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9" r:id="rId6"/>
    <p:sldId id="278" r:id="rId7"/>
    <p:sldId id="273" r:id="rId8"/>
    <p:sldId id="274" r:id="rId9"/>
    <p:sldId id="275" r:id="rId10"/>
    <p:sldId id="287" r:id="rId11"/>
    <p:sldId id="288" r:id="rId12"/>
    <p:sldId id="289" r:id="rId13"/>
    <p:sldId id="291" r:id="rId14"/>
    <p:sldId id="292" r:id="rId15"/>
    <p:sldId id="308" r:id="rId16"/>
    <p:sldId id="293" r:id="rId17"/>
    <p:sldId id="294" r:id="rId18"/>
    <p:sldId id="309" r:id="rId19"/>
    <p:sldId id="276" r:id="rId20"/>
    <p:sldId id="310" r:id="rId21"/>
    <p:sldId id="277" r:id="rId22"/>
    <p:sldId id="280" r:id="rId23"/>
    <p:sldId id="281" r:id="rId24"/>
    <p:sldId id="282" r:id="rId25"/>
    <p:sldId id="283" r:id="rId26"/>
    <p:sldId id="284" r:id="rId27"/>
    <p:sldId id="326" r:id="rId28"/>
    <p:sldId id="327" r:id="rId29"/>
    <p:sldId id="328" r:id="rId30"/>
    <p:sldId id="285" r:id="rId31"/>
    <p:sldId id="286" r:id="rId32"/>
    <p:sldId id="290" r:id="rId33"/>
    <p:sldId id="296" r:id="rId34"/>
    <p:sldId id="295" r:id="rId35"/>
    <p:sldId id="297" r:id="rId36"/>
    <p:sldId id="298" r:id="rId37"/>
    <p:sldId id="331" r:id="rId38"/>
    <p:sldId id="332" r:id="rId39"/>
    <p:sldId id="299" r:id="rId40"/>
    <p:sldId id="333" r:id="rId41"/>
    <p:sldId id="311" r:id="rId42"/>
    <p:sldId id="312" r:id="rId43"/>
    <p:sldId id="313" r:id="rId44"/>
    <p:sldId id="314" r:id="rId45"/>
    <p:sldId id="315" r:id="rId46"/>
    <p:sldId id="316" r:id="rId47"/>
    <p:sldId id="318" r:id="rId48"/>
    <p:sldId id="317" r:id="rId49"/>
    <p:sldId id="319" r:id="rId50"/>
    <p:sldId id="320" r:id="rId51"/>
    <p:sldId id="324" r:id="rId52"/>
    <p:sldId id="329" r:id="rId53"/>
    <p:sldId id="330" r:id="rId54"/>
    <p:sldId id="334" r:id="rId55"/>
    <p:sldId id="335" r:id="rId56"/>
    <p:sldId id="336" r:id="rId57"/>
    <p:sldId id="337" r:id="rId58"/>
    <p:sldId id="338" r:id="rId5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7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ΤΡΙΓΩΝΑ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/>
              <a:t>Α΄ Γυμνασίου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285720" y="1500174"/>
            <a:ext cx="857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48" y="1928802"/>
            <a:ext cx="107157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6814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642910" y="714356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1857356" y="1714488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x’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857224" y="131437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α</a:t>
            </a:r>
            <a:endParaRPr lang="en-US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3357554" y="13572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" name="17 - Ομάδα"/>
          <p:cNvGrpSpPr/>
          <p:nvPr/>
        </p:nvGrpSpPr>
        <p:grpSpPr>
          <a:xfrm>
            <a:off x="3643306" y="1285860"/>
            <a:ext cx="214314" cy="142876"/>
            <a:chOff x="6286512" y="3000372"/>
            <a:chExt cx="214314" cy="142876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20 - TextBox"/>
          <p:cNvSpPr txBox="1"/>
          <p:nvPr/>
        </p:nvSpPr>
        <p:spPr>
          <a:xfrm>
            <a:off x="4071934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139569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grpSp>
        <p:nvGrpSpPr>
          <p:cNvPr id="3" name="30 - Ομάδα"/>
          <p:cNvGrpSpPr/>
          <p:nvPr/>
        </p:nvGrpSpPr>
        <p:grpSpPr>
          <a:xfrm>
            <a:off x="4786314" y="1395699"/>
            <a:ext cx="174130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- TextBox"/>
          <p:cNvSpPr txBox="1"/>
          <p:nvPr/>
        </p:nvSpPr>
        <p:spPr>
          <a:xfrm>
            <a:off x="5500694" y="135729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90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5072066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429388" y="1071546"/>
            <a:ext cx="2714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ορθή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6200000" flipV="1">
            <a:off x="802320" y="4341158"/>
            <a:ext cx="824220" cy="1429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1285884" y="4824723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000100" y="4714884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857224" y="3643314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8892" y="496759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357290" y="428625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β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3357554" y="457200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36 - Ομάδα"/>
          <p:cNvGrpSpPr/>
          <p:nvPr/>
        </p:nvGrpSpPr>
        <p:grpSpPr>
          <a:xfrm>
            <a:off x="3429024" y="4500570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3857652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4357718" y="4561841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grpSp>
        <p:nvGrpSpPr>
          <p:cNvPr id="5" name="30 - Ομάδα"/>
          <p:cNvGrpSpPr/>
          <p:nvPr/>
        </p:nvGrpSpPr>
        <p:grpSpPr>
          <a:xfrm>
            <a:off x="4572032" y="4561841"/>
            <a:ext cx="174130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286412" y="452344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100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4857784" y="452344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6429388" y="4000504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100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μεγαλύτερη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αμβλεία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181686" y="4550898"/>
            <a:ext cx="422031" cy="372794"/>
          </a:xfrm>
          <a:custGeom>
            <a:avLst/>
            <a:gdLst>
              <a:gd name="connsiteX0" fmla="*/ 0 w 422031"/>
              <a:gd name="connsiteY0" fmla="*/ 35170 h 372794"/>
              <a:gd name="connsiteX1" fmla="*/ 239151 w 422031"/>
              <a:gd name="connsiteY1" fmla="*/ 21102 h 372794"/>
              <a:gd name="connsiteX2" fmla="*/ 379828 w 422031"/>
              <a:gd name="connsiteY2" fmla="*/ 161779 h 372794"/>
              <a:gd name="connsiteX3" fmla="*/ 422031 w 422031"/>
              <a:gd name="connsiteY3" fmla="*/ 372794 h 37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1" h="372794">
                <a:moveTo>
                  <a:pt x="0" y="35170"/>
                </a:moveTo>
                <a:cubicBezTo>
                  <a:pt x="87923" y="17585"/>
                  <a:pt x="175846" y="0"/>
                  <a:pt x="239151" y="21102"/>
                </a:cubicBezTo>
                <a:cubicBezTo>
                  <a:pt x="302456" y="42204"/>
                  <a:pt x="349348" y="103164"/>
                  <a:pt x="379828" y="161779"/>
                </a:cubicBezTo>
                <a:cubicBezTo>
                  <a:pt x="410308" y="220394"/>
                  <a:pt x="416169" y="296594"/>
                  <a:pt x="422031" y="37279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49 - Γωνιακή σύνδεση"/>
          <p:cNvCxnSpPr/>
          <p:nvPr/>
        </p:nvCxnSpPr>
        <p:spPr>
          <a:xfrm rot="16200000" flipV="1">
            <a:off x="714348" y="1714489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6" grpId="0"/>
      <p:bldP spid="28" grpId="0"/>
      <p:bldP spid="29" grpId="0"/>
      <p:bldP spid="36" grpId="0"/>
      <p:bldP spid="40" grpId="0"/>
      <p:bldP spid="41" grpId="0"/>
      <p:bldP spid="45" grpId="0"/>
      <p:bldP spid="46" grpId="0"/>
      <p:bldP spid="47" grpId="0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Ευθεία  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0" y="5359802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n-US" sz="2400" dirty="0" smtClean="0"/>
              <a:t> </a:t>
            </a:r>
            <a:r>
              <a:rPr lang="el-GR" sz="2400" dirty="0" smtClean="0"/>
              <a:t>    </a:t>
            </a:r>
            <a:r>
              <a:rPr lang="en-US" sz="2400" dirty="0" smtClean="0"/>
              <a:t>   </a:t>
            </a:r>
            <a:r>
              <a:rPr lang="el-GR" sz="2400" dirty="0" smtClean="0"/>
              <a:t>έχει μέτρο ίσο με </a:t>
            </a:r>
            <a:r>
              <a:rPr lang="el-GR" sz="2400" b="1" u="sng" dirty="0" smtClean="0">
                <a:solidFill>
                  <a:srgbClr val="FF0000"/>
                </a:solidFill>
              </a:rPr>
              <a:t>180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</a:t>
            </a:r>
          </a:p>
          <a:p>
            <a:endParaRPr lang="el-GR" sz="2400" dirty="0" smtClean="0"/>
          </a:p>
          <a:p>
            <a:r>
              <a:rPr lang="el-GR" sz="2400" dirty="0" smtClean="0"/>
              <a:t>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ευθεία 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1" name="20 - Ελεύθερη σχεδίαση"/>
          <p:cNvSpPr/>
          <p:nvPr/>
        </p:nvSpPr>
        <p:spPr>
          <a:xfrm rot="21289775">
            <a:off x="4164037" y="3577883"/>
            <a:ext cx="1303606" cy="478302"/>
          </a:xfrm>
          <a:custGeom>
            <a:avLst/>
            <a:gdLst>
              <a:gd name="connsiteX0" fmla="*/ 0 w 1303606"/>
              <a:gd name="connsiteY0" fmla="*/ 375139 h 478302"/>
              <a:gd name="connsiteX1" fmla="*/ 337625 w 1303606"/>
              <a:gd name="connsiteY1" fmla="*/ 51582 h 478302"/>
              <a:gd name="connsiteX2" fmla="*/ 1041009 w 1303606"/>
              <a:gd name="connsiteY2" fmla="*/ 65649 h 478302"/>
              <a:gd name="connsiteX3" fmla="*/ 1266092 w 1303606"/>
              <a:gd name="connsiteY3" fmla="*/ 417342 h 478302"/>
              <a:gd name="connsiteX4" fmla="*/ 1266092 w 1303606"/>
              <a:gd name="connsiteY4" fmla="*/ 431409 h 478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3606" h="478302">
                <a:moveTo>
                  <a:pt x="0" y="375139"/>
                </a:moveTo>
                <a:cubicBezTo>
                  <a:pt x="82062" y="239151"/>
                  <a:pt x="164124" y="103164"/>
                  <a:pt x="337625" y="51582"/>
                </a:cubicBezTo>
                <a:cubicBezTo>
                  <a:pt x="511127" y="0"/>
                  <a:pt x="886265" y="4689"/>
                  <a:pt x="1041009" y="65649"/>
                </a:cubicBezTo>
                <a:cubicBezTo>
                  <a:pt x="1195753" y="126609"/>
                  <a:pt x="1228578" y="356382"/>
                  <a:pt x="1266092" y="417342"/>
                </a:cubicBezTo>
                <a:cubicBezTo>
                  <a:pt x="1303606" y="478302"/>
                  <a:pt x="1284849" y="454855"/>
                  <a:pt x="1266092" y="431409"/>
                </a:cubicBezTo>
              </a:path>
            </a:pathLst>
          </a:cu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857488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4" name="17 - Ομάδα"/>
          <p:cNvGrpSpPr/>
          <p:nvPr/>
        </p:nvGrpSpPr>
        <p:grpSpPr>
          <a:xfrm>
            <a:off x="3143240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Πλήρης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1071538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0" y="5359802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n-US" sz="2400" dirty="0" smtClean="0"/>
              <a:t> </a:t>
            </a:r>
            <a:r>
              <a:rPr lang="el-GR" sz="2400" dirty="0" smtClean="0"/>
              <a:t>    </a:t>
            </a:r>
            <a:r>
              <a:rPr lang="en-US" sz="2400" dirty="0" smtClean="0"/>
              <a:t>   </a:t>
            </a:r>
            <a:r>
              <a:rPr lang="el-GR" sz="2400" dirty="0" smtClean="0"/>
              <a:t>έχει μέτρο ίσο με </a:t>
            </a:r>
            <a:r>
              <a:rPr lang="el-GR" sz="2400" b="1" u="sng" dirty="0" smtClean="0">
                <a:solidFill>
                  <a:srgbClr val="FF0000"/>
                </a:solidFill>
              </a:rPr>
              <a:t>360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</a:t>
            </a:r>
          </a:p>
          <a:p>
            <a:endParaRPr lang="el-GR" sz="2400" dirty="0" smtClean="0"/>
          </a:p>
          <a:p>
            <a:r>
              <a:rPr lang="el-GR" sz="2400" dirty="0" smtClean="0"/>
              <a:t>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πλήρης  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2857488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" name="17 - Ομάδα"/>
          <p:cNvGrpSpPr/>
          <p:nvPr/>
        </p:nvGrpSpPr>
        <p:grpSpPr>
          <a:xfrm>
            <a:off x="3143240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16 - Έλλειψη"/>
          <p:cNvSpPr/>
          <p:nvPr/>
        </p:nvSpPr>
        <p:spPr>
          <a:xfrm>
            <a:off x="4429124" y="3429000"/>
            <a:ext cx="1143008" cy="1214446"/>
          </a:xfrm>
          <a:prstGeom prst="ellips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Παραπληρωματικές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5357826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γωνία           είναι </a:t>
            </a:r>
            <a:r>
              <a:rPr lang="el-GR" sz="2400" u="sng" dirty="0" smtClean="0"/>
              <a:t>παραπληρωματική γωνία </a:t>
            </a:r>
            <a:r>
              <a:rPr lang="el-GR" sz="2400" dirty="0" smtClean="0"/>
              <a:t>της γωνίας  </a:t>
            </a:r>
          </a:p>
          <a:p>
            <a:endParaRPr lang="el-GR" sz="2400" dirty="0" smtClean="0"/>
          </a:p>
          <a:p>
            <a:r>
              <a:rPr lang="el-GR" sz="2400" dirty="0" smtClean="0"/>
              <a:t>      γιατί   αν προσθέσω και τις δυο γωνίες μαζί θα κάνουν  </a:t>
            </a:r>
            <a:r>
              <a:rPr lang="el-GR" sz="2400" b="1" u="sng" dirty="0" smtClean="0">
                <a:solidFill>
                  <a:srgbClr val="FF0000"/>
                </a:solidFill>
              </a:rPr>
              <a:t>180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16 - Ευθεία γραμμή σύνδεσης"/>
          <p:cNvCxnSpPr/>
          <p:nvPr/>
        </p:nvCxnSpPr>
        <p:spPr>
          <a:xfrm rot="5400000" flipH="1" flipV="1">
            <a:off x="4321967" y="2250273"/>
            <a:ext cx="2357454" cy="1143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215074" y="128586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148775" y="3587262"/>
            <a:ext cx="133644" cy="407963"/>
          </a:xfrm>
          <a:custGeom>
            <a:avLst/>
            <a:gdLst>
              <a:gd name="connsiteX0" fmla="*/ 0 w 133644"/>
              <a:gd name="connsiteY0" fmla="*/ 0 h 407963"/>
              <a:gd name="connsiteX1" fmla="*/ 70339 w 133644"/>
              <a:gd name="connsiteY1" fmla="*/ 98473 h 407963"/>
              <a:gd name="connsiteX2" fmla="*/ 112542 w 133644"/>
              <a:gd name="connsiteY2" fmla="*/ 239150 h 407963"/>
              <a:gd name="connsiteX3" fmla="*/ 126610 w 133644"/>
              <a:gd name="connsiteY3" fmla="*/ 365760 h 407963"/>
              <a:gd name="connsiteX4" fmla="*/ 70339 w 133644"/>
              <a:gd name="connsiteY4" fmla="*/ 407963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44" h="407963">
                <a:moveTo>
                  <a:pt x="0" y="0"/>
                </a:moveTo>
                <a:cubicBezTo>
                  <a:pt x="25791" y="29307"/>
                  <a:pt x="51582" y="58615"/>
                  <a:pt x="70339" y="98473"/>
                </a:cubicBezTo>
                <a:cubicBezTo>
                  <a:pt x="89096" y="138331"/>
                  <a:pt x="103164" y="194602"/>
                  <a:pt x="112542" y="239150"/>
                </a:cubicBezTo>
                <a:cubicBezTo>
                  <a:pt x="121920" y="283698"/>
                  <a:pt x="133644" y="337625"/>
                  <a:pt x="126610" y="365760"/>
                </a:cubicBezTo>
                <a:cubicBezTo>
                  <a:pt x="119576" y="393895"/>
                  <a:pt x="94957" y="400929"/>
                  <a:pt x="70339" y="407963"/>
                </a:cubicBezTo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5357818" y="342900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360985" y="3662290"/>
            <a:ext cx="661181" cy="332935"/>
          </a:xfrm>
          <a:custGeom>
            <a:avLst/>
            <a:gdLst>
              <a:gd name="connsiteX0" fmla="*/ 661181 w 661181"/>
              <a:gd name="connsiteY0" fmla="*/ 37513 h 332935"/>
              <a:gd name="connsiteX1" fmla="*/ 365760 w 661181"/>
              <a:gd name="connsiteY1" fmla="*/ 9378 h 332935"/>
              <a:gd name="connsiteX2" fmla="*/ 196947 w 661181"/>
              <a:gd name="connsiteY2" fmla="*/ 93784 h 332935"/>
              <a:gd name="connsiteX3" fmla="*/ 70338 w 661181"/>
              <a:gd name="connsiteY3" fmla="*/ 234461 h 332935"/>
              <a:gd name="connsiteX4" fmla="*/ 0 w 661181"/>
              <a:gd name="connsiteY4" fmla="*/ 332935 h 33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181" h="332935">
                <a:moveTo>
                  <a:pt x="661181" y="37513"/>
                </a:moveTo>
                <a:cubicBezTo>
                  <a:pt x="552156" y="18756"/>
                  <a:pt x="443132" y="0"/>
                  <a:pt x="365760" y="9378"/>
                </a:cubicBezTo>
                <a:cubicBezTo>
                  <a:pt x="288388" y="18756"/>
                  <a:pt x="246184" y="56270"/>
                  <a:pt x="196947" y="93784"/>
                </a:cubicBezTo>
                <a:cubicBezTo>
                  <a:pt x="147710" y="131298"/>
                  <a:pt x="103163" y="194603"/>
                  <a:pt x="70338" y="234461"/>
                </a:cubicBezTo>
                <a:cubicBezTo>
                  <a:pt x="37514" y="274320"/>
                  <a:pt x="0" y="332935"/>
                  <a:pt x="0" y="33293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 flipH="1">
            <a:off x="3929058" y="332452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7786710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0" name="17 - Ομάδα"/>
          <p:cNvGrpSpPr/>
          <p:nvPr/>
        </p:nvGrpSpPr>
        <p:grpSpPr>
          <a:xfrm>
            <a:off x="7858148" y="5324789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 animBg="1"/>
      <p:bldP spid="24" grpId="0"/>
      <p:bldP spid="27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Παραπληρωματικές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5357826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παραπληρωματικές </a:t>
            </a:r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16 - Ευθεία γραμμή σύνδεσης"/>
          <p:cNvCxnSpPr/>
          <p:nvPr/>
        </p:nvCxnSpPr>
        <p:spPr>
          <a:xfrm rot="5400000" flipH="1" flipV="1">
            <a:off x="4321967" y="2250273"/>
            <a:ext cx="2357454" cy="1143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215074" y="128586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148775" y="3587262"/>
            <a:ext cx="133644" cy="407963"/>
          </a:xfrm>
          <a:custGeom>
            <a:avLst/>
            <a:gdLst>
              <a:gd name="connsiteX0" fmla="*/ 0 w 133644"/>
              <a:gd name="connsiteY0" fmla="*/ 0 h 407963"/>
              <a:gd name="connsiteX1" fmla="*/ 70339 w 133644"/>
              <a:gd name="connsiteY1" fmla="*/ 98473 h 407963"/>
              <a:gd name="connsiteX2" fmla="*/ 112542 w 133644"/>
              <a:gd name="connsiteY2" fmla="*/ 239150 h 407963"/>
              <a:gd name="connsiteX3" fmla="*/ 126610 w 133644"/>
              <a:gd name="connsiteY3" fmla="*/ 365760 h 407963"/>
              <a:gd name="connsiteX4" fmla="*/ 70339 w 133644"/>
              <a:gd name="connsiteY4" fmla="*/ 407963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44" h="407963">
                <a:moveTo>
                  <a:pt x="0" y="0"/>
                </a:moveTo>
                <a:cubicBezTo>
                  <a:pt x="25791" y="29307"/>
                  <a:pt x="51582" y="58615"/>
                  <a:pt x="70339" y="98473"/>
                </a:cubicBezTo>
                <a:cubicBezTo>
                  <a:pt x="89096" y="138331"/>
                  <a:pt x="103164" y="194602"/>
                  <a:pt x="112542" y="239150"/>
                </a:cubicBezTo>
                <a:cubicBezTo>
                  <a:pt x="121920" y="283698"/>
                  <a:pt x="133644" y="337625"/>
                  <a:pt x="126610" y="365760"/>
                </a:cubicBezTo>
                <a:cubicBezTo>
                  <a:pt x="119576" y="393895"/>
                  <a:pt x="94957" y="400929"/>
                  <a:pt x="70339" y="407963"/>
                </a:cubicBezTo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5357818" y="342900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360985" y="3662290"/>
            <a:ext cx="661181" cy="332935"/>
          </a:xfrm>
          <a:custGeom>
            <a:avLst/>
            <a:gdLst>
              <a:gd name="connsiteX0" fmla="*/ 661181 w 661181"/>
              <a:gd name="connsiteY0" fmla="*/ 37513 h 332935"/>
              <a:gd name="connsiteX1" fmla="*/ 365760 w 661181"/>
              <a:gd name="connsiteY1" fmla="*/ 9378 h 332935"/>
              <a:gd name="connsiteX2" fmla="*/ 196947 w 661181"/>
              <a:gd name="connsiteY2" fmla="*/ 93784 h 332935"/>
              <a:gd name="connsiteX3" fmla="*/ 70338 w 661181"/>
              <a:gd name="connsiteY3" fmla="*/ 234461 h 332935"/>
              <a:gd name="connsiteX4" fmla="*/ 0 w 661181"/>
              <a:gd name="connsiteY4" fmla="*/ 332935 h 33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181" h="332935">
                <a:moveTo>
                  <a:pt x="661181" y="37513"/>
                </a:moveTo>
                <a:cubicBezTo>
                  <a:pt x="552156" y="18756"/>
                  <a:pt x="443132" y="0"/>
                  <a:pt x="365760" y="9378"/>
                </a:cubicBezTo>
                <a:cubicBezTo>
                  <a:pt x="288388" y="18756"/>
                  <a:pt x="246184" y="56270"/>
                  <a:pt x="196947" y="93784"/>
                </a:cubicBezTo>
                <a:cubicBezTo>
                  <a:pt x="147710" y="131298"/>
                  <a:pt x="103163" y="194603"/>
                  <a:pt x="70338" y="234461"/>
                </a:cubicBezTo>
                <a:cubicBezTo>
                  <a:pt x="37514" y="274320"/>
                  <a:pt x="0" y="332935"/>
                  <a:pt x="0" y="33293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 flipH="1">
            <a:off x="3929058" y="332452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TextBox"/>
          <p:cNvSpPr txBox="1"/>
          <p:nvPr/>
        </p:nvSpPr>
        <p:spPr>
          <a:xfrm>
            <a:off x="400049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33" name="17 - Ομάδα"/>
          <p:cNvGrpSpPr/>
          <p:nvPr/>
        </p:nvGrpSpPr>
        <p:grpSpPr>
          <a:xfrm>
            <a:off x="4071934" y="6357958"/>
            <a:ext cx="214314" cy="142876"/>
            <a:chOff x="6286512" y="3000372"/>
            <a:chExt cx="214314" cy="142876"/>
          </a:xfrm>
        </p:grpSpPr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- TextBox"/>
          <p:cNvSpPr txBox="1"/>
          <p:nvPr/>
        </p:nvSpPr>
        <p:spPr>
          <a:xfrm>
            <a:off x="507206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7" name="17 - Ομάδα"/>
          <p:cNvGrpSpPr/>
          <p:nvPr/>
        </p:nvGrpSpPr>
        <p:grpSpPr>
          <a:xfrm>
            <a:off x="5143504" y="6357958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572000" y="6396335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+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5572132" y="639633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 animBg="1"/>
      <p:bldP spid="24" grpId="0"/>
      <p:bldP spid="27" grpId="0" animBg="1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Παραπληρωματικές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5384085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παραπληρωματικές </a:t>
            </a:r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16 - Ευθεία γραμμή σύνδεσης"/>
          <p:cNvCxnSpPr/>
          <p:nvPr/>
        </p:nvCxnSpPr>
        <p:spPr>
          <a:xfrm rot="5400000" flipH="1" flipV="1">
            <a:off x="4321967" y="2250273"/>
            <a:ext cx="2357454" cy="1143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215074" y="128586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148775" y="3587262"/>
            <a:ext cx="133644" cy="407963"/>
          </a:xfrm>
          <a:custGeom>
            <a:avLst/>
            <a:gdLst>
              <a:gd name="connsiteX0" fmla="*/ 0 w 133644"/>
              <a:gd name="connsiteY0" fmla="*/ 0 h 407963"/>
              <a:gd name="connsiteX1" fmla="*/ 70339 w 133644"/>
              <a:gd name="connsiteY1" fmla="*/ 98473 h 407963"/>
              <a:gd name="connsiteX2" fmla="*/ 112542 w 133644"/>
              <a:gd name="connsiteY2" fmla="*/ 239150 h 407963"/>
              <a:gd name="connsiteX3" fmla="*/ 126610 w 133644"/>
              <a:gd name="connsiteY3" fmla="*/ 365760 h 407963"/>
              <a:gd name="connsiteX4" fmla="*/ 70339 w 133644"/>
              <a:gd name="connsiteY4" fmla="*/ 407963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44" h="407963">
                <a:moveTo>
                  <a:pt x="0" y="0"/>
                </a:moveTo>
                <a:cubicBezTo>
                  <a:pt x="25791" y="29307"/>
                  <a:pt x="51582" y="58615"/>
                  <a:pt x="70339" y="98473"/>
                </a:cubicBezTo>
                <a:cubicBezTo>
                  <a:pt x="89096" y="138331"/>
                  <a:pt x="103164" y="194602"/>
                  <a:pt x="112542" y="239150"/>
                </a:cubicBezTo>
                <a:cubicBezTo>
                  <a:pt x="121920" y="283698"/>
                  <a:pt x="133644" y="337625"/>
                  <a:pt x="126610" y="365760"/>
                </a:cubicBezTo>
                <a:cubicBezTo>
                  <a:pt x="119576" y="393895"/>
                  <a:pt x="94957" y="400929"/>
                  <a:pt x="70339" y="407963"/>
                </a:cubicBezTo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360985" y="3662290"/>
            <a:ext cx="661181" cy="332935"/>
          </a:xfrm>
          <a:custGeom>
            <a:avLst/>
            <a:gdLst>
              <a:gd name="connsiteX0" fmla="*/ 661181 w 661181"/>
              <a:gd name="connsiteY0" fmla="*/ 37513 h 332935"/>
              <a:gd name="connsiteX1" fmla="*/ 365760 w 661181"/>
              <a:gd name="connsiteY1" fmla="*/ 9378 h 332935"/>
              <a:gd name="connsiteX2" fmla="*/ 196947 w 661181"/>
              <a:gd name="connsiteY2" fmla="*/ 93784 h 332935"/>
              <a:gd name="connsiteX3" fmla="*/ 70338 w 661181"/>
              <a:gd name="connsiteY3" fmla="*/ 234461 h 332935"/>
              <a:gd name="connsiteX4" fmla="*/ 0 w 661181"/>
              <a:gd name="connsiteY4" fmla="*/ 332935 h 33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181" h="332935">
                <a:moveTo>
                  <a:pt x="661181" y="37513"/>
                </a:moveTo>
                <a:cubicBezTo>
                  <a:pt x="552156" y="18756"/>
                  <a:pt x="443132" y="0"/>
                  <a:pt x="365760" y="9378"/>
                </a:cubicBezTo>
                <a:cubicBezTo>
                  <a:pt x="288388" y="18756"/>
                  <a:pt x="246184" y="56270"/>
                  <a:pt x="196947" y="93784"/>
                </a:cubicBezTo>
                <a:cubicBezTo>
                  <a:pt x="147710" y="131298"/>
                  <a:pt x="103163" y="194603"/>
                  <a:pt x="70338" y="234461"/>
                </a:cubicBezTo>
                <a:cubicBezTo>
                  <a:pt x="37514" y="274320"/>
                  <a:pt x="0" y="332935"/>
                  <a:pt x="0" y="33293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TextBox"/>
          <p:cNvSpPr txBox="1"/>
          <p:nvPr/>
        </p:nvSpPr>
        <p:spPr>
          <a:xfrm>
            <a:off x="400049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17 - Ομάδα"/>
          <p:cNvGrpSpPr/>
          <p:nvPr/>
        </p:nvGrpSpPr>
        <p:grpSpPr>
          <a:xfrm>
            <a:off x="4071934" y="6357958"/>
            <a:ext cx="214314" cy="142876"/>
            <a:chOff x="6286512" y="3000372"/>
            <a:chExt cx="214314" cy="142876"/>
          </a:xfrm>
        </p:grpSpPr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- TextBox"/>
          <p:cNvSpPr txBox="1"/>
          <p:nvPr/>
        </p:nvSpPr>
        <p:spPr>
          <a:xfrm>
            <a:off x="507206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5" name="17 - Ομάδα"/>
          <p:cNvGrpSpPr/>
          <p:nvPr/>
        </p:nvGrpSpPr>
        <p:grpSpPr>
          <a:xfrm>
            <a:off x="5143504" y="6357958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572000" y="6396335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+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5572132" y="639633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5429256" y="321468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3857620" y="342900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42" name="41 - TextBox"/>
          <p:cNvSpPr txBox="1"/>
          <p:nvPr/>
        </p:nvSpPr>
        <p:spPr>
          <a:xfrm>
            <a:off x="500034" y="242886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+ 40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=180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</a:t>
            </a:r>
            <a:endParaRPr lang="en-US" sz="2400" dirty="0" smtClean="0"/>
          </a:p>
        </p:txBody>
      </p:sp>
      <p:sp>
        <p:nvSpPr>
          <p:cNvPr id="43" name="42 - TextBox"/>
          <p:cNvSpPr txBox="1"/>
          <p:nvPr/>
        </p:nvSpPr>
        <p:spPr>
          <a:xfrm>
            <a:off x="5214942" y="361027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4" name="17 - Ομάδα"/>
          <p:cNvGrpSpPr/>
          <p:nvPr/>
        </p:nvGrpSpPr>
        <p:grpSpPr>
          <a:xfrm>
            <a:off x="5214942" y="3610277"/>
            <a:ext cx="214314" cy="142876"/>
            <a:chOff x="6286512" y="3000372"/>
            <a:chExt cx="214314" cy="142876"/>
          </a:xfrm>
        </p:grpSpPr>
        <p:cxnSp>
          <p:nvCxnSpPr>
            <p:cNvPr id="45" name="4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46 - TextBox"/>
          <p:cNvSpPr txBox="1"/>
          <p:nvPr/>
        </p:nvSpPr>
        <p:spPr>
          <a:xfrm>
            <a:off x="4643438" y="318164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48" name="17 - Ομάδα"/>
          <p:cNvGrpSpPr/>
          <p:nvPr/>
        </p:nvGrpSpPr>
        <p:grpSpPr>
          <a:xfrm>
            <a:off x="4714876" y="3181649"/>
            <a:ext cx="214314" cy="142876"/>
            <a:chOff x="6286512" y="3000372"/>
            <a:chExt cx="214314" cy="142876"/>
          </a:xfrm>
        </p:grpSpPr>
        <p:cxnSp>
          <p:nvCxnSpPr>
            <p:cNvPr id="49" name="4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571604" y="335756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1142976" y="264318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214282" y="5357826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γωνία           είναι </a:t>
            </a:r>
            <a:r>
              <a:rPr lang="el-GR" sz="2400" u="sng" dirty="0" smtClean="0"/>
              <a:t>συμπληρωματική   γωνία </a:t>
            </a:r>
            <a:r>
              <a:rPr lang="el-GR" sz="2400" dirty="0" smtClean="0"/>
              <a:t>της γωνίας  </a:t>
            </a:r>
          </a:p>
          <a:p>
            <a:endParaRPr lang="el-GR" sz="2400" dirty="0" smtClean="0"/>
          </a:p>
          <a:p>
            <a:r>
              <a:rPr lang="el-GR" sz="2400" dirty="0" smtClean="0"/>
              <a:t>      γιατί   αν προσθέσω και τις δυο γωνίες μαζί θα κάνουν  </a:t>
            </a:r>
            <a:r>
              <a:rPr lang="el-GR" sz="2400" b="1" u="sng" dirty="0" smtClean="0">
                <a:solidFill>
                  <a:srgbClr val="FF0000"/>
                </a:solidFill>
              </a:rPr>
              <a:t>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37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7786710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41" name="17 - Ομάδα"/>
          <p:cNvGrpSpPr/>
          <p:nvPr/>
        </p:nvGrpSpPr>
        <p:grpSpPr>
          <a:xfrm>
            <a:off x="7858148" y="5324789"/>
            <a:ext cx="214314" cy="142876"/>
            <a:chOff x="6286512" y="3000372"/>
            <a:chExt cx="214314" cy="142876"/>
          </a:xfrm>
        </p:grpSpPr>
        <p:cxnSp>
          <p:nvCxnSpPr>
            <p:cNvPr id="42" name="4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571604" y="335756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1142976" y="264318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535782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συμπληρωματικές.</a:t>
            </a:r>
          </a:p>
          <a:p>
            <a:endParaRPr lang="el-GR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34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36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41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44" name="4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357290" y="335756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857224" y="271462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535782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συμπληρωματικές.</a:t>
            </a:r>
          </a:p>
          <a:p>
            <a:endParaRPr lang="el-GR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36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44" name="4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31 - TextBox"/>
          <p:cNvSpPr txBox="1"/>
          <p:nvPr/>
        </p:nvSpPr>
        <p:spPr>
          <a:xfrm>
            <a:off x="5715008" y="278605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50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+ 40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=90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1785918" y="3467401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50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428728" y="2681583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25" grpId="0"/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flipV="1">
            <a:off x="3000364" y="2143116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142873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Αυτό το τρίγωνο ονομάζεται </a:t>
            </a:r>
            <a:r>
              <a:rPr lang="el-GR" sz="2400" b="1" dirty="0" smtClean="0"/>
              <a:t>τρίγωνο</a:t>
            </a:r>
            <a:r>
              <a:rPr lang="en-US" sz="2400" b="1" dirty="0" smtClean="0"/>
              <a:t> AB</a:t>
            </a:r>
            <a:r>
              <a:rPr lang="el-GR" sz="2400" b="1" dirty="0" smtClean="0"/>
              <a:t>Γ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1617785" y="2841674"/>
            <a:ext cx="93784" cy="253218"/>
          </a:xfrm>
          <a:custGeom>
            <a:avLst/>
            <a:gdLst>
              <a:gd name="connsiteX0" fmla="*/ 0 w 93784"/>
              <a:gd name="connsiteY0" fmla="*/ 0 h 253218"/>
              <a:gd name="connsiteX1" fmla="*/ 84406 w 93784"/>
              <a:gd name="connsiteY1" fmla="*/ 98474 h 253218"/>
              <a:gd name="connsiteX2" fmla="*/ 56270 w 93784"/>
              <a:gd name="connsiteY2" fmla="*/ 196948 h 253218"/>
              <a:gd name="connsiteX3" fmla="*/ 28135 w 93784"/>
              <a:gd name="connsiteY3" fmla="*/ 253218 h 253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784" h="253218">
                <a:moveTo>
                  <a:pt x="0" y="0"/>
                </a:moveTo>
                <a:cubicBezTo>
                  <a:pt x="37514" y="32824"/>
                  <a:pt x="75028" y="65649"/>
                  <a:pt x="84406" y="98474"/>
                </a:cubicBezTo>
                <a:cubicBezTo>
                  <a:pt x="93784" y="131299"/>
                  <a:pt x="65648" y="171158"/>
                  <a:pt x="56270" y="196948"/>
                </a:cubicBezTo>
                <a:cubicBezTo>
                  <a:pt x="46892" y="222738"/>
                  <a:pt x="37513" y="237978"/>
                  <a:pt x="28135" y="25321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00034" y="4929198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δύο ημιευθείες  </a:t>
            </a:r>
            <a:r>
              <a:rPr lang="el-GR" sz="2400" u="sng" dirty="0" smtClean="0"/>
              <a:t>Ο</a:t>
            </a:r>
            <a:r>
              <a:rPr lang="en-US" sz="2400" u="sng" dirty="0" smtClean="0"/>
              <a:t>x</a:t>
            </a:r>
            <a:r>
              <a:rPr lang="el-GR" sz="2400" u="sng" dirty="0" smtClean="0"/>
              <a:t>   και Ο</a:t>
            </a:r>
            <a:r>
              <a:rPr lang="en-US" sz="2400" u="sng" dirty="0" smtClean="0"/>
              <a:t>y</a:t>
            </a:r>
            <a:r>
              <a:rPr lang="en-US" sz="2400" dirty="0" smtClean="0"/>
              <a:t>….. </a:t>
            </a:r>
            <a:r>
              <a:rPr lang="el-GR" sz="2400" dirty="0" smtClean="0"/>
              <a:t>ονομάζονται </a:t>
            </a:r>
            <a:r>
              <a:rPr lang="el-GR" sz="2400" u="sng" dirty="0" smtClean="0"/>
              <a:t>πλευρές της γωνίας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5929330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σημείο Ο  ονομάζεται κορυφή της γωνίας</a:t>
            </a:r>
            <a:r>
              <a:rPr lang="el-GR" sz="2400" u="sng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357422" y="2395831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5286380" y="5643578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000232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4929190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500298" y="19672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2857496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τρίγωνα έχουν τρεις κορυφές</a:t>
            </a:r>
            <a:endParaRPr lang="en-US" sz="2400" b="1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5143504" y="585789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Κορυφή Β</a:t>
            </a:r>
            <a:endParaRPr lang="en-US" dirty="0" smtClean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 flipH="1" flipV="1">
            <a:off x="2678893" y="1750207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214546" y="128586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Κορυφή Γ</a:t>
            </a:r>
            <a:endParaRPr lang="en-US" dirty="0" smtClean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1500166" y="5715016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928662" y="592933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Κορυφή Α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12" grpId="0"/>
      <p:bldP spid="18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flipV="1">
            <a:off x="3000364" y="2143116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142873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τρίγωνα έχουν </a:t>
            </a:r>
            <a:r>
              <a:rPr lang="el-GR" sz="2400" u="sng" dirty="0" smtClean="0"/>
              <a:t>τρεις γωνίες</a:t>
            </a:r>
            <a:r>
              <a:rPr lang="el-GR" sz="2400" dirty="0" smtClean="0"/>
              <a:t>.</a:t>
            </a:r>
          </a:p>
          <a:p>
            <a:endParaRPr lang="el-GR" sz="2400" b="1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4286248" y="2786058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του τριγώνου συμβολίζονται με κεφαλαία γράμματα.</a:t>
            </a:r>
          </a:p>
          <a:p>
            <a:endParaRPr lang="el-GR" sz="2400" b="1" dirty="0" smtClean="0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618978" y="4248443"/>
            <a:ext cx="192258" cy="253218"/>
          </a:xfrm>
          <a:custGeom>
            <a:avLst/>
            <a:gdLst>
              <a:gd name="connsiteX0" fmla="*/ 0 w 192258"/>
              <a:gd name="connsiteY0" fmla="*/ 0 h 253218"/>
              <a:gd name="connsiteX1" fmla="*/ 126610 w 192258"/>
              <a:gd name="connsiteY1" fmla="*/ 70339 h 253218"/>
              <a:gd name="connsiteX2" fmla="*/ 182880 w 192258"/>
              <a:gd name="connsiteY2" fmla="*/ 225083 h 253218"/>
              <a:gd name="connsiteX3" fmla="*/ 182880 w 192258"/>
              <a:gd name="connsiteY3" fmla="*/ 239151 h 253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258" h="253218">
                <a:moveTo>
                  <a:pt x="0" y="0"/>
                </a:moveTo>
                <a:cubicBezTo>
                  <a:pt x="48065" y="16412"/>
                  <a:pt x="96130" y="32825"/>
                  <a:pt x="126610" y="70339"/>
                </a:cubicBezTo>
                <a:cubicBezTo>
                  <a:pt x="157090" y="107853"/>
                  <a:pt x="173502" y="196948"/>
                  <a:pt x="182880" y="225083"/>
                </a:cubicBezTo>
                <a:cubicBezTo>
                  <a:pt x="192258" y="253218"/>
                  <a:pt x="187569" y="246184"/>
                  <a:pt x="182880" y="239151"/>
                </a:cubicBez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56603" y="1603717"/>
            <a:ext cx="196948" cy="154745"/>
          </a:xfrm>
          <a:custGeom>
            <a:avLst/>
            <a:gdLst>
              <a:gd name="connsiteX0" fmla="*/ 0 w 196948"/>
              <a:gd name="connsiteY0" fmla="*/ 28135 h 154745"/>
              <a:gd name="connsiteX1" fmla="*/ 84406 w 196948"/>
              <a:gd name="connsiteY1" fmla="*/ 140677 h 154745"/>
              <a:gd name="connsiteX2" fmla="*/ 140677 w 196948"/>
              <a:gd name="connsiteY2" fmla="*/ 112541 h 154745"/>
              <a:gd name="connsiteX3" fmla="*/ 182880 w 196948"/>
              <a:gd name="connsiteY3" fmla="*/ 56271 h 154745"/>
              <a:gd name="connsiteX4" fmla="*/ 196948 w 196948"/>
              <a:gd name="connsiteY4" fmla="*/ 0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48" h="154745">
                <a:moveTo>
                  <a:pt x="0" y="28135"/>
                </a:moveTo>
                <a:cubicBezTo>
                  <a:pt x="30480" y="77372"/>
                  <a:pt x="60960" y="126609"/>
                  <a:pt x="84406" y="140677"/>
                </a:cubicBezTo>
                <a:cubicBezTo>
                  <a:pt x="107852" y="154745"/>
                  <a:pt x="124265" y="126609"/>
                  <a:pt x="140677" y="112541"/>
                </a:cubicBezTo>
                <a:cubicBezTo>
                  <a:pt x="157089" y="98473"/>
                  <a:pt x="173502" y="75028"/>
                  <a:pt x="182880" y="56271"/>
                </a:cubicBezTo>
                <a:cubicBezTo>
                  <a:pt x="192259" y="37514"/>
                  <a:pt x="194603" y="18757"/>
                  <a:pt x="196948" y="0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2736166" y="4206240"/>
            <a:ext cx="175846" cy="281354"/>
          </a:xfrm>
          <a:custGeom>
            <a:avLst/>
            <a:gdLst>
              <a:gd name="connsiteX0" fmla="*/ 175846 w 175846"/>
              <a:gd name="connsiteY0" fmla="*/ 0 h 281354"/>
              <a:gd name="connsiteX1" fmla="*/ 49237 w 175846"/>
              <a:gd name="connsiteY1" fmla="*/ 42203 h 281354"/>
              <a:gd name="connsiteX2" fmla="*/ 7034 w 175846"/>
              <a:gd name="connsiteY2" fmla="*/ 140677 h 281354"/>
              <a:gd name="connsiteX3" fmla="*/ 7034 w 175846"/>
              <a:gd name="connsiteY3" fmla="*/ 281354 h 281354"/>
              <a:gd name="connsiteX4" fmla="*/ 7034 w 175846"/>
              <a:gd name="connsiteY4" fmla="*/ 281354 h 28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846" h="281354">
                <a:moveTo>
                  <a:pt x="175846" y="0"/>
                </a:moveTo>
                <a:cubicBezTo>
                  <a:pt x="126609" y="9378"/>
                  <a:pt x="77372" y="18757"/>
                  <a:pt x="49237" y="42203"/>
                </a:cubicBezTo>
                <a:cubicBezTo>
                  <a:pt x="21102" y="65649"/>
                  <a:pt x="14068" y="100819"/>
                  <a:pt x="7034" y="140677"/>
                </a:cubicBezTo>
                <a:cubicBezTo>
                  <a:pt x="0" y="180535"/>
                  <a:pt x="7034" y="281354"/>
                  <a:pt x="7034" y="281354"/>
                </a:cubicBezTo>
                <a:lnTo>
                  <a:pt x="7034" y="281354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9" grpId="0"/>
      <p:bldP spid="10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785794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τρίγωνα έχουν </a:t>
            </a:r>
            <a:r>
              <a:rPr lang="el-GR" sz="2400" u="sng" dirty="0" smtClean="0"/>
              <a:t>τρεις γωνίες</a:t>
            </a:r>
            <a:r>
              <a:rPr lang="el-GR" sz="2400" dirty="0" smtClean="0"/>
              <a:t>.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3643306" y="2038641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 Γ Β</a:t>
            </a:r>
            <a:endParaRPr lang="en-US" sz="2400" dirty="0" smtClean="0"/>
          </a:p>
        </p:txBody>
      </p:sp>
      <p:grpSp>
        <p:nvGrpSpPr>
          <p:cNvPr id="14" name="13 - Ομάδα"/>
          <p:cNvGrpSpPr/>
          <p:nvPr/>
        </p:nvGrpSpPr>
        <p:grpSpPr>
          <a:xfrm>
            <a:off x="3929058" y="2000240"/>
            <a:ext cx="214314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TextBox"/>
          <p:cNvSpPr txBox="1"/>
          <p:nvPr/>
        </p:nvSpPr>
        <p:spPr>
          <a:xfrm>
            <a:off x="5000628" y="192880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6072198" y="196720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22" name="21 - Ομάδα"/>
          <p:cNvGrpSpPr/>
          <p:nvPr/>
        </p:nvGrpSpPr>
        <p:grpSpPr>
          <a:xfrm>
            <a:off x="6143636" y="1928802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142844" y="582485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 Α Γ</a:t>
            </a:r>
            <a:endParaRPr lang="en-US" sz="2400" dirty="0" smtClean="0"/>
          </a:p>
        </p:txBody>
      </p:sp>
      <p:grpSp>
        <p:nvGrpSpPr>
          <p:cNvPr id="32" name="31 - Ομάδα"/>
          <p:cNvGrpSpPr/>
          <p:nvPr/>
        </p:nvGrpSpPr>
        <p:grpSpPr>
          <a:xfrm>
            <a:off x="428596" y="5786454"/>
            <a:ext cx="214314" cy="142876"/>
            <a:chOff x="6286512" y="3000372"/>
            <a:chExt cx="214314" cy="14287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- TextBox"/>
          <p:cNvSpPr txBox="1"/>
          <p:nvPr/>
        </p:nvSpPr>
        <p:spPr>
          <a:xfrm>
            <a:off x="1500166" y="571501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2428860" y="575341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37" name="36 - Ομάδα"/>
          <p:cNvGrpSpPr/>
          <p:nvPr/>
        </p:nvGrpSpPr>
        <p:grpSpPr>
          <a:xfrm>
            <a:off x="2500298" y="5715016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4500562" y="482472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 Β Γ</a:t>
            </a:r>
            <a:endParaRPr lang="en-US" sz="2400" dirty="0" smtClean="0"/>
          </a:p>
        </p:txBody>
      </p:sp>
      <p:grpSp>
        <p:nvGrpSpPr>
          <p:cNvPr id="42" name="41 - Ομάδα"/>
          <p:cNvGrpSpPr/>
          <p:nvPr/>
        </p:nvGrpSpPr>
        <p:grpSpPr>
          <a:xfrm>
            <a:off x="4786314" y="4786322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857884" y="47148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6929454" y="475328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47" name="46 - Ομάδα"/>
          <p:cNvGrpSpPr/>
          <p:nvPr/>
        </p:nvGrpSpPr>
        <p:grpSpPr>
          <a:xfrm>
            <a:off x="7000892" y="4714884"/>
            <a:ext cx="214314" cy="142876"/>
            <a:chOff x="6286512" y="3000372"/>
            <a:chExt cx="214314" cy="142876"/>
          </a:xfrm>
        </p:grpSpPr>
        <p:cxnSp>
          <p:nvCxnSpPr>
            <p:cNvPr id="48" name="4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12" grpId="0" animBg="1"/>
      <p:bldP spid="13" grpId="0"/>
      <p:bldP spid="13" grpId="1"/>
      <p:bldP spid="19" grpId="0"/>
      <p:bldP spid="19" grpId="1"/>
      <p:bldP spid="20" grpId="0"/>
      <p:bldP spid="20" grpId="1"/>
      <p:bldP spid="30" grpId="0" animBg="1"/>
      <p:bldP spid="31" grpId="0"/>
      <p:bldP spid="31" grpId="1"/>
      <p:bldP spid="35" grpId="0"/>
      <p:bldP spid="35" grpId="1"/>
      <p:bldP spid="36" grpId="0"/>
      <p:bldP spid="36" grpId="1"/>
      <p:bldP spid="40" grpId="0" animBg="1"/>
      <p:bldP spid="41" grpId="0"/>
      <p:bldP spid="41" grpId="1"/>
      <p:bldP spid="45" grpId="0"/>
      <p:bldP spid="45" grpId="1"/>
      <p:bldP spid="46" grpId="0"/>
      <p:bldP spid="4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428860" y="2324393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071670" y="525335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5000628" y="525335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571736" y="189576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50004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τρίγωνα έχουν </a:t>
            </a:r>
            <a:r>
              <a:rPr lang="el-GR" sz="2400" u="sng" dirty="0" smtClean="0"/>
              <a:t>τρεις πλευρές</a:t>
            </a:r>
            <a:r>
              <a:rPr lang="el-GR" sz="2400" dirty="0" smtClean="0"/>
              <a:t>.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799923" y="2697421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2448231" y="5131132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4434121" y="5060793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642910" y="364331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Πλευρά ΑΓ</a:t>
            </a:r>
            <a:endParaRPr lang="en-US" sz="2400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4214810" y="321468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Πλευρά ΓΒ</a:t>
            </a:r>
            <a:endParaRPr lang="en-US" sz="2400" dirty="0" smtClean="0"/>
          </a:p>
        </p:txBody>
      </p:sp>
      <p:sp>
        <p:nvSpPr>
          <p:cNvPr id="50" name="49 - TextBox"/>
          <p:cNvSpPr txBox="1"/>
          <p:nvPr/>
        </p:nvSpPr>
        <p:spPr>
          <a:xfrm>
            <a:off x="2571736" y="578645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Πλευρά ΑΒ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12" grpId="0" animBg="1"/>
      <p:bldP spid="30" grpId="0" animBg="1"/>
      <p:bldP spid="40" grpId="0" animBg="1"/>
      <p:bldP spid="42" grpId="0"/>
      <p:bldP spid="47" grpId="0"/>
      <p:bldP spid="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642919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5072066" y="196720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ΔΕΖ</a:t>
            </a:r>
            <a:endParaRPr lang="en-US" sz="2400" dirty="0" smtClean="0"/>
          </a:p>
        </p:txBody>
      </p:sp>
      <p:grpSp>
        <p:nvGrpSpPr>
          <p:cNvPr id="2" name="13 - Ομάδα"/>
          <p:cNvGrpSpPr/>
          <p:nvPr/>
        </p:nvGrpSpPr>
        <p:grpSpPr>
          <a:xfrm>
            <a:off x="5357818" y="1928802"/>
            <a:ext cx="214314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TextBox"/>
          <p:cNvSpPr txBox="1"/>
          <p:nvPr/>
        </p:nvSpPr>
        <p:spPr>
          <a:xfrm>
            <a:off x="6072198" y="192880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6858016" y="189576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6929454" y="1857364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5072066" y="339596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ΖΔΕ</a:t>
            </a:r>
            <a:endParaRPr lang="en-US" sz="2400" dirty="0" smtClean="0"/>
          </a:p>
        </p:txBody>
      </p:sp>
      <p:grpSp>
        <p:nvGrpSpPr>
          <p:cNvPr id="4" name="31 - Ομάδα"/>
          <p:cNvGrpSpPr/>
          <p:nvPr/>
        </p:nvGrpSpPr>
        <p:grpSpPr>
          <a:xfrm>
            <a:off x="5357818" y="3357562"/>
            <a:ext cx="214314" cy="142876"/>
            <a:chOff x="6286512" y="3000372"/>
            <a:chExt cx="214314" cy="14287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- TextBox"/>
          <p:cNvSpPr txBox="1"/>
          <p:nvPr/>
        </p:nvSpPr>
        <p:spPr>
          <a:xfrm>
            <a:off x="6429388" y="328612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7358082" y="332452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5" name="36 - Ομάδα"/>
          <p:cNvGrpSpPr/>
          <p:nvPr/>
        </p:nvGrpSpPr>
        <p:grpSpPr>
          <a:xfrm>
            <a:off x="7429520" y="3286124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5000628" y="475328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ΕΖΔ</a:t>
            </a:r>
            <a:endParaRPr lang="en-US" sz="2400" dirty="0" smtClean="0"/>
          </a:p>
        </p:txBody>
      </p:sp>
      <p:grpSp>
        <p:nvGrpSpPr>
          <p:cNvPr id="6" name="41 - Ομάδα"/>
          <p:cNvGrpSpPr/>
          <p:nvPr/>
        </p:nvGrpSpPr>
        <p:grpSpPr>
          <a:xfrm>
            <a:off x="5286380" y="4714884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6357950" y="46434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7429520" y="468184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7" name="46 - Ομάδα"/>
          <p:cNvGrpSpPr/>
          <p:nvPr/>
        </p:nvGrpSpPr>
        <p:grpSpPr>
          <a:xfrm>
            <a:off x="7500958" y="4643446"/>
            <a:ext cx="214314" cy="142876"/>
            <a:chOff x="6286512" y="3000372"/>
            <a:chExt cx="214314" cy="142876"/>
          </a:xfrm>
        </p:grpSpPr>
        <p:cxnSp>
          <p:nvCxnSpPr>
            <p:cNvPr id="48" name="4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41 - TextBox"/>
          <p:cNvSpPr txBox="1"/>
          <p:nvPr/>
        </p:nvSpPr>
        <p:spPr>
          <a:xfrm>
            <a:off x="3071802" y="1428736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Έχει </a:t>
            </a:r>
            <a:r>
              <a:rPr lang="el-GR" sz="2400" u="sng" dirty="0" smtClean="0">
                <a:solidFill>
                  <a:srgbClr val="FF0000"/>
                </a:solidFill>
              </a:rPr>
              <a:t>γωνίες</a:t>
            </a:r>
            <a:r>
              <a:rPr lang="el-GR" sz="2400" dirty="0" smtClean="0"/>
              <a:t>:</a:t>
            </a:r>
            <a:endParaRPr lang="el-GR" sz="2400" b="1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571472" y="6110607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Έχει </a:t>
            </a:r>
            <a:r>
              <a:rPr lang="el-GR" sz="2400" u="sng" dirty="0" smtClean="0">
                <a:solidFill>
                  <a:srgbClr val="FF0000"/>
                </a:solidFill>
              </a:rPr>
              <a:t>πλευρές</a:t>
            </a:r>
            <a:r>
              <a:rPr lang="el-GR" sz="2400" dirty="0" smtClean="0"/>
              <a:t>:</a:t>
            </a:r>
            <a:endParaRPr lang="el-GR" sz="2400" b="1" dirty="0" smtClean="0"/>
          </a:p>
        </p:txBody>
      </p:sp>
      <p:sp>
        <p:nvSpPr>
          <p:cNvPr id="50" name="49 - TextBox"/>
          <p:cNvSpPr txBox="1"/>
          <p:nvPr/>
        </p:nvSpPr>
        <p:spPr>
          <a:xfrm>
            <a:off x="2643174" y="611060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ΔΖ</a:t>
            </a:r>
            <a:endParaRPr lang="en-US" sz="2400" dirty="0" smtClean="0"/>
          </a:p>
        </p:txBody>
      </p:sp>
      <p:sp>
        <p:nvSpPr>
          <p:cNvPr id="51" name="50 - TextBox"/>
          <p:cNvSpPr txBox="1"/>
          <p:nvPr/>
        </p:nvSpPr>
        <p:spPr>
          <a:xfrm>
            <a:off x="3714744" y="611060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ΖΕ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4714876" y="611060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ΔΕ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12" grpId="0" animBg="1"/>
      <p:bldP spid="13" grpId="0"/>
      <p:bldP spid="13" grpId="1"/>
      <p:bldP spid="19" grpId="0"/>
      <p:bldP spid="19" grpId="1"/>
      <p:bldP spid="20" grpId="0"/>
      <p:bldP spid="20" grpId="1"/>
      <p:bldP spid="30" grpId="0" animBg="1"/>
      <p:bldP spid="31" grpId="0"/>
      <p:bldP spid="31" grpId="1"/>
      <p:bldP spid="35" grpId="0"/>
      <p:bldP spid="35" grpId="1"/>
      <p:bldP spid="36" grpId="0"/>
      <p:bldP spid="36" grpId="1"/>
      <p:bldP spid="40" grpId="0" animBg="1"/>
      <p:bldP spid="41" grpId="0"/>
      <p:bldP spid="41" grpId="1"/>
      <p:bldP spid="45" grpId="0"/>
      <p:bldP spid="45" grpId="1"/>
      <p:bldP spid="46" grpId="0"/>
      <p:bldP spid="46" grpId="1"/>
      <p:bldP spid="42" grpId="0"/>
      <p:bldP spid="47" grpId="0"/>
      <p:bldP spid="50" grpId="0"/>
      <p:bldP spid="50" grpId="1"/>
      <p:bldP spid="51" grpId="0"/>
      <p:bldP spid="51" grpId="1"/>
      <p:bldP spid="52" grpId="0"/>
      <p:bldP spid="5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642919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857884" y="161001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5929322" y="1571612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357654" y="1571612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είναι </a:t>
            </a:r>
            <a:r>
              <a:rPr lang="el-GR" sz="2400" u="sng" dirty="0" smtClean="0"/>
              <a:t>περιεχόμενη γωνία (περιέχεται)  </a:t>
            </a:r>
            <a:r>
              <a:rPr lang="el-GR" sz="2400" dirty="0" smtClean="0"/>
              <a:t>των πλευρών ΔΕ και  ΕΖ  </a:t>
            </a:r>
            <a:endParaRPr lang="en-US" sz="2400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1571636" y="562465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56" name="21 - Ομάδα"/>
          <p:cNvGrpSpPr/>
          <p:nvPr/>
        </p:nvGrpSpPr>
        <p:grpSpPr>
          <a:xfrm>
            <a:off x="1643074" y="5586257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58 - TextBox"/>
          <p:cNvSpPr txBox="1"/>
          <p:nvPr/>
        </p:nvSpPr>
        <p:spPr>
          <a:xfrm>
            <a:off x="142844" y="5657695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είναι </a:t>
            </a:r>
            <a:r>
              <a:rPr lang="el-GR" sz="2400" u="sng" dirty="0" smtClean="0"/>
              <a:t>περιεχόμενη γωνία (περιέχεται)  </a:t>
            </a:r>
            <a:r>
              <a:rPr lang="el-GR" sz="2400" dirty="0" smtClean="0"/>
              <a:t>των πλευρών ΔΕ και  ΔΖ  </a:t>
            </a:r>
            <a:endParaRPr lang="en-US" sz="2400" dirty="0" smtClean="0"/>
          </a:p>
        </p:txBody>
      </p:sp>
      <p:sp>
        <p:nvSpPr>
          <p:cNvPr id="60" name="59 - TextBox"/>
          <p:cNvSpPr txBox="1"/>
          <p:nvPr/>
        </p:nvSpPr>
        <p:spPr>
          <a:xfrm>
            <a:off x="6010284" y="348151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61" name="21 - Ομάδα"/>
          <p:cNvGrpSpPr/>
          <p:nvPr/>
        </p:nvGrpSpPr>
        <p:grpSpPr>
          <a:xfrm>
            <a:off x="6081722" y="3443117"/>
            <a:ext cx="214314" cy="142876"/>
            <a:chOff x="6286512" y="3000372"/>
            <a:chExt cx="214314" cy="142876"/>
          </a:xfrm>
        </p:grpSpPr>
        <p:cxnSp>
          <p:nvCxnSpPr>
            <p:cNvPr id="62" name="6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63 - TextBox"/>
          <p:cNvSpPr txBox="1"/>
          <p:nvPr/>
        </p:nvSpPr>
        <p:spPr>
          <a:xfrm>
            <a:off x="4572000" y="3514555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είναι </a:t>
            </a:r>
            <a:r>
              <a:rPr lang="el-GR" sz="2400" u="sng" dirty="0" smtClean="0"/>
              <a:t>περιεχόμενη γωνία (περιέχεται)  </a:t>
            </a:r>
            <a:r>
              <a:rPr lang="el-GR" sz="2400" dirty="0" smtClean="0"/>
              <a:t>των πλευρών ΖΕ και  ΔΖ 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/>
      <p:bldP spid="30" grpId="0" animBg="1"/>
      <p:bldP spid="40" grpId="0" animBg="1"/>
      <p:bldP spid="53" grpId="0"/>
      <p:bldP spid="55" grpId="0"/>
      <p:bldP spid="59" grpId="0"/>
      <p:bldP spid="60" grpId="0"/>
      <p:bldP spid="6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642919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857884" y="161001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929322" y="1571612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357654" y="1571612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ΔΖ.</a:t>
            </a:r>
            <a:endParaRPr lang="en-US" sz="2400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1571636" y="562465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1643074" y="5586257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58 - TextBox"/>
          <p:cNvSpPr txBox="1"/>
          <p:nvPr/>
        </p:nvSpPr>
        <p:spPr>
          <a:xfrm>
            <a:off x="142844" y="5657695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ΕΖ.</a:t>
            </a:r>
            <a:endParaRPr lang="en-US" sz="2400" dirty="0" smtClean="0"/>
          </a:p>
        </p:txBody>
      </p:sp>
      <p:sp>
        <p:nvSpPr>
          <p:cNvPr id="60" name="59 - TextBox"/>
          <p:cNvSpPr txBox="1"/>
          <p:nvPr/>
        </p:nvSpPr>
        <p:spPr>
          <a:xfrm>
            <a:off x="6010284" y="348151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4" name="21 - Ομάδα"/>
          <p:cNvGrpSpPr/>
          <p:nvPr/>
        </p:nvGrpSpPr>
        <p:grpSpPr>
          <a:xfrm>
            <a:off x="6081722" y="3443117"/>
            <a:ext cx="214314" cy="142876"/>
            <a:chOff x="6286512" y="3000372"/>
            <a:chExt cx="214314" cy="142876"/>
          </a:xfrm>
        </p:grpSpPr>
        <p:cxnSp>
          <p:nvCxnSpPr>
            <p:cNvPr id="62" name="6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63 - TextBox"/>
          <p:cNvSpPr txBox="1"/>
          <p:nvPr/>
        </p:nvSpPr>
        <p:spPr>
          <a:xfrm>
            <a:off x="4714876" y="3455259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ΔΕ.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/>
      <p:bldP spid="30" grpId="0" animBg="1"/>
      <p:bldP spid="40" grpId="0" animBg="1"/>
      <p:bldP spid="53" grpId="0"/>
      <p:bldP spid="55" grpId="0"/>
      <p:bldP spid="59" grpId="0"/>
      <p:bldP spid="60" grpId="0"/>
      <p:bldP spid="6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8572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ΑΒΓ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500694" y="218151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572132" y="2143116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214810" y="2143116"/>
            <a:ext cx="47863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ΑΓ… </a:t>
            </a:r>
          </a:p>
          <a:p>
            <a:endParaRPr lang="el-GR" sz="2400" dirty="0" smtClean="0"/>
          </a:p>
          <a:p>
            <a:r>
              <a:rPr lang="el-GR" sz="2400" dirty="0" smtClean="0"/>
              <a:t>Τότε η απέναντι πλευρά ΑΓ  της γωνίας μπορεί να ονομαστεί  β  (το μικρό γράμμα της γωνίας)</a:t>
            </a:r>
            <a:endParaRPr lang="en-US" sz="2400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500166" y="4572008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/>
      <p:bldP spid="30" grpId="0" animBg="1"/>
      <p:bldP spid="40" grpId="0" animBg="1"/>
      <p:bldP spid="5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8572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ΑΒΓ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500694" y="218151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572132" y="2143116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143372" y="2143116"/>
            <a:ext cx="47863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ΒΓ… </a:t>
            </a:r>
          </a:p>
          <a:p>
            <a:endParaRPr lang="el-GR" sz="2400" dirty="0" smtClean="0"/>
          </a:p>
          <a:p>
            <a:r>
              <a:rPr lang="el-GR" sz="2400" dirty="0" smtClean="0"/>
              <a:t>Τότε η απέναντι πλευρά ΒΓ  της γωνίας μπορεί να ονομαστεί  α  (το μικρό γράμμα της γωνίας)</a:t>
            </a:r>
            <a:endParaRPr lang="en-US" sz="2400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500166" y="4572008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214546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/>
      <p:bldP spid="30" grpId="0" animBg="1"/>
      <p:bldP spid="40" grpId="0" animBg="1"/>
      <p:bldP spid="5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8572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ΑΒΓ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500694" y="218151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572132" y="2143116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143372" y="2143116"/>
            <a:ext cx="47863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ΑΒ… </a:t>
            </a:r>
          </a:p>
          <a:p>
            <a:endParaRPr lang="el-GR" sz="2400" dirty="0" smtClean="0"/>
          </a:p>
          <a:p>
            <a:r>
              <a:rPr lang="el-GR" sz="2400" dirty="0" smtClean="0"/>
              <a:t>Τότε η απέναντι πλευρά ΑΒ  της γωνίας μπορεί να ονομαστεί  γ  (το μικρό γράμμα της γωνίας)</a:t>
            </a:r>
            <a:endParaRPr lang="en-US" sz="2400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500166" y="4572008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214546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285720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/>
      <p:bldP spid="30" grpId="0" animBg="1"/>
      <p:bldP spid="40" grpId="0" animBg="1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1617785" y="2841674"/>
            <a:ext cx="93784" cy="253218"/>
          </a:xfrm>
          <a:custGeom>
            <a:avLst/>
            <a:gdLst>
              <a:gd name="connsiteX0" fmla="*/ 0 w 93784"/>
              <a:gd name="connsiteY0" fmla="*/ 0 h 253218"/>
              <a:gd name="connsiteX1" fmla="*/ 84406 w 93784"/>
              <a:gd name="connsiteY1" fmla="*/ 98474 h 253218"/>
              <a:gd name="connsiteX2" fmla="*/ 56270 w 93784"/>
              <a:gd name="connsiteY2" fmla="*/ 196948 h 253218"/>
              <a:gd name="connsiteX3" fmla="*/ 28135 w 93784"/>
              <a:gd name="connsiteY3" fmla="*/ 253218 h 253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784" h="253218">
                <a:moveTo>
                  <a:pt x="0" y="0"/>
                </a:moveTo>
                <a:cubicBezTo>
                  <a:pt x="37514" y="32824"/>
                  <a:pt x="75028" y="65649"/>
                  <a:pt x="84406" y="98474"/>
                </a:cubicBezTo>
                <a:cubicBezTo>
                  <a:pt x="93784" y="131299"/>
                  <a:pt x="65648" y="171158"/>
                  <a:pt x="56270" y="196948"/>
                </a:cubicBezTo>
                <a:cubicBezTo>
                  <a:pt x="46892" y="222738"/>
                  <a:pt x="37513" y="237978"/>
                  <a:pt x="28135" y="253218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357158" y="4714884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συμβολίζετε  με :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857224" y="59293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xOy</a:t>
            </a:r>
            <a:endParaRPr lang="en-US" sz="2400" dirty="0" smtClean="0"/>
          </a:p>
        </p:txBody>
      </p:sp>
      <p:grpSp>
        <p:nvGrpSpPr>
          <p:cNvPr id="29" name="28 - Ομάδα"/>
          <p:cNvGrpSpPr/>
          <p:nvPr/>
        </p:nvGrpSpPr>
        <p:grpSpPr>
          <a:xfrm>
            <a:off x="1071538" y="5929330"/>
            <a:ext cx="214314" cy="142876"/>
            <a:chOff x="6286512" y="3000372"/>
            <a:chExt cx="214314" cy="142876"/>
          </a:xfrm>
        </p:grpSpPr>
        <p:cxnSp>
          <p:nvCxnSpPr>
            <p:cNvPr id="20" name="1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34 - Ομάδα"/>
          <p:cNvGrpSpPr/>
          <p:nvPr/>
        </p:nvGrpSpPr>
        <p:grpSpPr>
          <a:xfrm>
            <a:off x="3786182" y="5786454"/>
            <a:ext cx="1143008" cy="461665"/>
            <a:chOff x="3786182" y="5786454"/>
            <a:chExt cx="1143008" cy="461665"/>
          </a:xfrm>
        </p:grpSpPr>
        <p:sp>
          <p:nvSpPr>
            <p:cNvPr id="30" name="29 - TextBox"/>
            <p:cNvSpPr txBox="1"/>
            <p:nvPr/>
          </p:nvSpPr>
          <p:spPr>
            <a:xfrm>
              <a:off x="3786182" y="5786454"/>
              <a:ext cx="1143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  ω</a:t>
              </a:r>
              <a:endParaRPr lang="en-US" sz="2400" dirty="0" smtClean="0"/>
            </a:p>
          </p:txBody>
        </p:sp>
        <p:grpSp>
          <p:nvGrpSpPr>
            <p:cNvPr id="31" name="30 - Ομάδα"/>
            <p:cNvGrpSpPr/>
            <p:nvPr/>
          </p:nvGrpSpPr>
          <p:grpSpPr>
            <a:xfrm>
              <a:off x="4000496" y="5786454"/>
              <a:ext cx="214314" cy="142876"/>
              <a:chOff x="6286512" y="3000372"/>
              <a:chExt cx="214314" cy="142876"/>
            </a:xfrm>
          </p:grpSpPr>
          <p:cxnSp>
            <p:nvCxnSpPr>
              <p:cNvPr id="32" name="31 - Ευθεία γραμμή σύνδεσης"/>
              <p:cNvCxnSpPr/>
              <p:nvPr/>
            </p:nvCxnSpPr>
            <p:spPr>
              <a:xfrm rot="5400000">
                <a:off x="6250793" y="3036091"/>
                <a:ext cx="142876" cy="7143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- Ευθεία γραμμή σύνδεσης"/>
              <p:cNvCxnSpPr/>
              <p:nvPr/>
            </p:nvCxnSpPr>
            <p:spPr>
              <a:xfrm rot="16200000" flipH="1">
                <a:off x="6357950" y="3000372"/>
                <a:ext cx="142876" cy="1428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33 - TextBox"/>
          <p:cNvSpPr txBox="1"/>
          <p:nvPr/>
        </p:nvSpPr>
        <p:spPr>
          <a:xfrm>
            <a:off x="1785918" y="271462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6715140" y="5324789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grpSp>
        <p:nvGrpSpPr>
          <p:cNvPr id="23" name="22 - Ομάδα"/>
          <p:cNvGrpSpPr/>
          <p:nvPr/>
        </p:nvGrpSpPr>
        <p:grpSpPr>
          <a:xfrm>
            <a:off x="6786578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57148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071966" y="1526433"/>
            <a:ext cx="4143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είναι </a:t>
            </a:r>
            <a:r>
              <a:rPr lang="el-GR" sz="2400" u="sng" dirty="0" smtClean="0"/>
              <a:t>προσκείμενες  γωνίες </a:t>
            </a:r>
            <a:r>
              <a:rPr lang="el-GR" sz="2400" dirty="0" smtClean="0"/>
              <a:t>στη πλευρά ΔΖ.</a:t>
            </a:r>
            <a:endParaRPr lang="en-US" sz="2400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5500694" y="150017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5572132" y="1500174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6572264" y="150017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32" name="21 - Ομάδα"/>
          <p:cNvGrpSpPr/>
          <p:nvPr/>
        </p:nvGrpSpPr>
        <p:grpSpPr>
          <a:xfrm>
            <a:off x="6643702" y="1500174"/>
            <a:ext cx="214314" cy="142876"/>
            <a:chOff x="6286512" y="3000372"/>
            <a:chExt cx="214314" cy="14287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- TextBox"/>
          <p:cNvSpPr txBox="1"/>
          <p:nvPr/>
        </p:nvSpPr>
        <p:spPr>
          <a:xfrm>
            <a:off x="4224366" y="3728869"/>
            <a:ext cx="4143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είναι </a:t>
            </a:r>
            <a:r>
              <a:rPr lang="el-GR" sz="2400" u="sng" dirty="0" smtClean="0"/>
              <a:t>προσκείμενες  γωνίες </a:t>
            </a:r>
            <a:r>
              <a:rPr lang="el-GR" sz="2400" dirty="0" smtClean="0"/>
              <a:t>στη πλευρά ΔΕ.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5653094" y="370261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37" name="21 - Ομάδα"/>
          <p:cNvGrpSpPr/>
          <p:nvPr/>
        </p:nvGrpSpPr>
        <p:grpSpPr>
          <a:xfrm>
            <a:off x="5724532" y="3702610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TextBox"/>
          <p:cNvSpPr txBox="1"/>
          <p:nvPr/>
        </p:nvSpPr>
        <p:spPr>
          <a:xfrm>
            <a:off x="6724664" y="370261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42" name="21 - Ομάδα"/>
          <p:cNvGrpSpPr/>
          <p:nvPr/>
        </p:nvGrpSpPr>
        <p:grpSpPr>
          <a:xfrm>
            <a:off x="6796102" y="3702610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Ορθογώνιο"/>
          <p:cNvSpPr/>
          <p:nvPr/>
        </p:nvSpPr>
        <p:spPr>
          <a:xfrm>
            <a:off x="2214546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57158" y="292893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1500166" y="450057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0" grpId="0" animBg="1"/>
      <p:bldP spid="40" grpId="0" animBg="1"/>
      <p:bldP spid="40" grpId="1" animBg="1"/>
      <p:bldP spid="53" grpId="0"/>
      <p:bldP spid="3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57148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071966" y="1871481"/>
            <a:ext cx="4143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είναι </a:t>
            </a:r>
            <a:r>
              <a:rPr lang="el-GR" sz="2400" u="sng" dirty="0" smtClean="0"/>
              <a:t>προσκείμενες  γωνίες  </a:t>
            </a:r>
            <a:r>
              <a:rPr lang="el-GR" sz="2400" dirty="0" smtClean="0"/>
              <a:t>στη πλευρά ΕΖ.</a:t>
            </a:r>
            <a:endParaRPr lang="en-US" sz="2400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5500694" y="18452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572132" y="1845222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6572264" y="18452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6643702" y="1845222"/>
            <a:ext cx="214314" cy="142876"/>
            <a:chOff x="6286512" y="3000372"/>
            <a:chExt cx="214314" cy="14287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19 - Ορθογώνιο"/>
          <p:cNvSpPr/>
          <p:nvPr/>
        </p:nvSpPr>
        <p:spPr>
          <a:xfrm>
            <a:off x="2214546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1500166" y="464344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214282" y="271462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071670" y="1214422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δύο κάθετες πλευρές</a:t>
            </a:r>
            <a:r>
              <a:rPr lang="el-GR" sz="2400" dirty="0" smtClean="0"/>
              <a:t>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4643438" y="2285992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ΔΕ</a:t>
            </a:r>
            <a:endParaRPr lang="en-US" sz="2400" dirty="0"/>
          </a:p>
        </p:txBody>
      </p:sp>
      <p:grpSp>
        <p:nvGrpSpPr>
          <p:cNvPr id="22" name="21 - Ομάδα"/>
          <p:cNvGrpSpPr/>
          <p:nvPr/>
        </p:nvGrpSpPr>
        <p:grpSpPr>
          <a:xfrm>
            <a:off x="5214942" y="2355842"/>
            <a:ext cx="285752" cy="287340"/>
            <a:chOff x="5500694" y="2214554"/>
            <a:chExt cx="285752" cy="287340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Ορθογώνιο"/>
          <p:cNvSpPr/>
          <p:nvPr/>
        </p:nvSpPr>
        <p:spPr>
          <a:xfrm>
            <a:off x="5615927" y="2285992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ΔΖ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5357826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μια ορθή γωνία 90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ο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 Δ Ε</a:t>
            </a:r>
            <a:endParaRPr lang="en-US" sz="2400" dirty="0" smtClean="0"/>
          </a:p>
        </p:txBody>
      </p:sp>
      <p:grpSp>
        <p:nvGrpSpPr>
          <p:cNvPr id="37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1" grpId="0"/>
      <p:bldP spid="28" grpId="0"/>
      <p:bldP spid="32" grpId="0"/>
      <p:bldP spid="36" grpId="0"/>
      <p:bldP spid="4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143108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785918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9672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143108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4148369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4786314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2143108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271461" y="380044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296429" y="5678593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2419925" y="381589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3428992" y="428625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143108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000364" y="514351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0" grpId="0"/>
      <p:bldP spid="31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2681583"/>
            <a:ext cx="2571768" cy="3143272"/>
          </a:xfrm>
          <a:prstGeom prst="triangle">
            <a:avLst>
              <a:gd name="adj" fmla="val 4923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561054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357290" y="221455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571604" y="3071810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00298" y="5429264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071802" y="55391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523189" y="5534335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3214678" y="164305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Ισοσκελές τρίγωνο είναι το τρίγωνο που </a:t>
            </a:r>
            <a:r>
              <a:rPr lang="el-GR" sz="2000" u="sng" dirty="0" smtClean="0"/>
              <a:t>έχει δύο πλευρές του ίσες</a:t>
            </a:r>
            <a:r>
              <a:rPr lang="el-GR" sz="2000" dirty="0" smtClean="0"/>
              <a:t>:</a:t>
            </a:r>
          </a:p>
          <a:p>
            <a:r>
              <a:rPr lang="el-GR" sz="2000" dirty="0" smtClean="0"/>
              <a:t>ΔΕ  =  ΕΖ   </a:t>
            </a:r>
            <a:endParaRPr lang="el-GR" sz="2000" b="1" dirty="0" smtClean="0"/>
          </a:p>
        </p:txBody>
      </p:sp>
      <p:sp>
        <p:nvSpPr>
          <p:cNvPr id="42" name="41 - TextBox"/>
          <p:cNvSpPr txBox="1"/>
          <p:nvPr/>
        </p:nvSpPr>
        <p:spPr>
          <a:xfrm rot="20453810">
            <a:off x="2198983" y="403325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3" name="42 - TextBox"/>
          <p:cNvSpPr txBox="1"/>
          <p:nvPr/>
        </p:nvSpPr>
        <p:spPr>
          <a:xfrm rot="1318030">
            <a:off x="868245" y="418565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4" name="43 - TextBox"/>
          <p:cNvSpPr txBox="1"/>
          <p:nvPr/>
        </p:nvSpPr>
        <p:spPr>
          <a:xfrm>
            <a:off x="4071934" y="2928934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ισοσκελές τρίγωνο η πλευρά, που δεν είναι ίση με τις άλλες, λέγεται βάση του τριγώνου.</a:t>
            </a:r>
          </a:p>
          <a:p>
            <a:endParaRPr lang="el-GR" sz="2000" dirty="0" smtClean="0"/>
          </a:p>
        </p:txBody>
      </p:sp>
      <p:sp>
        <p:nvSpPr>
          <p:cNvPr id="45" name="44 - Ορθογώνιο"/>
          <p:cNvSpPr/>
          <p:nvPr/>
        </p:nvSpPr>
        <p:spPr>
          <a:xfrm>
            <a:off x="1285852" y="5857892"/>
            <a:ext cx="748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βάση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4286248" y="4786322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Οι δύο γωνίες</a:t>
            </a:r>
            <a:r>
              <a:rPr lang="el-GR" sz="2000" dirty="0" smtClean="0"/>
              <a:t>, που είναι προσκείμενες στη βάση ισοσκελούς τριγώνου είναι </a:t>
            </a:r>
            <a:r>
              <a:rPr lang="el-GR" sz="2000" u="sng" dirty="0" smtClean="0"/>
              <a:t>ίσες</a:t>
            </a:r>
          </a:p>
          <a:p>
            <a:endParaRPr lang="el-GR" sz="2000" dirty="0" smtClean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500298" y="5500702"/>
            <a:ext cx="214314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 flipV="1">
            <a:off x="642910" y="5572140"/>
            <a:ext cx="214314" cy="80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4786314" y="618204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 Δ Ε</a:t>
            </a:r>
            <a:endParaRPr lang="en-US" sz="2400" dirty="0" smtClean="0"/>
          </a:p>
        </p:txBody>
      </p:sp>
      <p:grpSp>
        <p:nvGrpSpPr>
          <p:cNvPr id="55" name="31 - Ομάδα"/>
          <p:cNvGrpSpPr/>
          <p:nvPr/>
        </p:nvGrpSpPr>
        <p:grpSpPr>
          <a:xfrm>
            <a:off x="5072066" y="6143644"/>
            <a:ext cx="214314" cy="142876"/>
            <a:chOff x="6286512" y="3000372"/>
            <a:chExt cx="214314" cy="142876"/>
          </a:xfrm>
        </p:grpSpPr>
        <p:cxnSp>
          <p:nvCxnSpPr>
            <p:cNvPr id="56" name="5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57 - TextBox"/>
          <p:cNvSpPr txBox="1"/>
          <p:nvPr/>
        </p:nvSpPr>
        <p:spPr>
          <a:xfrm>
            <a:off x="6286512" y="618204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 Ζ Δ</a:t>
            </a:r>
            <a:endParaRPr lang="en-US" sz="2400" dirty="0" smtClean="0"/>
          </a:p>
        </p:txBody>
      </p:sp>
      <p:grpSp>
        <p:nvGrpSpPr>
          <p:cNvPr id="59" name="31 - Ομάδα"/>
          <p:cNvGrpSpPr/>
          <p:nvPr/>
        </p:nvGrpSpPr>
        <p:grpSpPr>
          <a:xfrm>
            <a:off x="6572264" y="6143644"/>
            <a:ext cx="214314" cy="142876"/>
            <a:chOff x="6286512" y="3000372"/>
            <a:chExt cx="214314" cy="142876"/>
          </a:xfrm>
        </p:grpSpPr>
        <p:cxnSp>
          <p:nvCxnSpPr>
            <p:cNvPr id="60" name="5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5643570" y="618204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63" name="62 - TextBox"/>
          <p:cNvSpPr txBox="1"/>
          <p:nvPr/>
        </p:nvSpPr>
        <p:spPr>
          <a:xfrm>
            <a:off x="2143108" y="142852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Ισοσκελές  τρίγωνο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7" grpId="0"/>
      <p:bldP spid="42" grpId="0"/>
      <p:bldP spid="43" grpId="0"/>
      <p:bldP spid="44" grpId="0"/>
      <p:bldP spid="45" grpId="0"/>
      <p:bldP spid="46" grpId="0"/>
      <p:bldP spid="54" grpId="0"/>
      <p:bldP spid="54" grpId="1"/>
      <p:bldP spid="58" grpId="0"/>
      <p:bldP spid="58" grpId="1"/>
      <p:bldP spid="6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Ισόπλευρο  τρίγωνο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428596" y="2681583"/>
            <a:ext cx="3000396" cy="2390491"/>
          </a:xfrm>
          <a:prstGeom prst="triangle">
            <a:avLst>
              <a:gd name="adj" fmla="val 4923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0" y="485776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571604" y="221455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785918" y="2928934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714884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357554" y="478632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666065" y="474851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4000496" y="1357298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Ισόπλευρο τρίγωνο είναι το τρίγωνο που έχει </a:t>
            </a:r>
            <a:r>
              <a:rPr lang="el-GR" sz="2000" u="sng" dirty="0" smtClean="0"/>
              <a:t>όλες τις πλευρές του ίσες</a:t>
            </a:r>
            <a:r>
              <a:rPr lang="el-GR" sz="2000" dirty="0" smtClean="0"/>
              <a:t>:</a:t>
            </a:r>
          </a:p>
          <a:p>
            <a:endParaRPr lang="el-GR" sz="2000" dirty="0" smtClean="0"/>
          </a:p>
          <a:p>
            <a:r>
              <a:rPr lang="el-GR" sz="2000" dirty="0" smtClean="0"/>
              <a:t>ΑΒ  =  ΒΓ  = ΓΑ  </a:t>
            </a:r>
            <a:endParaRPr lang="el-GR" sz="2000" b="1" dirty="0" smtClean="0"/>
          </a:p>
        </p:txBody>
      </p:sp>
      <p:sp>
        <p:nvSpPr>
          <p:cNvPr id="42" name="41 - TextBox"/>
          <p:cNvSpPr txBox="1"/>
          <p:nvPr/>
        </p:nvSpPr>
        <p:spPr>
          <a:xfrm rot="20453810">
            <a:off x="2801613" y="403325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3" name="42 - TextBox"/>
          <p:cNvSpPr txBox="1"/>
          <p:nvPr/>
        </p:nvSpPr>
        <p:spPr>
          <a:xfrm rot="1318030">
            <a:off x="868245" y="3974485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928926" y="4786322"/>
            <a:ext cx="214314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 flipV="1">
            <a:off x="785786" y="4786322"/>
            <a:ext cx="214314" cy="80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4786314" y="5610541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31 - Ομάδα"/>
          <p:cNvGrpSpPr/>
          <p:nvPr/>
        </p:nvGrpSpPr>
        <p:grpSpPr>
          <a:xfrm>
            <a:off x="4857752" y="5572140"/>
            <a:ext cx="214314" cy="142876"/>
            <a:chOff x="6286512" y="3000372"/>
            <a:chExt cx="214314" cy="142876"/>
          </a:xfrm>
        </p:grpSpPr>
        <p:cxnSp>
          <p:nvCxnSpPr>
            <p:cNvPr id="56" name="5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5286380" y="55721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4357686" y="4286256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Ισόπλευρο τρίγωνο είναι το τρίγωνο που έχει </a:t>
            </a:r>
            <a:r>
              <a:rPr lang="el-GR" sz="2000" u="sng" dirty="0" smtClean="0"/>
              <a:t>όλες τις γωνίες του ίσες</a:t>
            </a:r>
            <a:r>
              <a:rPr lang="el-GR" sz="2000" dirty="0" smtClean="0"/>
              <a:t>:</a:t>
            </a:r>
          </a:p>
        </p:txBody>
      </p:sp>
      <p:sp>
        <p:nvSpPr>
          <p:cNvPr id="30" name="29 - TextBox"/>
          <p:cNvSpPr txBox="1"/>
          <p:nvPr/>
        </p:nvSpPr>
        <p:spPr>
          <a:xfrm rot="5400000">
            <a:off x="1302370" y="5055555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rot="5400000">
            <a:off x="1785124" y="3071016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572132" y="5539103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4" name="31 - Ομάδα"/>
          <p:cNvGrpSpPr/>
          <p:nvPr/>
        </p:nvGrpSpPr>
        <p:grpSpPr>
          <a:xfrm>
            <a:off x="5643570" y="5500702"/>
            <a:ext cx="214314" cy="142876"/>
            <a:chOff x="6286512" y="3000372"/>
            <a:chExt cx="214314" cy="142876"/>
          </a:xfrm>
        </p:grpSpPr>
        <p:cxnSp>
          <p:nvCxnSpPr>
            <p:cNvPr id="36" name="3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38 - TextBox"/>
          <p:cNvSpPr txBox="1"/>
          <p:nvPr/>
        </p:nvSpPr>
        <p:spPr>
          <a:xfrm>
            <a:off x="6072198" y="55721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6572264" y="5539103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47" name="31 - Ομάδα"/>
          <p:cNvGrpSpPr/>
          <p:nvPr/>
        </p:nvGrpSpPr>
        <p:grpSpPr>
          <a:xfrm>
            <a:off x="6643702" y="5500702"/>
            <a:ext cx="214314" cy="142876"/>
            <a:chOff x="6286512" y="3000372"/>
            <a:chExt cx="214314" cy="142876"/>
          </a:xfrm>
        </p:grpSpPr>
        <p:cxnSp>
          <p:nvCxnSpPr>
            <p:cNvPr id="48" name="4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5" grpId="0" animBg="1"/>
      <p:bldP spid="37" grpId="0"/>
      <p:bldP spid="42" grpId="0"/>
      <p:bldP spid="43" grpId="0"/>
      <p:bldP spid="54" grpId="0"/>
      <p:bldP spid="62" grpId="0"/>
      <p:bldP spid="28" grpId="0"/>
      <p:bldP spid="30" grpId="0"/>
      <p:bldP spid="33" grpId="0"/>
      <p:bldP spid="39" grpId="0"/>
      <p:bldP spid="4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Διάμεσος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28662" y="1714488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000496" y="1214422"/>
            <a:ext cx="4929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Διάμεσος τριγώνου </a:t>
            </a:r>
            <a:r>
              <a:rPr lang="el-GR" sz="2400" dirty="0" smtClean="0"/>
              <a:t>είναι το </a:t>
            </a:r>
            <a:r>
              <a:rPr lang="el-GR" sz="2400" u="sng" dirty="0" smtClean="0"/>
              <a:t>ευθύγραμμο τμήμα  (ΒΔ),     </a:t>
            </a:r>
            <a:r>
              <a:rPr lang="el-GR" sz="2400" dirty="0" smtClean="0"/>
              <a:t>που ενώνει την κορυφή ενός τριγώνου με το μέσο της απέναντι πλευράς .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>
            <a:stCxn id="25" idx="2"/>
          </p:cNvCxnSpPr>
          <p:nvPr/>
        </p:nvCxnSpPr>
        <p:spPr>
          <a:xfrm rot="16200000" flipH="1">
            <a:off x="-215687" y="2570402"/>
            <a:ext cx="3110235" cy="75009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571604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 rot="16200000" flipH="1">
            <a:off x="1071538" y="4429132"/>
            <a:ext cx="285752" cy="1428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16200000" flipH="1">
            <a:off x="2000232" y="4429132"/>
            <a:ext cx="285752" cy="1428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 rot="4106790">
            <a:off x="1114271" y="3289583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διάμεσος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357422" y="557214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ΑΔ   =  ΔΓ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1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Διάμεσος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28662" y="1714488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000496" y="1214422"/>
            <a:ext cx="4929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Διάμεσος τριγώνου </a:t>
            </a:r>
            <a:r>
              <a:rPr lang="el-GR" sz="2400" dirty="0" smtClean="0"/>
              <a:t>είναι το </a:t>
            </a:r>
            <a:r>
              <a:rPr lang="el-GR" sz="2400" u="sng" dirty="0" smtClean="0"/>
              <a:t>ευθύγραμμο τμήμα  </a:t>
            </a:r>
            <a:r>
              <a:rPr lang="el-GR" sz="2400" u="sng" dirty="0" smtClean="0"/>
              <a:t>(ΓΔ</a:t>
            </a:r>
            <a:r>
              <a:rPr lang="el-GR" sz="2400" u="sng" dirty="0" smtClean="0"/>
              <a:t>),     </a:t>
            </a:r>
            <a:r>
              <a:rPr lang="el-GR" sz="2400" dirty="0" smtClean="0"/>
              <a:t>που ενώνει την κορυφή ενός τριγώνου με το μέσο της απέναντι πλευράς .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>
            <a:stCxn id="15" idx="4"/>
            <a:endCxn id="15" idx="1"/>
          </p:cNvCxnSpPr>
          <p:nvPr/>
        </p:nvCxnSpPr>
        <p:spPr>
          <a:xfrm rot="5400000" flipH="1">
            <a:off x="1179450" y="2536780"/>
            <a:ext cx="1571636" cy="23559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57158" y="264318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 rot="16200000" flipH="1">
            <a:off x="714348" y="2428868"/>
            <a:ext cx="285752" cy="1428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16200000" flipH="1">
            <a:off x="571472" y="3429000"/>
            <a:ext cx="285752" cy="1428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 rot="2635146">
            <a:off x="1184813" y="3147678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διάμεσος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357422" y="557214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ΑΔ   =  ΔΒ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1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Διάμεσος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28662" y="1714488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000496" y="1214422"/>
            <a:ext cx="4929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Διάμεσος τριγώνου </a:t>
            </a:r>
            <a:r>
              <a:rPr lang="el-GR" sz="2400" dirty="0" smtClean="0"/>
              <a:t>είναι το </a:t>
            </a:r>
            <a:r>
              <a:rPr lang="el-GR" sz="2400" u="sng" dirty="0" smtClean="0"/>
              <a:t>ευθύγραμμο τμήμα  </a:t>
            </a:r>
            <a:r>
              <a:rPr lang="el-GR" sz="2400" u="sng" dirty="0" smtClean="0"/>
              <a:t>(ΑΔ</a:t>
            </a:r>
            <a:r>
              <a:rPr lang="el-GR" sz="2400" u="sng" dirty="0" smtClean="0"/>
              <a:t>),     </a:t>
            </a:r>
            <a:r>
              <a:rPr lang="el-GR" sz="2400" dirty="0" smtClean="0"/>
              <a:t>που ενώνει την κορυφή ενός τριγώνου με το μέσο της απέναντι πλευράς .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>
            <a:stCxn id="15" idx="2"/>
          </p:cNvCxnSpPr>
          <p:nvPr/>
        </p:nvCxnSpPr>
        <p:spPr>
          <a:xfrm rot="5400000" flipH="1" flipV="1">
            <a:off x="464316" y="2964652"/>
            <a:ext cx="1643074" cy="14287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071670" y="242886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 rot="5400000">
            <a:off x="1464447" y="2178835"/>
            <a:ext cx="285752" cy="2143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2464579" y="3607595"/>
            <a:ext cx="214314" cy="1428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 rot="18480514">
            <a:off x="1104364" y="3344133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διάμεσος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3786182" y="4786322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ΒΔ   =  ΔΓ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1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Διχοτόμος   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857752" y="1714488"/>
            <a:ext cx="3643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Διχοτόμος  τριγώνου</a:t>
            </a:r>
            <a:r>
              <a:rPr lang="el-GR" sz="2400" dirty="0" smtClean="0"/>
              <a:t> είναι το </a:t>
            </a:r>
            <a:r>
              <a:rPr lang="el-GR" sz="2400" u="sng" dirty="0" smtClean="0"/>
              <a:t>ευθύγραμμο τμήμα  (ΒΔ),     </a:t>
            </a:r>
            <a:r>
              <a:rPr lang="el-GR" sz="2400" dirty="0" smtClean="0"/>
              <a:t>που διχοτομεί τη γωνία ενός τριγώνου, και καταλήγει   στην απέναντι πλευρά.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321439" y="2536027"/>
            <a:ext cx="3143274" cy="7858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14414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 flipH="1" flipV="1">
            <a:off x="2000231" y="1714488"/>
            <a:ext cx="214314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 flipH="1" flipV="1">
            <a:off x="2179621" y="1749413"/>
            <a:ext cx="2143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1714480" y="192880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2071670" y="185736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5214942" y="5396227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2" name="31 - Ομάδα"/>
          <p:cNvGrpSpPr/>
          <p:nvPr/>
        </p:nvGrpSpPr>
        <p:grpSpPr>
          <a:xfrm>
            <a:off x="5286380" y="5357826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31 - TextBox"/>
          <p:cNvSpPr txBox="1"/>
          <p:nvPr/>
        </p:nvSpPr>
        <p:spPr>
          <a:xfrm>
            <a:off x="5715008" y="535782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6072198" y="5396227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4" name="31 - Ομάδα"/>
          <p:cNvGrpSpPr/>
          <p:nvPr/>
        </p:nvGrpSpPr>
        <p:grpSpPr>
          <a:xfrm>
            <a:off x="6143636" y="5357826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42 - TextBox"/>
          <p:cNvSpPr txBox="1"/>
          <p:nvPr/>
        </p:nvSpPr>
        <p:spPr>
          <a:xfrm rot="17537885">
            <a:off x="983208" y="3247543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διχοτόμος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0" grpId="0"/>
      <p:bldP spid="32" grpId="0"/>
      <p:bldP spid="33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357430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500438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Ορθή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3575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785794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214686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1071538" y="292893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-32" y="4573984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l-GR" sz="2400" b="1" u="sng" dirty="0" smtClean="0">
                <a:solidFill>
                  <a:srgbClr val="FF0000"/>
                </a:solidFill>
              </a:rPr>
              <a:t>είναι ίση με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ορθή γωνία</a:t>
            </a:r>
            <a:r>
              <a:rPr lang="el-GR" sz="2400" dirty="0" smtClean="0"/>
              <a:t>. </a:t>
            </a:r>
          </a:p>
          <a:p>
            <a:r>
              <a:rPr lang="el-GR" sz="2400" dirty="0" smtClean="0"/>
              <a:t>Οι πλευρές μιας ορθής γωνίας είναι μεταξύ τους  κάθετες: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643174" y="457200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31" name="30 - Ομάδα"/>
          <p:cNvGrpSpPr/>
          <p:nvPr/>
        </p:nvGrpSpPr>
        <p:grpSpPr>
          <a:xfrm>
            <a:off x="2857488" y="4500570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14 - Ορθογώνιο"/>
          <p:cNvSpPr/>
          <p:nvPr/>
        </p:nvSpPr>
        <p:spPr>
          <a:xfrm>
            <a:off x="4429124" y="6215082"/>
            <a:ext cx="61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Ο</a:t>
            </a:r>
            <a:r>
              <a:rPr lang="en-US" sz="2400" dirty="0" smtClean="0"/>
              <a:t>y</a:t>
            </a:r>
            <a:r>
              <a:rPr lang="el-GR" sz="2400" dirty="0" smtClean="0"/>
              <a:t>’</a:t>
            </a:r>
            <a:endParaRPr lang="en-US" sz="2400" dirty="0"/>
          </a:p>
        </p:txBody>
      </p:sp>
      <p:grpSp>
        <p:nvGrpSpPr>
          <p:cNvPr id="24" name="23 - Ομάδα"/>
          <p:cNvGrpSpPr/>
          <p:nvPr/>
        </p:nvGrpSpPr>
        <p:grpSpPr>
          <a:xfrm>
            <a:off x="5000628" y="6215082"/>
            <a:ext cx="285752" cy="287340"/>
            <a:chOff x="5500694" y="2214554"/>
            <a:chExt cx="285752" cy="287340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24 - Ορθογώνιο"/>
          <p:cNvSpPr/>
          <p:nvPr/>
        </p:nvSpPr>
        <p:spPr>
          <a:xfrm>
            <a:off x="5401613" y="621508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Ο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286124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Διχοτόμος   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3000364" y="4143380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857752" y="1714488"/>
            <a:ext cx="3643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Διχοτόμος  τριγώνου</a:t>
            </a:r>
            <a:r>
              <a:rPr lang="el-GR" sz="2400" dirty="0" smtClean="0"/>
              <a:t> είναι το </a:t>
            </a:r>
            <a:r>
              <a:rPr lang="el-GR" sz="2400" u="sng" dirty="0" smtClean="0"/>
              <a:t>ευθύγραμμο τμήμα  </a:t>
            </a:r>
            <a:r>
              <a:rPr lang="el-GR" sz="2400" u="sng" dirty="0" smtClean="0"/>
              <a:t>(ΑΔ</a:t>
            </a:r>
            <a:r>
              <a:rPr lang="el-GR" sz="2400" u="sng" dirty="0" smtClean="0"/>
              <a:t>),     </a:t>
            </a:r>
            <a:r>
              <a:rPr lang="el-GR" sz="2400" dirty="0" smtClean="0"/>
              <a:t>που διχοτομεί τη γωνία ενός τριγώνου, και καταλήγει   στην απέναντι πλευρά.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>
            <a:endCxn id="15" idx="2"/>
          </p:cNvCxnSpPr>
          <p:nvPr/>
        </p:nvCxnSpPr>
        <p:spPr>
          <a:xfrm rot="10800000" flipV="1">
            <a:off x="285752" y="3214686"/>
            <a:ext cx="2643174" cy="128588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000364" y="27860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642910" y="4357694"/>
            <a:ext cx="214314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785786" y="414338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endParaRPr lang="en-US" sz="2000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642910" y="378619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</a:t>
            </a:r>
            <a:endParaRPr lang="en-US" sz="2000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5214942" y="5396227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31 - Ομάδα"/>
          <p:cNvGrpSpPr/>
          <p:nvPr/>
        </p:nvGrpSpPr>
        <p:grpSpPr>
          <a:xfrm>
            <a:off x="5286380" y="5357826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31 - TextBox"/>
          <p:cNvSpPr txBox="1"/>
          <p:nvPr/>
        </p:nvSpPr>
        <p:spPr>
          <a:xfrm>
            <a:off x="5715008" y="535782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6072198" y="5396227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31 - Ομάδα"/>
          <p:cNvGrpSpPr/>
          <p:nvPr/>
        </p:nvGrpSpPr>
        <p:grpSpPr>
          <a:xfrm>
            <a:off x="6143636" y="5357826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42 - TextBox"/>
          <p:cNvSpPr txBox="1"/>
          <p:nvPr/>
        </p:nvSpPr>
        <p:spPr>
          <a:xfrm rot="19764524">
            <a:off x="1280381" y="3356755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διχοτόμος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cxnSp>
        <p:nvCxnSpPr>
          <p:cNvPr id="41" name="40 - Ευθεία γραμμή σύνδεσης"/>
          <p:cNvCxnSpPr/>
          <p:nvPr/>
        </p:nvCxnSpPr>
        <p:spPr>
          <a:xfrm flipV="1">
            <a:off x="500034" y="4214818"/>
            <a:ext cx="214314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0" grpId="0"/>
      <p:bldP spid="32" grpId="0"/>
      <p:bldP spid="33" grpId="0"/>
      <p:bldP spid="4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Ύψος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857752" y="1714488"/>
            <a:ext cx="3643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 τριγώνου</a:t>
            </a:r>
            <a:r>
              <a:rPr lang="el-GR" sz="2400" dirty="0" smtClean="0"/>
              <a:t> είναι το </a:t>
            </a:r>
            <a:r>
              <a:rPr lang="el-GR" sz="2400" u="sng" dirty="0" smtClean="0"/>
              <a:t>ευθύγραμμο τμήμα  (ΒΔ),     </a:t>
            </a:r>
            <a:r>
              <a:rPr lang="el-GR" sz="2400" dirty="0" smtClean="0"/>
              <a:t>που ξεκινάει από την κορυφή ενός τριγώνου, και είναι κάθετο στην  απέναντι πλευρά.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 rot="16200000">
            <a:off x="1480684" y="3305607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Ύψος 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000100" y="4643446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βάση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14" grpId="0"/>
      <p:bldP spid="1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857752" y="1714488"/>
            <a:ext cx="3643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 τριγώνου</a:t>
            </a:r>
            <a:r>
              <a:rPr lang="el-GR" sz="2400" dirty="0" smtClean="0"/>
              <a:t> είναι το </a:t>
            </a:r>
            <a:r>
              <a:rPr lang="el-GR" sz="2400" u="sng" dirty="0" smtClean="0"/>
              <a:t>ευθύγραμμο τμήμα  (ΒΔ),     </a:t>
            </a:r>
            <a:r>
              <a:rPr lang="el-GR" sz="2400" dirty="0" smtClean="0"/>
              <a:t>που ξεκινάει από την κορυφή ενός τριγώνου, και είναι κάθετο στην  απέναντι πλευρά.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V="1">
            <a:off x="2357422" y="2214554"/>
            <a:ext cx="250033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 rot="16200000">
            <a:off x="1480684" y="3305607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Ύψος 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142976" y="4714884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βάση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19" grpId="0"/>
      <p:bldP spid="2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857752" y="1714488"/>
            <a:ext cx="3643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 τριγώνου  (ΒΔ)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V="1">
            <a:off x="2357422" y="2214554"/>
            <a:ext cx="250033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5000628" y="5357826"/>
            <a:ext cx="364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πλευρά του τριγώνου στην  οποία είναι κάθετο το ύψος ονομάζεται </a:t>
            </a:r>
            <a:r>
              <a:rPr lang="el-GR" sz="2000" u="sng" dirty="0" smtClean="0"/>
              <a:t>βάση του τριγώνου</a:t>
            </a:r>
            <a:r>
              <a:rPr lang="el-GR" sz="2000" dirty="0" smtClean="0"/>
              <a:t>.</a:t>
            </a:r>
            <a:endParaRPr lang="en-US" sz="2000" dirty="0" smtClean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5400000">
            <a:off x="678629" y="4822041"/>
            <a:ext cx="85725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0" y="5286388"/>
            <a:ext cx="3643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Βάση τριγώνου (ΑΓ)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19" grpId="0"/>
      <p:bldP spid="2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5214942" y="4071942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Ύψος τριγώνου (ΑΔ)</a:t>
            </a:r>
            <a:endParaRPr lang="en-US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>
            <a:stCxn id="15" idx="2"/>
          </p:cNvCxnSpPr>
          <p:nvPr/>
        </p:nvCxnSpPr>
        <p:spPr>
          <a:xfrm rot="5400000" flipH="1" flipV="1">
            <a:off x="1464463" y="2750355"/>
            <a:ext cx="571504" cy="2928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143240" y="357187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786314" y="1571612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Βάση τριγώνου  (ΒΓ)</a:t>
            </a:r>
            <a:endParaRPr lang="en-US" sz="2000" dirty="0" smtClean="0"/>
          </a:p>
        </p:txBody>
      </p:sp>
      <p:grpSp>
        <p:nvGrpSpPr>
          <p:cNvPr id="43" name="42 - Ομάδα"/>
          <p:cNvGrpSpPr/>
          <p:nvPr/>
        </p:nvGrpSpPr>
        <p:grpSpPr>
          <a:xfrm>
            <a:off x="2928926" y="3714752"/>
            <a:ext cx="214314" cy="285752"/>
            <a:chOff x="2928926" y="3714752"/>
            <a:chExt cx="214314" cy="285752"/>
          </a:xfrm>
        </p:grpSpPr>
        <p:cxnSp>
          <p:nvCxnSpPr>
            <p:cNvPr id="37" name="36 - Ευθεία γραμμή σύνδεσης"/>
            <p:cNvCxnSpPr/>
            <p:nvPr/>
          </p:nvCxnSpPr>
          <p:spPr>
            <a:xfrm rot="16200000" flipH="1">
              <a:off x="2857488" y="3857628"/>
              <a:ext cx="214314" cy="7143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flipV="1">
              <a:off x="2928926" y="3714752"/>
              <a:ext cx="214314" cy="7143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TextBox"/>
          <p:cNvSpPr txBox="1"/>
          <p:nvPr/>
        </p:nvSpPr>
        <p:spPr>
          <a:xfrm rot="20776679">
            <a:off x="1233735" y="3853161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Ύψος 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 rot="15325279">
            <a:off x="2484513" y="2682018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βάση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6" grpId="0"/>
      <p:bldP spid="19" grpId="0"/>
      <p:bldP spid="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928926" y="1357298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Ύψος τριγώνου  (ΒΔ)</a:t>
            </a:r>
            <a:endParaRPr lang="en-US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0" y="5286388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Βάση τριγώνου (ΑΓ)</a:t>
            </a:r>
            <a:endParaRPr lang="en-US" sz="20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5072066" y="2428868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του τριγώνου ΑΒΓ δίνεται 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6471997" y="414338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6543435" y="350043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6614873" y="407194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4857752" y="3779696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(ΑΒΓ)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215206" y="3786190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6000760" y="5643578"/>
            <a:ext cx="1171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0,5</a:t>
            </a:r>
            <a:r>
              <a:rPr lang="el-GR" sz="4000" b="1" baseline="30000" dirty="0" smtClean="0"/>
              <a:t> .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5357818" y="5643578"/>
            <a:ext cx="8050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Ε =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6858016" y="5650072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sp>
        <p:nvSpPr>
          <p:cNvPr id="33" name="32 - TextBox"/>
          <p:cNvSpPr txBox="1"/>
          <p:nvPr/>
        </p:nvSpPr>
        <p:spPr>
          <a:xfrm rot="16200000">
            <a:off x="1480684" y="3305607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Ύψος 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500166" y="4714884"/>
            <a:ext cx="12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βάση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6" grpId="0"/>
      <p:bldP spid="28" grpId="0"/>
      <p:bldP spid="31" grpId="0"/>
      <p:bldP spid="32" grpId="0"/>
      <p:bldP spid="34" grpId="0"/>
      <p:bldP spid="37" grpId="0"/>
      <p:bldP spid="39" grpId="0"/>
      <p:bldP spid="41" grpId="0"/>
      <p:bldP spid="33" grpId="0"/>
      <p:bldP spid="3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84" y="2642388"/>
            <a:ext cx="857224" cy="1928826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42844" y="4429132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85786" y="2214554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142976" y="4286256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>
            <a:stCxn id="15" idx="0"/>
            <a:endCxn id="15" idx="3"/>
          </p:cNvCxnSpPr>
          <p:nvPr/>
        </p:nvCxnSpPr>
        <p:spPr>
          <a:xfrm rot="16200000" flipH="1">
            <a:off x="-139589" y="3606801"/>
            <a:ext cx="192882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4572008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500034" y="4357694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1857356" y="1714488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του τριγώνου δίνεται 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4828923" y="31497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900361" y="25068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4971799" y="30783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2786058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(ΑΒΓ)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5572132" y="2792552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3214678" y="3714752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571736" y="4286256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Εμβαδόν τριγώνου</a:t>
            </a:r>
            <a:endParaRPr lang="en-US" sz="2000" dirty="0" smtClean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16200000" flipH="1">
            <a:off x="5214942" y="3857628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5072066" y="4786322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Βάση τριγώνου</a:t>
            </a:r>
            <a:endParaRPr lang="en-US" sz="2000" dirty="0" smtClean="0"/>
          </a:p>
        </p:txBody>
      </p:sp>
      <p:cxnSp>
        <p:nvCxnSpPr>
          <p:cNvPr id="48" name="47 - Ευθύγραμμο βέλος σύνδεσης"/>
          <p:cNvCxnSpPr/>
          <p:nvPr/>
        </p:nvCxnSpPr>
        <p:spPr>
          <a:xfrm rot="5400000" flipH="1" flipV="1">
            <a:off x="6000760" y="2071678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6357950" y="1428736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Ύψος τριγώνου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4" grpId="0"/>
      <p:bldP spid="44" grpId="0"/>
      <p:bldP spid="47" grpId="0"/>
      <p:bldP spid="5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85752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32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000232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596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928926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928926" y="1357298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Ύψος τριγώνου  (ΒΔ)</a:t>
            </a:r>
            <a:endParaRPr lang="en-US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714348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857356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928796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flipV="1">
            <a:off x="2357422" y="1785926"/>
            <a:ext cx="171451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>
            <a:off x="678629" y="4822041"/>
            <a:ext cx="85725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0" y="5286388"/>
            <a:ext cx="36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Βάση τριγώνου (ΑΓ)</a:t>
            </a:r>
            <a:endParaRPr lang="en-US" sz="20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5143472" y="2214554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του τριγώνου δίνεται 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6329121" y="40719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6400559" y="34290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6471997" y="40005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5214942" y="3708258"/>
            <a:ext cx="8050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Ε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072330" y="3714752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4214810" y="5500702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 )=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6715140" y="5429264"/>
            <a:ext cx="1489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ΑΓ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ΒΔ</a:t>
            </a:r>
            <a:endParaRPr lang="en-US" sz="4000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6000760" y="58643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6072198" y="52214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6143636" y="57929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6" grpId="0"/>
      <p:bldP spid="28" grpId="0"/>
      <p:bldP spid="31" grpId="0"/>
      <p:bldP spid="32" grpId="0"/>
      <p:bldP spid="34" grpId="0"/>
      <p:bldP spid="39" grpId="0"/>
      <p:bldP spid="41" grpId="0"/>
      <p:bldP spid="35" grpId="0"/>
      <p:bldP spid="3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142876" y="1357298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142908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857356" y="10715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857356" y="1643050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285720" y="4214818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786050" y="4071942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42899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>
            <a:off x="571472" y="2928934"/>
            <a:ext cx="314327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714480" y="45005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8" name="17 - Γωνιακή σύνδεση"/>
          <p:cNvCxnSpPr/>
          <p:nvPr/>
        </p:nvCxnSpPr>
        <p:spPr>
          <a:xfrm rot="10800000" flipV="1">
            <a:off x="1785920" y="4286255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928926" y="1285860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u="sng" dirty="0" smtClean="0"/>
              <a:t>ύψος</a:t>
            </a:r>
            <a:r>
              <a:rPr lang="el-GR" sz="2000" dirty="0" smtClean="0"/>
              <a:t> του διπλανού τριγώνου ΑΔ είναι </a:t>
            </a:r>
            <a:r>
              <a:rPr lang="el-GR" sz="2000" u="sng" dirty="0" smtClean="0"/>
              <a:t>4</a:t>
            </a:r>
            <a:r>
              <a:rPr lang="en-US" sz="2000" u="sng" dirty="0" smtClean="0"/>
              <a:t>m</a:t>
            </a:r>
            <a:r>
              <a:rPr lang="en-US" sz="2000" dirty="0" smtClean="0"/>
              <a:t>, </a:t>
            </a:r>
            <a:r>
              <a:rPr lang="el-GR" sz="2000" dirty="0" smtClean="0"/>
              <a:t>και η πλευρά – </a:t>
            </a:r>
            <a:r>
              <a:rPr lang="el-GR" sz="2000" u="sng" dirty="0" smtClean="0"/>
              <a:t>βάση Α</a:t>
            </a:r>
            <a:r>
              <a:rPr lang="el-GR" sz="2000" dirty="0" smtClean="0"/>
              <a:t>Γ είναι </a:t>
            </a:r>
            <a:r>
              <a:rPr lang="el-GR" sz="2000" u="sng" dirty="0" smtClean="0"/>
              <a:t>3</a:t>
            </a:r>
            <a:r>
              <a:rPr lang="en-US" sz="2000" u="sng" dirty="0" smtClean="0"/>
              <a:t>m</a:t>
            </a:r>
            <a:r>
              <a:rPr lang="en-US" sz="2000" dirty="0" smtClean="0"/>
              <a:t>. </a:t>
            </a:r>
            <a:r>
              <a:rPr lang="el-GR" sz="2000" dirty="0" smtClean="0"/>
              <a:t>Ποιο είναι το εμβαδόν του τριγώνου ΑΒΓ;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1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1714480" y="307181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1071538" y="450057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857752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929190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492919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929190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7861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(ΑΒΓ)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276223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47661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6347661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347661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704851" y="3214686"/>
            <a:ext cx="1190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ΑΓ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ΒΔ 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962320" y="478632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033758" y="43641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5033758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33758" y="43576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90948" y="4500570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748270" y="4753285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819708" y="435769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3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714480" y="6149008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571604" y="5753417"/>
            <a:ext cx="178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3</a:t>
            </a:r>
            <a:r>
              <a:rPr lang="en-US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1285852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12m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763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6m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3929058" y="21429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357554" y="1285860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ύψος του διπλανού τριγώνου ΑΔ είναι </a:t>
            </a:r>
            <a:r>
              <a:rPr lang="en-US" sz="2000" dirty="0" smtClean="0"/>
              <a:t>5m, </a:t>
            </a:r>
            <a:r>
              <a:rPr lang="el-GR" sz="2000" dirty="0" smtClean="0"/>
              <a:t>και η πλευρά – βάση </a:t>
            </a:r>
            <a:r>
              <a:rPr lang="en-US" sz="2000" dirty="0" smtClean="0"/>
              <a:t>B</a:t>
            </a:r>
            <a:r>
              <a:rPr lang="el-GR" sz="2000" dirty="0" smtClean="0"/>
              <a:t>Γ είναι </a:t>
            </a:r>
            <a:r>
              <a:rPr lang="en-US" sz="2000" dirty="0" smtClean="0"/>
              <a:t>6m. </a:t>
            </a:r>
            <a:r>
              <a:rPr lang="el-GR" sz="2000" dirty="0" smtClean="0"/>
              <a:t>Ποιο είναι το εμβαδόν του τριγώνου ΑΒΓ;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</a:t>
            </a:r>
            <a:r>
              <a:rPr lang="en-US" sz="2400" dirty="0" smtClean="0"/>
              <a:t>2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857752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929190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492919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929190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7861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(ΑΒΓ)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276223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47661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6347661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347661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704851" y="3214686"/>
            <a:ext cx="1190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ΑΓ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ΒΔ 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962320" y="478632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033758" y="43641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5033758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33758" y="43576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90948" y="4500570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6m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5m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748270" y="4753285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819708" y="435769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/>
              <a:t>6m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714480" y="6149008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643042" y="5786454"/>
            <a:ext cx="178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/>
              <a:t>6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1285852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30m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15m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49" name="48 - Ισοσκελές τρίγωνο"/>
          <p:cNvSpPr/>
          <p:nvPr/>
        </p:nvSpPr>
        <p:spPr>
          <a:xfrm>
            <a:off x="142876" y="357166"/>
            <a:ext cx="3143240" cy="3143272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-142908" y="342900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1857356" y="7141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1857356" y="642918"/>
            <a:ext cx="357190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285720" y="3214686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Ελεύθερη σχεδίαση"/>
          <p:cNvSpPr/>
          <p:nvPr/>
        </p:nvSpPr>
        <p:spPr>
          <a:xfrm>
            <a:off x="2857488" y="314324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TextBox"/>
          <p:cNvSpPr txBox="1"/>
          <p:nvPr/>
        </p:nvSpPr>
        <p:spPr>
          <a:xfrm>
            <a:off x="2857488" y="350043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67" name="66 - Ευθεία γραμμή σύνδεσης"/>
          <p:cNvCxnSpPr>
            <a:stCxn id="49" idx="2"/>
          </p:cNvCxnSpPr>
          <p:nvPr/>
        </p:nvCxnSpPr>
        <p:spPr>
          <a:xfrm rot="5400000" flipH="1" flipV="1">
            <a:off x="1321587" y="1750223"/>
            <a:ext cx="571504" cy="29289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000364" y="25717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73" name="72 - Ομάδα"/>
          <p:cNvGrpSpPr/>
          <p:nvPr/>
        </p:nvGrpSpPr>
        <p:grpSpPr>
          <a:xfrm>
            <a:off x="2786050" y="2714620"/>
            <a:ext cx="214314" cy="285752"/>
            <a:chOff x="2928926" y="3714752"/>
            <a:chExt cx="214314" cy="285752"/>
          </a:xfrm>
        </p:grpSpPr>
        <p:cxnSp>
          <p:nvCxnSpPr>
            <p:cNvPr id="74" name="73 - Ευθεία γραμμή σύνδεσης"/>
            <p:cNvCxnSpPr/>
            <p:nvPr/>
          </p:nvCxnSpPr>
          <p:spPr>
            <a:xfrm rot="16200000" flipH="1">
              <a:off x="2857488" y="3857628"/>
              <a:ext cx="214314" cy="7143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- Ευθεία γραμμή σύνδεσης"/>
            <p:cNvCxnSpPr/>
            <p:nvPr/>
          </p:nvCxnSpPr>
          <p:spPr>
            <a:xfrm flipV="1">
              <a:off x="2928926" y="3714752"/>
              <a:ext cx="214314" cy="71438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75 - Ορθογώνιο"/>
          <p:cNvSpPr/>
          <p:nvPr/>
        </p:nvSpPr>
        <p:spPr>
          <a:xfrm>
            <a:off x="1643042" y="2857496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5m</a:t>
            </a:r>
            <a:endParaRPr lang="en-US" dirty="0"/>
          </a:p>
        </p:txBody>
      </p:sp>
      <p:sp>
        <p:nvSpPr>
          <p:cNvPr id="77" name="76 - Ορθογώνιο"/>
          <p:cNvSpPr/>
          <p:nvPr/>
        </p:nvSpPr>
        <p:spPr>
          <a:xfrm>
            <a:off x="2357422" y="185736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6m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  <p:bldP spid="62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214422"/>
            <a:ext cx="5786478" cy="357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3 - Γωνιακή σύνδεση"/>
          <p:cNvCxnSpPr/>
          <p:nvPr/>
        </p:nvCxnSpPr>
        <p:spPr>
          <a:xfrm flipV="1">
            <a:off x="5857884" y="3929066"/>
            <a:ext cx="285752" cy="214314"/>
          </a:xfrm>
          <a:prstGeom prst="bentConnector3">
            <a:avLst>
              <a:gd name="adj1" fmla="val -4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 rot="5400000">
            <a:off x="6786578" y="4929198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1857356" y="6000768"/>
            <a:ext cx="7286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Είναι μοιρογνωμόνιο, με το οποίο μετράω το μέτρο των γωνιών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3929058" y="21429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2500298" y="1357298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u="sng" dirty="0" smtClean="0"/>
              <a:t>ύψος</a:t>
            </a:r>
            <a:r>
              <a:rPr lang="el-GR" sz="2000" dirty="0" smtClean="0"/>
              <a:t> του διπλανού τριγώνου ΕΗ είναι </a:t>
            </a:r>
            <a:r>
              <a:rPr lang="en-US" sz="2000" dirty="0" smtClean="0"/>
              <a:t>5cm, </a:t>
            </a:r>
            <a:r>
              <a:rPr lang="el-GR" sz="2000" dirty="0" smtClean="0"/>
              <a:t>και η πλευρά – βάση ΔΖ είναι 4</a:t>
            </a:r>
            <a:r>
              <a:rPr lang="en-US" sz="2000" dirty="0" smtClean="0"/>
              <a:t>cm. </a:t>
            </a:r>
            <a:r>
              <a:rPr lang="el-GR" sz="2000" dirty="0" smtClean="0"/>
              <a:t>Ποιο είναι το εμβαδόν του τριγώνου ΑΒΓ;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3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571868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643306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3643306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643306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2500298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(ΔΕΖ)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4000496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4990339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5061777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5061777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5061777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5418967" y="3214686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ΔΖ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ΕΗ 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000496" y="4714884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4071934" y="429275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4071934" y="471488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4071934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4429124" y="4500570"/>
            <a:ext cx="1598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4cm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5cm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215074" y="4786322"/>
            <a:ext cx="20333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357950" y="4357694"/>
            <a:ext cx="2018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/>
              <a:t>4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cm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cm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>
            <a:stCxn id="57" idx="3"/>
          </p:cNvCxnSpPr>
          <p:nvPr/>
        </p:nvCxnSpPr>
        <p:spPr>
          <a:xfrm>
            <a:off x="1197382" y="6160163"/>
            <a:ext cx="2017296" cy="218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285852" y="5643578"/>
            <a:ext cx="2044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/>
              <a:t>4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5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cm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cm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857224" y="59293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20cm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10cm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71" name="70 - Ισοσκελές τρίγωνο"/>
          <p:cNvSpPr/>
          <p:nvPr/>
        </p:nvSpPr>
        <p:spPr>
          <a:xfrm>
            <a:off x="285784" y="2642388"/>
            <a:ext cx="857224" cy="1928826"/>
          </a:xfrm>
          <a:prstGeom prst="triangle">
            <a:avLst>
              <a:gd name="adj" fmla="val 62882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71 - TextBox"/>
          <p:cNvSpPr txBox="1"/>
          <p:nvPr/>
        </p:nvSpPr>
        <p:spPr>
          <a:xfrm>
            <a:off x="142844" y="4429132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73" name="72 - TextBox"/>
          <p:cNvSpPr txBox="1"/>
          <p:nvPr/>
        </p:nvSpPr>
        <p:spPr>
          <a:xfrm>
            <a:off x="785786" y="2214554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76" name="75 - TextBox"/>
          <p:cNvSpPr txBox="1"/>
          <p:nvPr/>
        </p:nvSpPr>
        <p:spPr>
          <a:xfrm>
            <a:off x="1142976" y="4286256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cxnSp>
        <p:nvCxnSpPr>
          <p:cNvPr id="77" name="76 - Ευθεία γραμμή σύνδεσης"/>
          <p:cNvCxnSpPr>
            <a:stCxn id="71" idx="0"/>
            <a:endCxn id="71" idx="3"/>
          </p:cNvCxnSpPr>
          <p:nvPr/>
        </p:nvCxnSpPr>
        <p:spPr>
          <a:xfrm rot="16200000" flipH="1">
            <a:off x="-139589" y="3606801"/>
            <a:ext cx="1928826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714348" y="4572008"/>
            <a:ext cx="13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</a:t>
            </a:r>
            <a:endParaRPr lang="en-US" sz="2400" dirty="0" smtClean="0"/>
          </a:p>
        </p:txBody>
      </p:sp>
      <p:cxnSp>
        <p:nvCxnSpPr>
          <p:cNvPr id="79" name="78 - Γωνιακή σύνδεση"/>
          <p:cNvCxnSpPr/>
          <p:nvPr/>
        </p:nvCxnSpPr>
        <p:spPr>
          <a:xfrm rot="10800000" flipV="1">
            <a:off x="500034" y="4357694"/>
            <a:ext cx="357189" cy="21272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1500166" y="0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ορθογωνίου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428992" y="2643182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ένα ορθογώνιο τρίγωνο , μια από τις δύο κάθετες πλευρές του είναι και ύψος του τριγώνου.</a:t>
            </a:r>
            <a:endParaRPr lang="en-US" sz="2400" dirty="0" smtClean="0"/>
          </a:p>
        </p:txBody>
      </p:sp>
      <p:sp>
        <p:nvSpPr>
          <p:cNvPr id="26" name="25 - Ισοσκελές τρίγωνο"/>
          <p:cNvSpPr/>
          <p:nvPr/>
        </p:nvSpPr>
        <p:spPr>
          <a:xfrm>
            <a:off x="428597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71407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285721" y="19672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428597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2433858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3071803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38" name="37 - Γωνιακή σύνδεση"/>
          <p:cNvCxnSpPr/>
          <p:nvPr/>
        </p:nvCxnSpPr>
        <p:spPr>
          <a:xfrm rot="16200000" flipV="1">
            <a:off x="428597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 rot="16200000">
            <a:off x="-1443050" y="380044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581918" y="5678593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 rot="2687819">
            <a:off x="705414" y="381589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1714481" y="428625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428597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285853" y="514351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9" grpId="0"/>
      <p:bldP spid="40" grpId="0"/>
      <p:bldP spid="4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1500166" y="0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ορθογωνίου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428992" y="2643182"/>
            <a:ext cx="5715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θεωρήσω την κάθετη </a:t>
            </a:r>
            <a:r>
              <a:rPr lang="el-GR" sz="2400" b="1" u="sng" dirty="0" smtClean="0">
                <a:solidFill>
                  <a:srgbClr val="FF0000"/>
                </a:solidFill>
              </a:rPr>
              <a:t>πλευρά </a:t>
            </a:r>
            <a:r>
              <a:rPr lang="el-GR" sz="2400" b="1" u="sng" dirty="0" smtClean="0">
                <a:solidFill>
                  <a:srgbClr val="FF0000"/>
                </a:solidFill>
              </a:rPr>
              <a:t>ΑΒ </a:t>
            </a:r>
            <a:r>
              <a:rPr lang="el-GR" sz="2400" dirty="0" smtClean="0"/>
              <a:t>(ή </a:t>
            </a:r>
            <a:r>
              <a:rPr lang="el-GR" sz="2400" dirty="0" smtClean="0"/>
              <a:t>Γ)….</a:t>
            </a:r>
            <a:r>
              <a:rPr lang="el-GR" sz="2400" u="sng" dirty="0" smtClean="0"/>
              <a:t>ύψος</a:t>
            </a:r>
            <a:r>
              <a:rPr lang="el-GR" sz="2400" dirty="0" smtClean="0"/>
              <a:t> τριγώνου …… τότε η </a:t>
            </a:r>
            <a:r>
              <a:rPr lang="el-GR" sz="2400" u="sng" dirty="0" smtClean="0"/>
              <a:t>βάση</a:t>
            </a:r>
            <a:r>
              <a:rPr lang="el-GR" sz="2400" dirty="0" smtClean="0"/>
              <a:t> θα είναι η </a:t>
            </a:r>
            <a:r>
              <a:rPr lang="el-GR" sz="2400" b="1" dirty="0" smtClean="0">
                <a:solidFill>
                  <a:srgbClr val="FF0000"/>
                </a:solidFill>
              </a:rPr>
              <a:t>πλευρά </a:t>
            </a:r>
            <a:r>
              <a:rPr lang="el-GR" sz="2400" b="1" dirty="0" smtClean="0">
                <a:solidFill>
                  <a:srgbClr val="FF0000"/>
                </a:solidFill>
              </a:rPr>
              <a:t>ΑΓ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26" name="25 - Ισοσκελές τρίγωνο"/>
          <p:cNvSpPr/>
          <p:nvPr/>
        </p:nvSpPr>
        <p:spPr>
          <a:xfrm>
            <a:off x="428597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71407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285721" y="19672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428597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2433858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3071803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cxnSp>
        <p:nvCxnSpPr>
          <p:cNvPr id="38" name="37 - Γωνιακή σύνδεση"/>
          <p:cNvCxnSpPr/>
          <p:nvPr/>
        </p:nvCxnSpPr>
        <p:spPr>
          <a:xfrm rot="16200000" flipV="1">
            <a:off x="428597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 rot="2687819">
            <a:off x="705414" y="381589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071670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428597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500166" y="5286388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 rot="16374911">
            <a:off x="-371588" y="4054655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785786" y="5572140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41" grpId="0"/>
      <p:bldP spid="17" grpId="0"/>
      <p:bldP spid="1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1500166" y="0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ορθογωνίου 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428992" y="2643182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θεωρήσω την κάθετη </a:t>
            </a:r>
            <a:r>
              <a:rPr lang="el-GR" sz="2400" b="1" u="sng" dirty="0" smtClean="0">
                <a:solidFill>
                  <a:srgbClr val="FF0000"/>
                </a:solidFill>
              </a:rPr>
              <a:t>πλευρά ΑΒ </a:t>
            </a:r>
            <a:r>
              <a:rPr lang="el-GR" sz="2400" dirty="0" smtClean="0"/>
              <a:t>(ή </a:t>
            </a:r>
            <a:r>
              <a:rPr lang="el-GR" sz="2400" dirty="0" smtClean="0"/>
              <a:t>β)….</a:t>
            </a:r>
            <a:r>
              <a:rPr lang="el-GR" sz="2400" u="sng" dirty="0" smtClean="0"/>
              <a:t>ύψος</a:t>
            </a:r>
            <a:r>
              <a:rPr lang="el-GR" sz="2400" dirty="0" smtClean="0"/>
              <a:t> τριγώνου …… τότε η </a:t>
            </a:r>
            <a:r>
              <a:rPr lang="el-GR" sz="2400" u="sng" dirty="0" smtClean="0"/>
              <a:t>βάση</a:t>
            </a:r>
            <a:r>
              <a:rPr lang="el-GR" sz="2400" dirty="0" smtClean="0"/>
              <a:t> θα είναι η </a:t>
            </a:r>
            <a:r>
              <a:rPr lang="el-GR" sz="2400" b="1" dirty="0" smtClean="0">
                <a:solidFill>
                  <a:srgbClr val="FF0000"/>
                </a:solidFill>
              </a:rPr>
              <a:t>πλευρά ΑΓ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26" name="25 - Ισοσκελές τρίγωνο"/>
          <p:cNvSpPr/>
          <p:nvPr/>
        </p:nvSpPr>
        <p:spPr>
          <a:xfrm>
            <a:off x="428597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71407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3071802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428597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2433858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214282" y="214311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38" name="37 - Γωνιακή σύνδεση"/>
          <p:cNvCxnSpPr/>
          <p:nvPr/>
        </p:nvCxnSpPr>
        <p:spPr>
          <a:xfrm rot="16200000" flipV="1">
            <a:off x="428597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 rot="16200000">
            <a:off x="-407168" y="405048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581918" y="5678593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 rot="2687819">
            <a:off x="705414" y="381589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071670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428597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500166" y="5286388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9" grpId="0"/>
      <p:bldP spid="40" grpId="0"/>
      <p:bldP spid="4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928662" y="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</a:t>
            </a:r>
            <a:r>
              <a:rPr lang="el-GR" sz="2800" b="1" dirty="0" smtClean="0">
                <a:solidFill>
                  <a:srgbClr val="C00000"/>
                </a:solidFill>
              </a:rPr>
              <a:t> </a:t>
            </a:r>
            <a:r>
              <a:rPr lang="el-GR" sz="2800" b="1" dirty="0" smtClean="0">
                <a:solidFill>
                  <a:srgbClr val="C00000"/>
                </a:solidFill>
              </a:rPr>
              <a:t>ορθογωνίου  </a:t>
            </a:r>
            <a:r>
              <a:rPr lang="el-GR" sz="2800" b="1" dirty="0" smtClean="0">
                <a:solidFill>
                  <a:srgbClr val="C00000"/>
                </a:solidFill>
              </a:rPr>
              <a:t>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785786" y="92867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</a:t>
            </a:r>
            <a:r>
              <a:rPr lang="el-GR" sz="2400" dirty="0" smtClean="0"/>
              <a:t>του </a:t>
            </a:r>
            <a:r>
              <a:rPr lang="el-GR" sz="2400" u="sng" dirty="0" smtClean="0"/>
              <a:t>ορθογωνίου τριγώνου</a:t>
            </a:r>
            <a:r>
              <a:rPr lang="el-GR" sz="2400" dirty="0" smtClean="0"/>
              <a:t>  δίνεται </a:t>
            </a:r>
            <a:r>
              <a:rPr lang="el-GR" sz="2400" dirty="0" smtClean="0"/>
              <a:t>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4828923" y="31497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900361" y="25068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4971799" y="30783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2786058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(ΑΒΓ)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5572132" y="2792552"/>
            <a:ext cx="9525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υ</a:t>
            </a:r>
            <a:endParaRPr lang="en-US" sz="4000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3214678" y="3714752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928926" y="4286256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Εμβαδόν τριγώνου</a:t>
            </a:r>
            <a:endParaRPr lang="en-US" sz="2000" dirty="0" smtClean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16200000" flipH="1">
            <a:off x="5214942" y="3857628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5214942" y="478632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Βάση </a:t>
            </a:r>
            <a:r>
              <a:rPr lang="el-GR" sz="2000" dirty="0" smtClean="0"/>
              <a:t>τριγώνου, κάθετη πλευρά (β) </a:t>
            </a:r>
            <a:endParaRPr lang="en-US" sz="2000" dirty="0" smtClean="0"/>
          </a:p>
        </p:txBody>
      </p:sp>
      <p:cxnSp>
        <p:nvCxnSpPr>
          <p:cNvPr id="48" name="47 - Ευθύγραμμο βέλος σύνδεσης"/>
          <p:cNvCxnSpPr/>
          <p:nvPr/>
        </p:nvCxnSpPr>
        <p:spPr>
          <a:xfrm rot="5400000" flipH="1" flipV="1">
            <a:off x="6000760" y="2071678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6357950" y="1285860"/>
            <a:ext cx="2786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Ύψος </a:t>
            </a:r>
            <a:r>
              <a:rPr lang="el-GR" sz="2000" dirty="0" smtClean="0"/>
              <a:t>τριγώνου – κάθετη πλευρά (γ)</a:t>
            </a:r>
            <a:endParaRPr lang="en-US" sz="2000" dirty="0" smtClean="0"/>
          </a:p>
        </p:txBody>
      </p:sp>
      <p:sp>
        <p:nvSpPr>
          <p:cNvPr id="26" name="25 - Ισοσκελές τρίγωνο"/>
          <p:cNvSpPr/>
          <p:nvPr/>
        </p:nvSpPr>
        <p:spPr>
          <a:xfrm>
            <a:off x="428597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71407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3071802" y="542926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428597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2433858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214282" y="200024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38" name="37 - Γωνιακή σύνδεση"/>
          <p:cNvCxnSpPr/>
          <p:nvPr/>
        </p:nvCxnSpPr>
        <p:spPr>
          <a:xfrm rot="16200000" flipV="1">
            <a:off x="428597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785918" y="371475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1714480" y="521495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357158" y="407194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 rot="16374911">
            <a:off x="-371588" y="4054655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785786" y="5572140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4" grpId="0"/>
      <p:bldP spid="44" grpId="0"/>
      <p:bldP spid="47" grpId="0"/>
      <p:bldP spid="50" grpId="0"/>
      <p:bldP spid="35" grpId="0" animBg="1"/>
      <p:bldP spid="36" grpId="0" animBg="1"/>
      <p:bldP spid="46" grpId="0"/>
      <p:bldP spid="4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928662" y="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</a:t>
            </a:r>
            <a:r>
              <a:rPr lang="el-GR" sz="2800" b="1" dirty="0" smtClean="0">
                <a:solidFill>
                  <a:srgbClr val="C00000"/>
                </a:solidFill>
              </a:rPr>
              <a:t> </a:t>
            </a:r>
            <a:r>
              <a:rPr lang="el-GR" sz="2800" b="1" dirty="0" smtClean="0">
                <a:solidFill>
                  <a:srgbClr val="C00000"/>
                </a:solidFill>
              </a:rPr>
              <a:t>ορθογωνίου  </a:t>
            </a:r>
            <a:r>
              <a:rPr lang="el-GR" sz="2800" b="1" dirty="0" smtClean="0">
                <a:solidFill>
                  <a:srgbClr val="C00000"/>
                </a:solidFill>
              </a:rPr>
              <a:t>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785786" y="92867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εμβαδόν </a:t>
            </a:r>
            <a:r>
              <a:rPr lang="el-GR" sz="2400" dirty="0" smtClean="0"/>
              <a:t>του </a:t>
            </a:r>
            <a:r>
              <a:rPr lang="el-GR" sz="2400" u="sng" dirty="0" smtClean="0"/>
              <a:t>ορθογωνίου τριγώνου</a:t>
            </a:r>
            <a:r>
              <a:rPr lang="el-GR" sz="2400" dirty="0" smtClean="0"/>
              <a:t>  δίνεται </a:t>
            </a:r>
            <a:r>
              <a:rPr lang="el-GR" sz="2400" dirty="0" smtClean="0"/>
              <a:t>από τον τύπο:</a:t>
            </a:r>
            <a:endParaRPr lang="en-US" sz="2400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4828923" y="31497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900361" y="25068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4971799" y="307830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2786058"/>
            <a:ext cx="1683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(ΑΒΓ) =</a:t>
            </a:r>
            <a:endParaRPr lang="en-US" sz="4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5572132" y="2792552"/>
            <a:ext cx="9124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γ</a:t>
            </a:r>
            <a:endParaRPr lang="en-US" sz="4000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16200000" flipH="1">
            <a:off x="5715008" y="4357694"/>
            <a:ext cx="150019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Ισοσκελές τρίγωνο"/>
          <p:cNvSpPr/>
          <p:nvPr/>
        </p:nvSpPr>
        <p:spPr>
          <a:xfrm>
            <a:off x="428597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71407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3000364" y="542926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428597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2433858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214282" y="200024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38" name="37 - Γωνιακή σύνδεση"/>
          <p:cNvCxnSpPr/>
          <p:nvPr/>
        </p:nvCxnSpPr>
        <p:spPr>
          <a:xfrm rot="16200000" flipV="1">
            <a:off x="428597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785918" y="371475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1500166" y="585789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357158" y="364331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 rot="16374911">
            <a:off x="-371588" y="4054655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785786" y="5572140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29" name="28 - Έλλειψη"/>
          <p:cNvSpPr/>
          <p:nvPr/>
        </p:nvSpPr>
        <p:spPr>
          <a:xfrm>
            <a:off x="5500694" y="2643182"/>
            <a:ext cx="1285884" cy="1214446"/>
          </a:xfrm>
          <a:prstGeom prst="ellips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4786314" y="5500702"/>
            <a:ext cx="4357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Πολλαπλασιάζω τις δύο κάθετες πλευρές </a:t>
            </a:r>
            <a:r>
              <a:rPr lang="el-GR" sz="2400" dirty="0" smtClean="0"/>
              <a:t>του ορθογωνίου τριγώνου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  <p:bldP spid="34" grpId="0"/>
      <p:bldP spid="35" grpId="0" animBg="1"/>
      <p:bldP spid="36" grpId="0" animBg="1"/>
      <p:bldP spid="46" grpId="0"/>
      <p:bldP spid="4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TextBox"/>
          <p:cNvSpPr txBox="1"/>
          <p:nvPr/>
        </p:nvSpPr>
        <p:spPr>
          <a:xfrm>
            <a:off x="2928926" y="1285860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ορθογώνιο τρίγωνο έχει την μια κάθετη πλευρά του ΑΒ 4</a:t>
            </a:r>
            <a:r>
              <a:rPr lang="en-US" sz="2000" dirty="0" smtClean="0"/>
              <a:t>m,  </a:t>
            </a:r>
            <a:r>
              <a:rPr lang="el-GR" sz="2000" dirty="0" smtClean="0"/>
              <a:t>και την άλλη κάθετη ΑΓ 2</a:t>
            </a:r>
            <a:r>
              <a:rPr lang="en-US" sz="2000" dirty="0" smtClean="0"/>
              <a:t>m. </a:t>
            </a:r>
            <a:r>
              <a:rPr lang="el-GR" sz="2000" dirty="0" smtClean="0"/>
              <a:t>Ποιο το εμβαδόν του κάθετου τριγώνου;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1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357158" y="307181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4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857752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929190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492919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929190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7861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(ΑΒΓ)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276223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47661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6347661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347661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704851" y="3214686"/>
            <a:ext cx="774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err="1" smtClean="0"/>
              <a:t>β</a:t>
            </a:r>
            <a:r>
              <a:rPr lang="el-GR" sz="2400" b="1" baseline="30000" dirty="0" err="1" smtClean="0"/>
              <a:t>.</a:t>
            </a:r>
            <a:r>
              <a:rPr lang="el-GR" sz="2400" b="1" dirty="0" err="1" smtClean="0"/>
              <a:t>γ</a:t>
            </a:r>
            <a:r>
              <a:rPr lang="el-GR" sz="2400" b="1" dirty="0" smtClean="0"/>
              <a:t> </a:t>
            </a:r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962320" y="478632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033758" y="43641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5033758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33758" y="43576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90948" y="4500570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748270" y="4753285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819708" y="435769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l-GR" sz="2400" b="1" dirty="0" smtClean="0"/>
              <a:t>2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714480" y="6149008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571604" y="5753417"/>
            <a:ext cx="178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l-GR" sz="2400" b="1" dirty="0" smtClean="0"/>
              <a:t>2</a:t>
            </a:r>
            <a:r>
              <a:rPr lang="en-US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1285852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763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l-GR" sz="2400" b="1" dirty="0" smtClean="0"/>
              <a:t>8</a:t>
            </a:r>
            <a:r>
              <a:rPr lang="en-US" sz="2400" b="1" dirty="0" smtClean="0"/>
              <a:t>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763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49" name="48 - Ισοσκελές τρίγωνο"/>
          <p:cNvSpPr/>
          <p:nvPr/>
        </p:nvSpPr>
        <p:spPr>
          <a:xfrm>
            <a:off x="357128" y="1109947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-62" y="403890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2928895" y="407194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357128" y="1482975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2362389" y="3846347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142813" y="6429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65" name="64 - Γωνιακή σύνδεση"/>
          <p:cNvCxnSpPr/>
          <p:nvPr/>
        </p:nvCxnSpPr>
        <p:spPr>
          <a:xfrm rot="16200000" flipV="1">
            <a:off x="357128" y="403890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Ορθογώνιο"/>
          <p:cNvSpPr/>
          <p:nvPr/>
        </p:nvSpPr>
        <p:spPr>
          <a:xfrm>
            <a:off x="1714449" y="235743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1571604" y="3857628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285689" y="228599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72" name="71 - TextBox"/>
          <p:cNvSpPr txBox="1"/>
          <p:nvPr/>
        </p:nvSpPr>
        <p:spPr>
          <a:xfrm rot="16374911">
            <a:off x="-443057" y="2697333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714317" y="4214818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1571604" y="435769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928662" y="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</a:t>
            </a:r>
            <a:r>
              <a:rPr lang="el-GR" sz="2800" b="1" dirty="0" smtClean="0">
                <a:solidFill>
                  <a:srgbClr val="C00000"/>
                </a:solidFill>
              </a:rPr>
              <a:t> </a:t>
            </a:r>
            <a:r>
              <a:rPr lang="el-GR" sz="2800" b="1" dirty="0" smtClean="0">
                <a:solidFill>
                  <a:srgbClr val="C00000"/>
                </a:solidFill>
              </a:rPr>
              <a:t>ορθογωνίου  </a:t>
            </a:r>
            <a:r>
              <a:rPr lang="el-GR" sz="2800" b="1" dirty="0" smtClean="0">
                <a:solidFill>
                  <a:srgbClr val="C00000"/>
                </a:solidFill>
              </a:rPr>
              <a:t>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TextBox"/>
          <p:cNvSpPr txBox="1"/>
          <p:nvPr/>
        </p:nvSpPr>
        <p:spPr>
          <a:xfrm>
            <a:off x="2928926" y="1285860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ορθογώνιο τρίγωνο έχει την μια κάθετη πλευρά του ΑΒ 5</a:t>
            </a:r>
            <a:r>
              <a:rPr lang="en-US" sz="2000" dirty="0" smtClean="0"/>
              <a:t>m,  </a:t>
            </a:r>
            <a:r>
              <a:rPr lang="el-GR" sz="2000" dirty="0" smtClean="0"/>
              <a:t>και την άλλη κάθετη ΑΓ 2</a:t>
            </a:r>
            <a:r>
              <a:rPr lang="en-US" sz="2000" dirty="0" smtClean="0"/>
              <a:t>m. </a:t>
            </a:r>
            <a:r>
              <a:rPr lang="el-GR" sz="2000" dirty="0" smtClean="0"/>
              <a:t>Ποιο το εμβαδόν του κάθετου τριγώνου;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</a:t>
            </a:r>
            <a:r>
              <a:rPr lang="el-GR" sz="2400" dirty="0" smtClean="0"/>
              <a:t>2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357158" y="3071810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857752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929190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492919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929190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7861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(ΑΒΓ)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276223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47661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6347661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347661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704851" y="3214686"/>
            <a:ext cx="774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err="1" smtClean="0"/>
              <a:t>β</a:t>
            </a:r>
            <a:r>
              <a:rPr lang="el-GR" sz="2400" b="1" baseline="30000" dirty="0" err="1" smtClean="0"/>
              <a:t>.</a:t>
            </a:r>
            <a:r>
              <a:rPr lang="el-GR" sz="2400" b="1" dirty="0" err="1" smtClean="0"/>
              <a:t>γ</a:t>
            </a:r>
            <a:r>
              <a:rPr lang="el-GR" sz="2400" b="1" dirty="0" smtClean="0"/>
              <a:t> </a:t>
            </a:r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962320" y="478632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033758" y="43641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5033758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33758" y="43576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90948" y="4500570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5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r>
              <a:rPr lang="el-GR" sz="2400" b="1" dirty="0" smtClean="0"/>
              <a:t> 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748270" y="4753285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819708" y="435769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l-GR" sz="2400" b="1" dirty="0" smtClean="0"/>
              <a:t>5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714480" y="6149008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571604" y="5753417"/>
            <a:ext cx="178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l-GR" sz="2400" b="1" dirty="0" smtClean="0"/>
              <a:t>5</a:t>
            </a:r>
            <a:r>
              <a:rPr lang="en-US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4</a:t>
            </a:r>
            <a:r>
              <a:rPr lang="en-US" sz="2400" b="1" baseline="30000" dirty="0" smtClean="0"/>
              <a:t> . 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1285852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l-GR" sz="2400" b="1" dirty="0" smtClean="0"/>
              <a:t>20</a:t>
            </a:r>
            <a:r>
              <a:rPr lang="en-US" sz="2400" b="1" dirty="0" smtClean="0"/>
              <a:t>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10</a:t>
            </a:r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49" name="48 - Ισοσκελές τρίγωνο"/>
          <p:cNvSpPr/>
          <p:nvPr/>
        </p:nvSpPr>
        <p:spPr>
          <a:xfrm>
            <a:off x="357128" y="1109947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-62" y="403890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2928895" y="407194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357128" y="1482975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2362389" y="3846347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142813" y="6429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65" name="64 - Γωνιακή σύνδεση"/>
          <p:cNvCxnSpPr/>
          <p:nvPr/>
        </p:nvCxnSpPr>
        <p:spPr>
          <a:xfrm rot="16200000" flipV="1">
            <a:off x="357128" y="403890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Ορθογώνιο"/>
          <p:cNvSpPr/>
          <p:nvPr/>
        </p:nvSpPr>
        <p:spPr>
          <a:xfrm>
            <a:off x="1714449" y="235743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1571604" y="3857628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285689" y="228599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72" name="71 - TextBox"/>
          <p:cNvSpPr txBox="1"/>
          <p:nvPr/>
        </p:nvSpPr>
        <p:spPr>
          <a:xfrm rot="16374911">
            <a:off x="-443057" y="2697333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714317" y="4214818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1571604" y="435769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928662" y="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</a:t>
            </a:r>
            <a:r>
              <a:rPr lang="el-GR" sz="2800" b="1" dirty="0" smtClean="0">
                <a:solidFill>
                  <a:srgbClr val="C00000"/>
                </a:solidFill>
              </a:rPr>
              <a:t> </a:t>
            </a:r>
            <a:r>
              <a:rPr lang="el-GR" sz="2800" b="1" dirty="0" smtClean="0">
                <a:solidFill>
                  <a:srgbClr val="C00000"/>
                </a:solidFill>
              </a:rPr>
              <a:t>ορθογωνίου  </a:t>
            </a:r>
            <a:r>
              <a:rPr lang="el-GR" sz="2800" b="1" dirty="0" smtClean="0">
                <a:solidFill>
                  <a:srgbClr val="C00000"/>
                </a:solidFill>
              </a:rPr>
              <a:t>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TextBox"/>
          <p:cNvSpPr txBox="1"/>
          <p:nvPr/>
        </p:nvSpPr>
        <p:spPr>
          <a:xfrm>
            <a:off x="2928926" y="1285860"/>
            <a:ext cx="62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ορθογώνιο τρίγωνο έχει την μια κάθετη πλευρά του ΑΒ 10</a:t>
            </a:r>
            <a:r>
              <a:rPr lang="en-US" sz="2000" dirty="0" smtClean="0"/>
              <a:t>m,  </a:t>
            </a:r>
            <a:r>
              <a:rPr lang="el-GR" sz="2000" dirty="0" smtClean="0"/>
              <a:t>και την άλλη κάθετη ΑΓ 7</a:t>
            </a:r>
            <a:r>
              <a:rPr lang="en-US" sz="2000" dirty="0" smtClean="0"/>
              <a:t>m. </a:t>
            </a:r>
            <a:r>
              <a:rPr lang="el-GR" sz="2000" dirty="0" smtClean="0"/>
              <a:t>Ποιο το εμβαδόν του κάθετου τριγώνου;</a:t>
            </a:r>
            <a:endParaRPr lang="en-US" sz="20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7857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</a:t>
            </a:r>
            <a:r>
              <a:rPr lang="el-GR" sz="2400" dirty="0" smtClean="0"/>
              <a:t>2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357158" y="3071810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10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23574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857752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929190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492919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929190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7861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(ΑΒΓ) =</a:t>
            </a:r>
            <a:endParaRPr lang="en-US" sz="24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321468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υ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276223" y="3500438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47661" y="30783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6347661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347661" y="30718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704851" y="3214686"/>
            <a:ext cx="774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err="1" smtClean="0"/>
              <a:t>β</a:t>
            </a:r>
            <a:r>
              <a:rPr lang="el-GR" sz="2400" b="1" baseline="30000" dirty="0" err="1" smtClean="0"/>
              <a:t>.</a:t>
            </a:r>
            <a:r>
              <a:rPr lang="el-GR" sz="2400" b="1" dirty="0" err="1" smtClean="0"/>
              <a:t>γ</a:t>
            </a:r>
            <a:r>
              <a:rPr lang="el-GR" sz="2400" b="1" dirty="0" smtClean="0"/>
              <a:t> </a:t>
            </a:r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4962320" y="4786322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033758" y="43641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5033758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5033758" y="43576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5390948" y="4500570"/>
            <a:ext cx="1497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10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7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dirty="0" smtClean="0"/>
              <a:t>=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6748270" y="4753285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7319774" y="478632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819708" y="4357694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l-GR" sz="2400" b="1" dirty="0" smtClean="0"/>
              <a:t>10</a:t>
            </a:r>
            <a:r>
              <a:rPr lang="en-US" sz="2400" b="1" dirty="0" smtClean="0"/>
              <a:t>m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7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714480" y="6149008"/>
            <a:ext cx="1500198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2285984" y="61820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1571604" y="5753417"/>
            <a:ext cx="1939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n-US" sz="2400" b="1" dirty="0" smtClean="0"/>
              <a:t>1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l-GR" sz="2400" b="1" dirty="0" smtClean="0"/>
              <a:t>10</a:t>
            </a:r>
            <a:r>
              <a:rPr lang="en-US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7</a:t>
            </a:r>
            <a:r>
              <a:rPr lang="en-US" sz="2400" b="1" baseline="30000" dirty="0" smtClean="0"/>
              <a:t> </a:t>
            </a:r>
            <a:r>
              <a:rPr lang="en-US" sz="2400" b="1" baseline="30000" dirty="0" smtClean="0"/>
              <a:t>. </a:t>
            </a:r>
            <a:r>
              <a:rPr lang="en-US" sz="2400" b="1" dirty="0" smtClean="0"/>
              <a:t>m</a:t>
            </a:r>
            <a:r>
              <a:rPr lang="el-GR" sz="2400" b="1" baseline="30000" dirty="0" smtClean="0"/>
              <a:t> .</a:t>
            </a:r>
            <a:r>
              <a:rPr lang="el-GR" sz="2400" b="1" dirty="0" smtClean="0"/>
              <a:t> </a:t>
            </a:r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1285852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3929058" y="6062682"/>
            <a:ext cx="967002" cy="479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4253118" y="613412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00496" y="5715016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l-GR" sz="2400" b="1" dirty="0" smtClean="0"/>
              <a:t>70</a:t>
            </a:r>
            <a:r>
              <a:rPr lang="en-US" sz="2400" b="1" dirty="0" smtClean="0"/>
              <a:t>m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3500430" y="58578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01090" y="450057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214942" y="57864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500694" y="5786454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35</a:t>
            </a:r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2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49" name="48 - Ισοσκελές τρίγωνο"/>
          <p:cNvSpPr/>
          <p:nvPr/>
        </p:nvSpPr>
        <p:spPr>
          <a:xfrm>
            <a:off x="357128" y="1109947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-62" y="403890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2928895" y="407194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357128" y="1482975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2362389" y="3846347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142813" y="6429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65" name="64 - Γωνιακή σύνδεση"/>
          <p:cNvCxnSpPr/>
          <p:nvPr/>
        </p:nvCxnSpPr>
        <p:spPr>
          <a:xfrm rot="16200000" flipV="1">
            <a:off x="357128" y="403890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Ορθογώνιο"/>
          <p:cNvSpPr/>
          <p:nvPr/>
        </p:nvSpPr>
        <p:spPr>
          <a:xfrm>
            <a:off x="1714449" y="235743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1571604" y="3857628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285689" y="228599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72" name="71 - TextBox"/>
          <p:cNvSpPr txBox="1"/>
          <p:nvPr/>
        </p:nvSpPr>
        <p:spPr>
          <a:xfrm rot="16374911">
            <a:off x="-443057" y="2697333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ύψος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714317" y="4214818"/>
            <a:ext cx="120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βάση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1571604" y="435769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7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928662" y="0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Εμβαδόν </a:t>
            </a:r>
            <a:r>
              <a:rPr lang="el-GR" sz="2800" b="1" dirty="0" smtClean="0">
                <a:solidFill>
                  <a:srgbClr val="C00000"/>
                </a:solidFill>
              </a:rPr>
              <a:t> </a:t>
            </a:r>
            <a:r>
              <a:rPr lang="el-GR" sz="2800" b="1" dirty="0" smtClean="0">
                <a:solidFill>
                  <a:srgbClr val="C00000"/>
                </a:solidFill>
              </a:rPr>
              <a:t>ορθογωνίου  </a:t>
            </a:r>
            <a:r>
              <a:rPr lang="el-GR" sz="2800" b="1" dirty="0" smtClean="0">
                <a:solidFill>
                  <a:srgbClr val="C00000"/>
                </a:solidFill>
              </a:rPr>
              <a:t>Τριγώνου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/>
      <p:bldP spid="34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6" grpId="0"/>
      <p:bldP spid="47" grpId="0"/>
      <p:bldP spid="50" grpId="0"/>
      <p:bldP spid="53" grpId="0"/>
      <p:bldP spid="55" grpId="0"/>
      <p:bldP spid="56" grpId="0"/>
      <p:bldP spid="57" grpId="0"/>
      <p:bldP spid="59" grpId="0"/>
      <p:bldP spid="60" grpId="0"/>
      <p:bldP spid="61" grpId="0"/>
      <p:bldP spid="66" grpId="0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48" y="428604"/>
            <a:ext cx="3857652" cy="23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929066"/>
            <a:ext cx="706690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19 - Ευθύγραμμο βέλος σύνδεσης"/>
          <p:cNvCxnSpPr/>
          <p:nvPr/>
        </p:nvCxnSpPr>
        <p:spPr>
          <a:xfrm flipV="1">
            <a:off x="2500298" y="2285992"/>
            <a:ext cx="4786346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Γωνιακή σύνδεση"/>
          <p:cNvCxnSpPr/>
          <p:nvPr/>
        </p:nvCxnSpPr>
        <p:spPr>
          <a:xfrm flipV="1">
            <a:off x="7143768" y="2143116"/>
            <a:ext cx="285752" cy="214314"/>
          </a:xfrm>
          <a:prstGeom prst="bentConnector3">
            <a:avLst>
              <a:gd name="adj1" fmla="val -4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356364" y="2571744"/>
            <a:ext cx="2072496" cy="786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Οξεία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1357290" y="1500174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0" y="5014753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είναι  </a:t>
            </a:r>
            <a:r>
              <a:rPr lang="el-GR" sz="2400" b="1" u="sng" dirty="0" smtClean="0">
                <a:solidFill>
                  <a:srgbClr val="FF0000"/>
                </a:solidFill>
              </a:rPr>
              <a:t>μικρότερη  από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οξεία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142976" y="350043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2643174" y="500063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15" name="30 - Ομάδα"/>
          <p:cNvGrpSpPr/>
          <p:nvPr/>
        </p:nvGrpSpPr>
        <p:grpSpPr>
          <a:xfrm>
            <a:off x="2857488" y="5000636"/>
            <a:ext cx="214314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19 - Ελεύθερη σχεδίαση"/>
          <p:cNvSpPr/>
          <p:nvPr/>
        </p:nvSpPr>
        <p:spPr>
          <a:xfrm>
            <a:off x="1069145" y="3756074"/>
            <a:ext cx="128953" cy="239151"/>
          </a:xfrm>
          <a:custGeom>
            <a:avLst/>
            <a:gdLst>
              <a:gd name="connsiteX0" fmla="*/ 0 w 128953"/>
              <a:gd name="connsiteY0" fmla="*/ 0 h 239151"/>
              <a:gd name="connsiteX1" fmla="*/ 112541 w 128953"/>
              <a:gd name="connsiteY1" fmla="*/ 70338 h 239151"/>
              <a:gd name="connsiteX2" fmla="*/ 98473 w 128953"/>
              <a:gd name="connsiteY2" fmla="*/ 239151 h 23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953" h="239151">
                <a:moveTo>
                  <a:pt x="0" y="0"/>
                </a:moveTo>
                <a:cubicBezTo>
                  <a:pt x="48064" y="15240"/>
                  <a:pt x="96129" y="30480"/>
                  <a:pt x="112541" y="70338"/>
                </a:cubicBezTo>
                <a:cubicBezTo>
                  <a:pt x="128953" y="110196"/>
                  <a:pt x="113713" y="174673"/>
                  <a:pt x="98473" y="239151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6200000" flipV="1">
            <a:off x="3305059" y="2267049"/>
            <a:ext cx="2072496" cy="13960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Αμβλεία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3357554" y="1428736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0" y="5014753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είναι  </a:t>
            </a:r>
            <a:r>
              <a:rPr lang="el-GR" sz="2400" b="1" u="sng" dirty="0" smtClean="0">
                <a:solidFill>
                  <a:srgbClr val="FF0000"/>
                </a:solidFill>
              </a:rPr>
              <a:t>μεγαλύτερη από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αμβλεία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4929190" y="328612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2643174" y="50006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2" name="30 - Ομάδα"/>
          <p:cNvGrpSpPr/>
          <p:nvPr/>
        </p:nvGrpSpPr>
        <p:grpSpPr>
          <a:xfrm>
            <a:off x="2857488" y="5000636"/>
            <a:ext cx="174130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Ελεύθερη σχεδίαση"/>
          <p:cNvSpPr/>
          <p:nvPr/>
        </p:nvSpPr>
        <p:spPr>
          <a:xfrm>
            <a:off x="4783015" y="3584917"/>
            <a:ext cx="492370" cy="424375"/>
          </a:xfrm>
          <a:custGeom>
            <a:avLst/>
            <a:gdLst>
              <a:gd name="connsiteX0" fmla="*/ 0 w 492370"/>
              <a:gd name="connsiteY0" fmla="*/ 30480 h 424375"/>
              <a:gd name="connsiteX1" fmla="*/ 267287 w 492370"/>
              <a:gd name="connsiteY1" fmla="*/ 30480 h 424375"/>
              <a:gd name="connsiteX2" fmla="*/ 422031 w 492370"/>
              <a:gd name="connsiteY2" fmla="*/ 213360 h 424375"/>
              <a:gd name="connsiteX3" fmla="*/ 492370 w 492370"/>
              <a:gd name="connsiteY3" fmla="*/ 424375 h 4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370" h="424375">
                <a:moveTo>
                  <a:pt x="0" y="30480"/>
                </a:moveTo>
                <a:cubicBezTo>
                  <a:pt x="98474" y="15240"/>
                  <a:pt x="196949" y="0"/>
                  <a:pt x="267287" y="30480"/>
                </a:cubicBezTo>
                <a:cubicBezTo>
                  <a:pt x="337625" y="60960"/>
                  <a:pt x="384517" y="147711"/>
                  <a:pt x="422031" y="213360"/>
                </a:cubicBezTo>
                <a:cubicBezTo>
                  <a:pt x="459545" y="279009"/>
                  <a:pt x="475957" y="351692"/>
                  <a:pt x="492370" y="424375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714348" y="1214422"/>
            <a:ext cx="785818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48" y="1928802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6814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1571604" y="85723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1857356" y="2071678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886265" y="1772529"/>
            <a:ext cx="124264" cy="211016"/>
          </a:xfrm>
          <a:custGeom>
            <a:avLst/>
            <a:gdLst>
              <a:gd name="connsiteX0" fmla="*/ 0 w 124264"/>
              <a:gd name="connsiteY0" fmla="*/ 0 h 211016"/>
              <a:gd name="connsiteX1" fmla="*/ 112541 w 124264"/>
              <a:gd name="connsiteY1" fmla="*/ 84406 h 211016"/>
              <a:gd name="connsiteX2" fmla="*/ 70338 w 124264"/>
              <a:gd name="connsiteY2" fmla="*/ 211016 h 21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264" h="211016">
                <a:moveTo>
                  <a:pt x="0" y="0"/>
                </a:moveTo>
                <a:cubicBezTo>
                  <a:pt x="50409" y="24618"/>
                  <a:pt x="100818" y="49237"/>
                  <a:pt x="112541" y="84406"/>
                </a:cubicBezTo>
                <a:cubicBezTo>
                  <a:pt x="124264" y="119575"/>
                  <a:pt x="97301" y="165295"/>
                  <a:pt x="70338" y="21101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000100" y="157161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ω</a:t>
            </a:r>
            <a:endParaRPr lang="en-US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3357554" y="135729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xOy</a:t>
            </a:r>
            <a:endParaRPr lang="en-US" sz="2400" dirty="0" smtClean="0"/>
          </a:p>
        </p:txBody>
      </p:sp>
      <p:grpSp>
        <p:nvGrpSpPr>
          <p:cNvPr id="18" name="17 - Ομάδα"/>
          <p:cNvGrpSpPr/>
          <p:nvPr/>
        </p:nvGrpSpPr>
        <p:grpSpPr>
          <a:xfrm>
            <a:off x="3643306" y="1285860"/>
            <a:ext cx="214314" cy="142876"/>
            <a:chOff x="6286512" y="3000372"/>
            <a:chExt cx="214314" cy="142876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20 - TextBox"/>
          <p:cNvSpPr txBox="1"/>
          <p:nvPr/>
        </p:nvSpPr>
        <p:spPr>
          <a:xfrm>
            <a:off x="4071934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139569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23" name="30 - Ομάδα"/>
          <p:cNvGrpSpPr/>
          <p:nvPr/>
        </p:nvGrpSpPr>
        <p:grpSpPr>
          <a:xfrm>
            <a:off x="4786314" y="1395699"/>
            <a:ext cx="174130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- TextBox"/>
          <p:cNvSpPr txBox="1"/>
          <p:nvPr/>
        </p:nvSpPr>
        <p:spPr>
          <a:xfrm>
            <a:off x="5500694" y="135729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35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5072066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429388" y="857232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35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μικρότερη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οξεία 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6200000" flipV="1">
            <a:off x="623726" y="4162565"/>
            <a:ext cx="824219" cy="5000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1285884" y="4824723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000132" y="45773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642910" y="3643314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8892" y="496759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357290" y="428625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ω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3643306" y="457200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grpSp>
        <p:nvGrpSpPr>
          <p:cNvPr id="37" name="36 - Ομάδα"/>
          <p:cNvGrpSpPr/>
          <p:nvPr/>
        </p:nvGrpSpPr>
        <p:grpSpPr>
          <a:xfrm>
            <a:off x="3714776" y="4500570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143404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4643470" y="4561841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42" name="30 - Ομάδα"/>
          <p:cNvGrpSpPr/>
          <p:nvPr/>
        </p:nvGrpSpPr>
        <p:grpSpPr>
          <a:xfrm>
            <a:off x="4857784" y="4561841"/>
            <a:ext cx="174130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572164" y="452344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110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5143536" y="452344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6429388" y="4000504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110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μεγαλύτερη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αμβλεία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181686" y="4550898"/>
            <a:ext cx="422031" cy="372794"/>
          </a:xfrm>
          <a:custGeom>
            <a:avLst/>
            <a:gdLst>
              <a:gd name="connsiteX0" fmla="*/ 0 w 422031"/>
              <a:gd name="connsiteY0" fmla="*/ 35170 h 372794"/>
              <a:gd name="connsiteX1" fmla="*/ 239151 w 422031"/>
              <a:gd name="connsiteY1" fmla="*/ 21102 h 372794"/>
              <a:gd name="connsiteX2" fmla="*/ 379828 w 422031"/>
              <a:gd name="connsiteY2" fmla="*/ 161779 h 372794"/>
              <a:gd name="connsiteX3" fmla="*/ 422031 w 422031"/>
              <a:gd name="connsiteY3" fmla="*/ 372794 h 37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1" h="372794">
                <a:moveTo>
                  <a:pt x="0" y="35170"/>
                </a:moveTo>
                <a:cubicBezTo>
                  <a:pt x="87923" y="17585"/>
                  <a:pt x="175846" y="0"/>
                  <a:pt x="239151" y="21102"/>
                </a:cubicBezTo>
                <a:cubicBezTo>
                  <a:pt x="302456" y="42204"/>
                  <a:pt x="349348" y="103164"/>
                  <a:pt x="379828" y="161779"/>
                </a:cubicBezTo>
                <a:cubicBezTo>
                  <a:pt x="410308" y="220394"/>
                  <a:pt x="416169" y="296594"/>
                  <a:pt x="422031" y="37279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6" grpId="0"/>
      <p:bldP spid="28" grpId="0"/>
      <p:bldP spid="29" grpId="0"/>
      <p:bldP spid="36" grpId="0"/>
      <p:bldP spid="40" grpId="0"/>
      <p:bldP spid="41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17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2153</Words>
  <PresentationFormat>Προβολή στην οθόνη (4:3)</PresentationFormat>
  <Paragraphs>778</Paragraphs>
  <Slides>58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58</vt:i4>
      </vt:variant>
    </vt:vector>
  </HeadingPairs>
  <TitlesOfParts>
    <vt:vector size="59" baseType="lpstr">
      <vt:lpstr>Θέμα του Office</vt:lpstr>
      <vt:lpstr>ΤΡΙΓΩΝΑ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Διαφάνεια 54</vt:lpstr>
      <vt:lpstr>Διαφάνεια 55</vt:lpstr>
      <vt:lpstr>Διαφάνεια 56</vt:lpstr>
      <vt:lpstr>Διαφάνεια 57</vt:lpstr>
      <vt:lpstr>Διαφάνεια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 γεωμετρία</dc:title>
  <dc:creator>Panorea</dc:creator>
  <cp:lastModifiedBy>Panorea</cp:lastModifiedBy>
  <cp:revision>355</cp:revision>
  <dcterms:created xsi:type="dcterms:W3CDTF">2020-11-16T19:58:41Z</dcterms:created>
  <dcterms:modified xsi:type="dcterms:W3CDTF">2020-11-24T10:56:17Z</dcterms:modified>
</cp:coreProperties>
</file>