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4" r:id="rId4"/>
    <p:sldId id="289" r:id="rId5"/>
    <p:sldId id="291" r:id="rId6"/>
    <p:sldId id="293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8" r:id="rId15"/>
    <p:sldId id="327" r:id="rId16"/>
    <p:sldId id="330" r:id="rId17"/>
    <p:sldId id="331" r:id="rId18"/>
    <p:sldId id="332" r:id="rId19"/>
    <p:sldId id="333" r:id="rId20"/>
    <p:sldId id="334" r:id="rId21"/>
    <p:sldId id="297" r:id="rId22"/>
    <p:sldId id="335" r:id="rId23"/>
    <p:sldId id="300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70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7772400" cy="1470025"/>
          </a:xfrm>
        </p:spPr>
        <p:txBody>
          <a:bodyPr/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ΣΥΝΑΡΤΗΣΕΙΣ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3714745" y="3571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4143372" y="34290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143372" y="3714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4214810" y="3857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857884" y="442913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υπερβολή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1117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3α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643042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714480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2571744"/>
            <a:ext cx="6751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357818" y="314324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 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286116" y="5000636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</a:t>
            </a:r>
            <a:r>
              <a:rPr lang="el-GR" sz="4000" b="1" dirty="0" smtClean="0"/>
              <a:t>α =</a:t>
            </a:r>
            <a:endParaRPr lang="en-US" sz="4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142873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αριθμητή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28596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785786" y="521495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500694" y="100010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1571612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429256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143504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714480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785918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1857356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14480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1785918" y="285749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857356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1857356" y="535782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TextBox"/>
          <p:cNvSpPr txBox="1"/>
          <p:nvPr/>
        </p:nvSpPr>
        <p:spPr>
          <a:xfrm>
            <a:off x="1928794" y="471488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1919270" y="52084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x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7329253" y="1649544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786710" y="100660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7572396" y="1578106"/>
            <a:ext cx="1309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7601225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7601225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7601225" y="3500438"/>
            <a:ext cx="747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7186377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543567" y="485776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7257815" y="535782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/>
              <a:t>α</a:t>
            </a:r>
            <a:r>
              <a:rPr lang="el-GR" sz="4000" b="1" dirty="0" smtClean="0"/>
              <a:t> – 3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42860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928794" y="1071546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2786058"/>
            <a:ext cx="6072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 </a:t>
            </a:r>
            <a:r>
              <a:rPr lang="el-GR" sz="2000" dirty="0" smtClean="0"/>
              <a:t>βρίσκω το αντίστοιχο</a:t>
            </a:r>
            <a:r>
              <a:rPr lang="en-US" sz="2000" dirty="0" smtClean="0"/>
              <a:t>  </a:t>
            </a:r>
            <a:r>
              <a:rPr lang="el-GR" sz="2000" dirty="0" smtClean="0"/>
              <a:t> </a:t>
            </a:r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342900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-16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857752" y="642918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786314" y="21429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16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4857752" y="642918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286248" y="428604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y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graphicFrame>
        <p:nvGraphicFramePr>
          <p:cNvPr id="25" name="24 - Πίνακας"/>
          <p:cNvGraphicFramePr>
            <a:graphicFrameLocks noGrp="1"/>
          </p:cNvGraphicFramePr>
          <p:nvPr/>
        </p:nvGraphicFramePr>
        <p:xfrm>
          <a:off x="500034" y="1643050"/>
          <a:ext cx="60959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25 - Ευθεία γραμμή σύνδεσης"/>
          <p:cNvCxnSpPr/>
          <p:nvPr/>
        </p:nvCxnSpPr>
        <p:spPr>
          <a:xfrm>
            <a:off x="2143108" y="3643314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071670" y="321468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3643314"/>
            <a:ext cx="5229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-16</a:t>
            </a:r>
            <a:endParaRPr lang="en-US" sz="2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571604" y="3429000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3571868" y="3429000"/>
            <a:ext cx="816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-1</a:t>
            </a:r>
            <a:endParaRPr lang="en-US" sz="2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442913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-8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143108" y="4643446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071670" y="421481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2000232" y="4643446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-8</a:t>
            </a:r>
            <a:endParaRPr lang="en-US" sz="2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571604" y="4429132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3571868" y="4429132"/>
            <a:ext cx="816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-2</a:t>
            </a:r>
            <a:endParaRPr lang="en-US" sz="2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0" y="528638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-4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2143108" y="5500702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2071670" y="50720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000232" y="5500702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-4</a:t>
            </a:r>
            <a:endParaRPr lang="en-US" sz="2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1571604" y="5286388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571868" y="5286388"/>
            <a:ext cx="816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-4</a:t>
            </a:r>
            <a:endParaRPr lang="en-US" sz="2000" dirty="0"/>
          </a:p>
        </p:txBody>
      </p:sp>
      <p:sp>
        <p:nvSpPr>
          <p:cNvPr id="38" name="37 - TextBox"/>
          <p:cNvSpPr txBox="1"/>
          <p:nvPr/>
        </p:nvSpPr>
        <p:spPr>
          <a:xfrm>
            <a:off x="0" y="624357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-1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2143108" y="6457890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2071670" y="602926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2000232" y="6457890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571604" y="6243576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571868" y="6243576"/>
            <a:ext cx="946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-16</a:t>
            </a:r>
            <a:endParaRPr lang="en-US" sz="2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8215307" y="6191904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8643934" y="604902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643934" y="63347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8715372" y="6477656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42860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928794" y="1071546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2786058"/>
            <a:ext cx="6072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 </a:t>
            </a:r>
            <a:r>
              <a:rPr lang="el-GR" sz="2000" dirty="0" smtClean="0"/>
              <a:t>βρίσκω το αντίστοιχο</a:t>
            </a:r>
            <a:r>
              <a:rPr lang="en-US" sz="2000" dirty="0" smtClean="0"/>
              <a:t>  </a:t>
            </a:r>
            <a:r>
              <a:rPr lang="el-GR" sz="2000" dirty="0" smtClean="0"/>
              <a:t> </a:t>
            </a:r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607220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16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857752" y="642918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786314" y="21429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16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4857752" y="642918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286248" y="428604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y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graphicFrame>
        <p:nvGraphicFramePr>
          <p:cNvPr id="25" name="24 - Πίνακας"/>
          <p:cNvGraphicFramePr>
            <a:graphicFrameLocks noGrp="1"/>
          </p:cNvGraphicFramePr>
          <p:nvPr/>
        </p:nvGraphicFramePr>
        <p:xfrm>
          <a:off x="500034" y="1643050"/>
          <a:ext cx="60959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25 - Ευθεία γραμμή σύνδεσης"/>
          <p:cNvCxnSpPr/>
          <p:nvPr/>
        </p:nvCxnSpPr>
        <p:spPr>
          <a:xfrm>
            <a:off x="2500266" y="6286520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428828" y="585789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2357390" y="6286520"/>
            <a:ext cx="502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16</a:t>
            </a:r>
            <a:endParaRPr lang="en-US" sz="2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928762" y="6072206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3929026" y="6072206"/>
            <a:ext cx="737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</a:t>
            </a:r>
            <a:r>
              <a:rPr lang="el-GR" sz="2000" b="1" dirty="0" smtClean="0"/>
              <a:t> </a:t>
            </a:r>
            <a:r>
              <a:rPr lang="en-US" sz="2000" b="1" dirty="0" smtClean="0"/>
              <a:t>1</a:t>
            </a:r>
            <a:endParaRPr lang="en-US" sz="2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357190" y="507207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8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500298" y="5286388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428860" y="485776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2357422" y="5286388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8</a:t>
            </a:r>
            <a:endParaRPr lang="en-US" sz="2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928794" y="5072074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3929058" y="5072074"/>
            <a:ext cx="816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2</a:t>
            </a:r>
            <a:endParaRPr lang="en-US" sz="2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28628" y="414338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4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2571736" y="4357694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2500298" y="392906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428860" y="4357694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4</a:t>
            </a:r>
            <a:endParaRPr lang="en-US" sz="2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2000232" y="4143380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000496" y="4143380"/>
            <a:ext cx="816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4</a:t>
            </a:r>
            <a:endParaRPr lang="en-US" sz="2000" dirty="0"/>
          </a:p>
        </p:txBody>
      </p:sp>
      <p:sp>
        <p:nvSpPr>
          <p:cNvPr id="38" name="37 - TextBox"/>
          <p:cNvSpPr txBox="1"/>
          <p:nvPr/>
        </p:nvSpPr>
        <p:spPr>
          <a:xfrm>
            <a:off x="285752" y="335756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1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2428860" y="3571876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2357422" y="314324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2285984" y="3571876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1</a:t>
            </a:r>
            <a:endParaRPr lang="en-US" sz="2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857356" y="3357562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857620" y="3357562"/>
            <a:ext cx="946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16</a:t>
            </a:r>
            <a:endParaRPr lang="en-US" sz="2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714612" y="121442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45" name="44 - TextBox"/>
          <p:cNvSpPr txBox="1"/>
          <p:nvPr/>
        </p:nvSpPr>
        <p:spPr>
          <a:xfrm>
            <a:off x="8215307" y="6191904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643934" y="604902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8643934" y="63347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8715372" y="6477656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8" grpId="0"/>
      <p:bldP spid="19" grpId="0"/>
      <p:bldP spid="27" grpId="0"/>
      <p:bldP spid="28" grpId="0"/>
      <p:bldP spid="29" grpId="0"/>
      <p:bldP spid="30" grpId="0"/>
      <p:bldP spid="20" grpId="0"/>
      <p:bldP spid="22" grpId="0"/>
      <p:bldP spid="23" grpId="0"/>
      <p:bldP spid="24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428596" y="4072759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858016" y="38576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785937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192880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407236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286116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407196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40719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1928794" y="41433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428728" y="414340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00100" y="407194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35758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92895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5005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71398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857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52141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5713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3930249" y="3999313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571736" y="2857496"/>
            <a:ext cx="14287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8572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2643174" y="535785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507209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71490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428628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071670" y="278605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071670" y="321468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5719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1142976" y="414338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500298" y="257176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071670" y="23574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0" y="378619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000364" y="633478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87" name="86 - Ευθεία γραμμή σύνδεσης"/>
          <p:cNvCxnSpPr>
            <a:endCxn id="41" idx="1"/>
          </p:cNvCxnSpPr>
          <p:nvPr/>
        </p:nvCxnSpPr>
        <p:spPr>
          <a:xfrm rot="10800000" flipV="1">
            <a:off x="1928794" y="4286255"/>
            <a:ext cx="642942" cy="2640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- Ευθεία γραμμή σύνδεσης"/>
          <p:cNvCxnSpPr/>
          <p:nvPr/>
        </p:nvCxnSpPr>
        <p:spPr>
          <a:xfrm rot="5400000">
            <a:off x="1822034" y="4678768"/>
            <a:ext cx="1214446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214282" y="42860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</a:t>
            </a:r>
            <a:endParaRPr lang="en-US" sz="2400" dirty="0"/>
          </a:p>
        </p:txBody>
      </p:sp>
      <p:sp>
        <p:nvSpPr>
          <p:cNvPr id="91" name="90 - TextBox"/>
          <p:cNvSpPr txBox="1"/>
          <p:nvPr/>
        </p:nvSpPr>
        <p:spPr>
          <a:xfrm>
            <a:off x="785786" y="857232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4857752" y="642918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TextBox"/>
          <p:cNvSpPr txBox="1"/>
          <p:nvPr/>
        </p:nvSpPr>
        <p:spPr>
          <a:xfrm>
            <a:off x="4786314" y="21429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16</a:t>
            </a:r>
            <a:endParaRPr lang="en-US" sz="2400" b="1" dirty="0"/>
          </a:p>
        </p:txBody>
      </p:sp>
      <p:sp>
        <p:nvSpPr>
          <p:cNvPr id="94" name="93 - Ορθογώνιο"/>
          <p:cNvSpPr/>
          <p:nvPr/>
        </p:nvSpPr>
        <p:spPr>
          <a:xfrm>
            <a:off x="4857752" y="642918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dirty="0"/>
          </a:p>
        </p:txBody>
      </p:sp>
      <p:sp>
        <p:nvSpPr>
          <p:cNvPr id="95" name="94 - Ορθογώνιο"/>
          <p:cNvSpPr/>
          <p:nvPr/>
        </p:nvSpPr>
        <p:spPr>
          <a:xfrm>
            <a:off x="4286248" y="428604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y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graphicFrame>
        <p:nvGraphicFramePr>
          <p:cNvPr id="96" name="95 - Πίνακας"/>
          <p:cNvGraphicFramePr>
            <a:graphicFrameLocks noGrp="1"/>
          </p:cNvGraphicFramePr>
          <p:nvPr/>
        </p:nvGraphicFramePr>
        <p:xfrm>
          <a:off x="1428728" y="1214422"/>
          <a:ext cx="60959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8" name="97 - Ευθεία γραμμή σύνδεσης"/>
          <p:cNvCxnSpPr/>
          <p:nvPr/>
        </p:nvCxnSpPr>
        <p:spPr>
          <a:xfrm rot="5400000">
            <a:off x="785786" y="407194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571472" y="407194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cxnSp>
        <p:nvCxnSpPr>
          <p:cNvPr id="100" name="99 - Ευθεία γραμμή σύνδεσης"/>
          <p:cNvCxnSpPr/>
          <p:nvPr/>
        </p:nvCxnSpPr>
        <p:spPr>
          <a:xfrm rot="5400000">
            <a:off x="1108051" y="4178305"/>
            <a:ext cx="7143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2571736" y="3786190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Ευθεία γραμμή σύνδεσης"/>
          <p:cNvCxnSpPr/>
          <p:nvPr/>
        </p:nvCxnSpPr>
        <p:spPr>
          <a:xfrm rot="10800000">
            <a:off x="2571736" y="3929066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- Ευθεία γραμμή σύνδεσης"/>
          <p:cNvCxnSpPr/>
          <p:nvPr/>
        </p:nvCxnSpPr>
        <p:spPr>
          <a:xfrm rot="10800000">
            <a:off x="1142976" y="4143380"/>
            <a:ext cx="142876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- Ευθεία γραμμή σύνδεσης"/>
          <p:cNvCxnSpPr/>
          <p:nvPr/>
        </p:nvCxnSpPr>
        <p:spPr>
          <a:xfrm rot="5400000">
            <a:off x="2036348" y="3464322"/>
            <a:ext cx="121365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- Ευθεία γραμμή σύνδεσης"/>
          <p:cNvCxnSpPr>
            <a:endCxn id="42" idx="3"/>
          </p:cNvCxnSpPr>
          <p:nvPr/>
        </p:nvCxnSpPr>
        <p:spPr>
          <a:xfrm rot="5400000">
            <a:off x="1879863" y="4192311"/>
            <a:ext cx="240739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- Ευθεία γραμμή σύνδεσης"/>
          <p:cNvCxnSpPr/>
          <p:nvPr/>
        </p:nvCxnSpPr>
        <p:spPr>
          <a:xfrm rot="10800000">
            <a:off x="2428860" y="5286388"/>
            <a:ext cx="21431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- Ευθεία γραμμή σύνδεσης"/>
          <p:cNvCxnSpPr/>
          <p:nvPr/>
        </p:nvCxnSpPr>
        <p:spPr>
          <a:xfrm rot="10800000">
            <a:off x="2071670" y="4429132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- Ευθεία γραμμή σύνδεσης"/>
          <p:cNvCxnSpPr/>
          <p:nvPr/>
        </p:nvCxnSpPr>
        <p:spPr>
          <a:xfrm rot="5400000">
            <a:off x="3286513" y="4000107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- Ευθεία γραμμή σύνδεσης"/>
          <p:cNvCxnSpPr/>
          <p:nvPr/>
        </p:nvCxnSpPr>
        <p:spPr>
          <a:xfrm rot="5400000">
            <a:off x="2001423" y="4285065"/>
            <a:ext cx="42783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- Έλλειψη"/>
          <p:cNvSpPr/>
          <p:nvPr/>
        </p:nvSpPr>
        <p:spPr>
          <a:xfrm>
            <a:off x="2000232" y="428625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130 - Έλλειψη"/>
          <p:cNvSpPr/>
          <p:nvPr/>
        </p:nvSpPr>
        <p:spPr>
          <a:xfrm>
            <a:off x="2143108" y="442913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131 - Έλλειψη"/>
          <p:cNvSpPr/>
          <p:nvPr/>
        </p:nvSpPr>
        <p:spPr>
          <a:xfrm>
            <a:off x="4000496" y="392906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132 - Έλλειψη"/>
          <p:cNvSpPr/>
          <p:nvPr/>
        </p:nvSpPr>
        <p:spPr>
          <a:xfrm>
            <a:off x="2643174" y="278605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133 - Έλλειψη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134 - Έλλειψη"/>
          <p:cNvSpPr/>
          <p:nvPr/>
        </p:nvSpPr>
        <p:spPr>
          <a:xfrm>
            <a:off x="3286116" y="385762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135 - Έλλειψη"/>
          <p:cNvSpPr/>
          <p:nvPr/>
        </p:nvSpPr>
        <p:spPr>
          <a:xfrm>
            <a:off x="2357422" y="521495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142 - Ελεύθερη σχεδίαση"/>
          <p:cNvSpPr/>
          <p:nvPr/>
        </p:nvSpPr>
        <p:spPr>
          <a:xfrm>
            <a:off x="1173707" y="4189863"/>
            <a:ext cx="1228299" cy="1091821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145 - Ευθεία γραμμή σύνδεσης"/>
          <p:cNvCxnSpPr/>
          <p:nvPr/>
        </p:nvCxnSpPr>
        <p:spPr>
          <a:xfrm rot="10800000">
            <a:off x="2500298" y="400050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- Ευθεία γραμμή σύνδεσης"/>
          <p:cNvCxnSpPr/>
          <p:nvPr/>
        </p:nvCxnSpPr>
        <p:spPr>
          <a:xfrm rot="5400000">
            <a:off x="2751522" y="3892156"/>
            <a:ext cx="35639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159 - Ελεύθερη σχεδίαση"/>
          <p:cNvSpPr/>
          <p:nvPr/>
        </p:nvSpPr>
        <p:spPr>
          <a:xfrm rot="11087615">
            <a:off x="2614795" y="2845308"/>
            <a:ext cx="1463728" cy="1091821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160 - TextBox"/>
          <p:cNvSpPr txBox="1"/>
          <p:nvPr/>
        </p:nvSpPr>
        <p:spPr>
          <a:xfrm>
            <a:off x="4286216" y="5380672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Παρατηρώ ότι </a:t>
            </a:r>
            <a:r>
              <a:rPr lang="el-GR" b="1" dirty="0" smtClean="0"/>
              <a:t>η γραφική παράσταση έχει δύο κλάδους.</a:t>
            </a:r>
            <a:r>
              <a:rPr lang="el-GR" dirty="0" smtClean="0"/>
              <a:t> Ένα κλάδο  στο πρώτο τεταρτημόριο, και ένα κλάδο στο τρίτο τεταρτημόριο. </a:t>
            </a:r>
            <a:endParaRPr lang="en-US" dirty="0"/>
          </a:p>
        </p:txBody>
      </p:sp>
      <p:sp>
        <p:nvSpPr>
          <p:cNvPr id="78" name="77 - TextBox"/>
          <p:cNvSpPr txBox="1"/>
          <p:nvPr/>
        </p:nvSpPr>
        <p:spPr>
          <a:xfrm>
            <a:off x="792958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80" name="79 - TextBox"/>
          <p:cNvSpPr txBox="1"/>
          <p:nvPr/>
        </p:nvSpPr>
        <p:spPr>
          <a:xfrm>
            <a:off x="835821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83" name="82 - TextBox"/>
          <p:cNvSpPr txBox="1"/>
          <p:nvPr/>
        </p:nvSpPr>
        <p:spPr>
          <a:xfrm>
            <a:off x="835821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842965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357126" y="2429685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786546" y="22145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71784" y="3142863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00266" y="2857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857456" y="2428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357522" y="2428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786150" y="2428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570778" y="2428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00200" y="2428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286216" y="2428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142944" y="24288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786679" y="242928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786018" y="250033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214646" y="250033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14712" y="2428892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14778" y="250033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14844" y="2428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1857324" y="250030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357258" y="2500330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928630" y="242886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428828" y="171451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428828" y="1285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428828" y="2857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428828" y="2070907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428828" y="3214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428828" y="357110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428828" y="392829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3858779" y="2356239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500266" y="1214422"/>
            <a:ext cx="14287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428828" y="52141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2571704" y="371477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571704" y="342902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571704" y="307183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00266" y="264320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000200" y="114298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000200" y="157161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071638" y="192882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1071506" y="250030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428828" y="9286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000200" y="71435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-71470" y="2143116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2928894" y="46917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87" name="86 - Ευθεία γραμμή σύνδεσης"/>
          <p:cNvCxnSpPr>
            <a:endCxn id="41" idx="1"/>
          </p:cNvCxnSpPr>
          <p:nvPr/>
        </p:nvCxnSpPr>
        <p:spPr>
          <a:xfrm rot="10800000" flipV="1">
            <a:off x="1857324" y="2643181"/>
            <a:ext cx="642942" cy="2640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- Ευθεία γραμμή σύνδεσης"/>
          <p:cNvCxnSpPr/>
          <p:nvPr/>
        </p:nvCxnSpPr>
        <p:spPr>
          <a:xfrm rot="5400000">
            <a:off x="1750564" y="3035694"/>
            <a:ext cx="1214446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 rot="5400000">
            <a:off x="714316" y="2428868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500002" y="242886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cxnSp>
        <p:nvCxnSpPr>
          <p:cNvPr id="100" name="99 - Ευθεία γραμμή σύνδεσης"/>
          <p:cNvCxnSpPr/>
          <p:nvPr/>
        </p:nvCxnSpPr>
        <p:spPr>
          <a:xfrm rot="5400000">
            <a:off x="1036581" y="2535231"/>
            <a:ext cx="7143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2500266" y="2143116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Ευθεία γραμμή σύνδεσης"/>
          <p:cNvCxnSpPr/>
          <p:nvPr/>
        </p:nvCxnSpPr>
        <p:spPr>
          <a:xfrm rot="10800000">
            <a:off x="2500266" y="2285992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- Ευθεία γραμμή σύνδεσης"/>
          <p:cNvCxnSpPr/>
          <p:nvPr/>
        </p:nvCxnSpPr>
        <p:spPr>
          <a:xfrm rot="10800000">
            <a:off x="1071506" y="2500306"/>
            <a:ext cx="142876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- Ευθεία γραμμή σύνδεσης"/>
          <p:cNvCxnSpPr/>
          <p:nvPr/>
        </p:nvCxnSpPr>
        <p:spPr>
          <a:xfrm rot="5400000">
            <a:off x="1964878" y="1821248"/>
            <a:ext cx="121365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- Ευθεία γραμμή σύνδεσης"/>
          <p:cNvCxnSpPr>
            <a:endCxn id="42" idx="3"/>
          </p:cNvCxnSpPr>
          <p:nvPr/>
        </p:nvCxnSpPr>
        <p:spPr>
          <a:xfrm rot="5400000">
            <a:off x="1808393" y="2549237"/>
            <a:ext cx="240739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- Ευθεία γραμμή σύνδεσης"/>
          <p:cNvCxnSpPr/>
          <p:nvPr/>
        </p:nvCxnSpPr>
        <p:spPr>
          <a:xfrm rot="10800000">
            <a:off x="2357390" y="3643314"/>
            <a:ext cx="21431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- Ευθεία γραμμή σύνδεσης"/>
          <p:cNvCxnSpPr/>
          <p:nvPr/>
        </p:nvCxnSpPr>
        <p:spPr>
          <a:xfrm rot="10800000">
            <a:off x="2000200" y="2786058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- Ευθεία γραμμή σύνδεσης"/>
          <p:cNvCxnSpPr/>
          <p:nvPr/>
        </p:nvCxnSpPr>
        <p:spPr>
          <a:xfrm rot="5400000">
            <a:off x="3215043" y="2357033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- Ευθεία γραμμή σύνδεσης"/>
          <p:cNvCxnSpPr/>
          <p:nvPr/>
        </p:nvCxnSpPr>
        <p:spPr>
          <a:xfrm rot="5400000">
            <a:off x="1929953" y="2641991"/>
            <a:ext cx="42783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- Έλλειψη"/>
          <p:cNvSpPr/>
          <p:nvPr/>
        </p:nvSpPr>
        <p:spPr>
          <a:xfrm>
            <a:off x="1928762" y="264318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130 - Έλλειψη"/>
          <p:cNvSpPr/>
          <p:nvPr/>
        </p:nvSpPr>
        <p:spPr>
          <a:xfrm>
            <a:off x="2071638" y="278605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131 - Έλλειψη"/>
          <p:cNvSpPr/>
          <p:nvPr/>
        </p:nvSpPr>
        <p:spPr>
          <a:xfrm>
            <a:off x="3929026" y="228599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132 - Έλλειψη"/>
          <p:cNvSpPr/>
          <p:nvPr/>
        </p:nvSpPr>
        <p:spPr>
          <a:xfrm>
            <a:off x="2571704" y="114298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133 - Έλλειψη"/>
          <p:cNvSpPr/>
          <p:nvPr/>
        </p:nvSpPr>
        <p:spPr>
          <a:xfrm>
            <a:off x="2857456" y="207167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134 - Έλλειψη"/>
          <p:cNvSpPr/>
          <p:nvPr/>
        </p:nvSpPr>
        <p:spPr>
          <a:xfrm>
            <a:off x="3214646" y="221455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135 - Έλλειψη"/>
          <p:cNvSpPr/>
          <p:nvPr/>
        </p:nvSpPr>
        <p:spPr>
          <a:xfrm>
            <a:off x="228595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142 - Ελεύθερη σχεδίαση"/>
          <p:cNvSpPr/>
          <p:nvPr/>
        </p:nvSpPr>
        <p:spPr>
          <a:xfrm>
            <a:off x="1102237" y="2546789"/>
            <a:ext cx="1228299" cy="1091821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145 - Ευθεία γραμμή σύνδεσης"/>
          <p:cNvCxnSpPr/>
          <p:nvPr/>
        </p:nvCxnSpPr>
        <p:spPr>
          <a:xfrm rot="10800000">
            <a:off x="2428828" y="2357430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- Ευθεία γραμμή σύνδεσης"/>
          <p:cNvCxnSpPr/>
          <p:nvPr/>
        </p:nvCxnSpPr>
        <p:spPr>
          <a:xfrm rot="5400000">
            <a:off x="2680052" y="2249082"/>
            <a:ext cx="35639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159 - Ελεύθερη σχεδίαση"/>
          <p:cNvSpPr/>
          <p:nvPr/>
        </p:nvSpPr>
        <p:spPr>
          <a:xfrm rot="11087615">
            <a:off x="2543325" y="1202234"/>
            <a:ext cx="1463728" cy="1091821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160 - TextBox"/>
          <p:cNvSpPr txBox="1"/>
          <p:nvPr/>
        </p:nvSpPr>
        <p:spPr>
          <a:xfrm>
            <a:off x="4286216" y="4643446"/>
            <a:ext cx="4857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Παρατηρώ ότι </a:t>
            </a:r>
            <a:r>
              <a:rPr lang="el-GR" b="1" dirty="0" smtClean="0"/>
              <a:t>η γραφική παράσταση έχει δύο κλάδους.</a:t>
            </a:r>
            <a:r>
              <a:rPr lang="el-GR" dirty="0" smtClean="0"/>
              <a:t> Ένα κλάδο  στο πρώτο τεταρτημόριο, και ένα κλάδο στο τρίτο τεταρτημόριο. </a:t>
            </a:r>
            <a:endParaRPr lang="en-US" dirty="0" smtClean="0"/>
          </a:p>
          <a:p>
            <a:r>
              <a:rPr lang="el-GR" dirty="0" smtClean="0"/>
              <a:t>Οι δύο κλάδοι είναι  συμμετρικοί ως προς την αρχή των αξόνων.</a:t>
            </a:r>
            <a:endParaRPr lang="en-US" dirty="0" smtClean="0"/>
          </a:p>
          <a:p>
            <a:r>
              <a:rPr lang="el-GR" dirty="0" smtClean="0"/>
              <a:t>Επίσης οι δυο κλάδοι είναι συμμετρικοί ως προς τις   ευθείες  </a:t>
            </a:r>
            <a:r>
              <a:rPr lang="en-US" dirty="0" smtClean="0"/>
              <a:t>y = </a:t>
            </a:r>
            <a:r>
              <a:rPr lang="el-GR" dirty="0" smtClean="0"/>
              <a:t> </a:t>
            </a:r>
            <a:r>
              <a:rPr lang="en-US" dirty="0" smtClean="0"/>
              <a:t>x</a:t>
            </a:r>
            <a:r>
              <a:rPr lang="el-GR" dirty="0" smtClean="0"/>
              <a:t>  και  </a:t>
            </a:r>
            <a:r>
              <a:rPr lang="en-US" dirty="0" smtClean="0"/>
              <a:t>y = -x  </a:t>
            </a:r>
          </a:p>
        </p:txBody>
      </p:sp>
      <p:cxnSp>
        <p:nvCxnSpPr>
          <p:cNvPr id="80" name="79 - Ευθεία γραμμή σύνδεσης"/>
          <p:cNvCxnSpPr/>
          <p:nvPr/>
        </p:nvCxnSpPr>
        <p:spPr>
          <a:xfrm>
            <a:off x="500034" y="785794"/>
            <a:ext cx="3286148" cy="27146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 rot="2752432">
            <a:off x="657942" y="1345047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- x</a:t>
            </a:r>
            <a:endParaRPr lang="en-US" dirty="0"/>
          </a:p>
        </p:txBody>
      </p:sp>
      <p:cxnSp>
        <p:nvCxnSpPr>
          <p:cNvPr id="73" name="72 - Ευθεία γραμμή σύνδεσης"/>
          <p:cNvCxnSpPr/>
          <p:nvPr/>
        </p:nvCxnSpPr>
        <p:spPr>
          <a:xfrm flipV="1">
            <a:off x="500034" y="428604"/>
            <a:ext cx="4357718" cy="37147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- TextBox"/>
          <p:cNvSpPr txBox="1"/>
          <p:nvPr/>
        </p:nvSpPr>
        <p:spPr>
          <a:xfrm rot="18788704">
            <a:off x="77996" y="3353151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 =  x</a:t>
            </a:r>
            <a:endParaRPr lang="en-US" dirty="0"/>
          </a:p>
        </p:txBody>
      </p:sp>
      <p:sp>
        <p:nvSpPr>
          <p:cNvPr id="88" name="87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91" name="90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92" name="91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93" name="92 - Ευθεία γραμμή σύνδεσης"/>
          <p:cNvCxnSpPr/>
          <p:nvPr/>
        </p:nvCxnSpPr>
        <p:spPr>
          <a:xfrm>
            <a:off x="871537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42860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928794" y="1071546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2786058"/>
            <a:ext cx="6072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 </a:t>
            </a:r>
            <a:r>
              <a:rPr lang="el-GR" sz="2000" dirty="0" smtClean="0"/>
              <a:t>βρίσκω το αντίστοιχο</a:t>
            </a:r>
            <a:r>
              <a:rPr lang="en-US" sz="2000" dirty="0" smtClean="0"/>
              <a:t>  </a:t>
            </a:r>
            <a:r>
              <a:rPr lang="el-GR" sz="2000" dirty="0" smtClean="0"/>
              <a:t> </a:t>
            </a:r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342900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-16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857752" y="642918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786314" y="21429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r>
              <a:rPr lang="el-GR" sz="2400" b="1" dirty="0" smtClean="0"/>
              <a:t>16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4929190" y="57148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286248" y="428604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y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graphicFrame>
        <p:nvGraphicFramePr>
          <p:cNvPr id="25" name="24 - Πίνακας"/>
          <p:cNvGraphicFramePr>
            <a:graphicFrameLocks noGrp="1"/>
          </p:cNvGraphicFramePr>
          <p:nvPr/>
        </p:nvGraphicFramePr>
        <p:xfrm>
          <a:off x="500034" y="1643050"/>
          <a:ext cx="60959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25 - Ευθεία γραμμή σύνδεσης"/>
          <p:cNvCxnSpPr/>
          <p:nvPr/>
        </p:nvCxnSpPr>
        <p:spPr>
          <a:xfrm>
            <a:off x="2143108" y="3643314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071670" y="321468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3643314"/>
            <a:ext cx="5229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-16</a:t>
            </a:r>
            <a:endParaRPr lang="en-US" sz="2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571604" y="3429000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3571868" y="3429000"/>
            <a:ext cx="737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1</a:t>
            </a:r>
            <a:endParaRPr lang="en-US" sz="2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442913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-8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143108" y="4643446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071670" y="421481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2000232" y="4643446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-8</a:t>
            </a:r>
            <a:endParaRPr lang="en-US" sz="2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571604" y="4429132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3571868" y="4429132"/>
            <a:ext cx="737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2</a:t>
            </a:r>
            <a:endParaRPr lang="en-US" sz="2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0" y="528638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-4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2143108" y="5500702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2071670" y="50720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000232" y="5500702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-4</a:t>
            </a:r>
            <a:endParaRPr lang="en-US" sz="2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1571604" y="5286388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571868" y="5286388"/>
            <a:ext cx="737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4</a:t>
            </a:r>
            <a:endParaRPr lang="en-US" sz="2000" dirty="0"/>
          </a:p>
        </p:txBody>
      </p:sp>
      <p:sp>
        <p:nvSpPr>
          <p:cNvPr id="38" name="37 - TextBox"/>
          <p:cNvSpPr txBox="1"/>
          <p:nvPr/>
        </p:nvSpPr>
        <p:spPr>
          <a:xfrm>
            <a:off x="0" y="624357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-1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2143108" y="6457890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2071670" y="602926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2000232" y="6457890"/>
            <a:ext cx="393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-1</a:t>
            </a:r>
            <a:endParaRPr lang="en-US" sz="2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571604" y="6243576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571868" y="6243576"/>
            <a:ext cx="809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16</a:t>
            </a:r>
            <a:endParaRPr lang="en-US" sz="2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871537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8" grpId="0"/>
      <p:bldP spid="19" grpId="0"/>
      <p:bldP spid="27" grpId="0"/>
      <p:bldP spid="28" grpId="0"/>
      <p:bldP spid="29" grpId="0"/>
      <p:bldP spid="30" grpId="0"/>
      <p:bldP spid="20" grpId="0"/>
      <p:bldP spid="22" grpId="0"/>
      <p:bldP spid="23" grpId="0"/>
      <p:bldP spid="24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42860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1928794" y="1071546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2786058"/>
            <a:ext cx="6072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 </a:t>
            </a:r>
            <a:r>
              <a:rPr lang="el-GR" sz="2000" dirty="0" smtClean="0"/>
              <a:t>βρίσκω το αντίστοιχο</a:t>
            </a:r>
            <a:r>
              <a:rPr lang="en-US" sz="2000" dirty="0" smtClean="0"/>
              <a:t>  </a:t>
            </a:r>
            <a:r>
              <a:rPr lang="el-GR" sz="2000" dirty="0" smtClean="0"/>
              <a:t> </a:t>
            </a:r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607220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16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857752" y="642918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786314" y="21429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r>
              <a:rPr lang="el-GR" sz="2400" b="1" dirty="0" smtClean="0"/>
              <a:t>16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4857752" y="57148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286248" y="428604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y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graphicFrame>
        <p:nvGraphicFramePr>
          <p:cNvPr id="25" name="24 - Πίνακας"/>
          <p:cNvGraphicFramePr>
            <a:graphicFrameLocks noGrp="1"/>
          </p:cNvGraphicFramePr>
          <p:nvPr/>
        </p:nvGraphicFramePr>
        <p:xfrm>
          <a:off x="500034" y="1643050"/>
          <a:ext cx="60959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25 - Ευθεία γραμμή σύνδεσης"/>
          <p:cNvCxnSpPr/>
          <p:nvPr/>
        </p:nvCxnSpPr>
        <p:spPr>
          <a:xfrm>
            <a:off x="2500266" y="6286520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2428828" y="585789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2357390" y="6286520"/>
            <a:ext cx="502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16</a:t>
            </a:r>
            <a:endParaRPr lang="en-US" sz="2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928762" y="6072206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3929026" y="6072206"/>
            <a:ext cx="816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</a:t>
            </a:r>
            <a:r>
              <a:rPr lang="el-GR" sz="2000" b="1" dirty="0" smtClean="0"/>
              <a:t> </a:t>
            </a:r>
            <a:r>
              <a:rPr lang="en-US" sz="2000" b="1" dirty="0" smtClean="0"/>
              <a:t>-1</a:t>
            </a:r>
            <a:endParaRPr lang="en-US" sz="2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357190" y="507207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8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500298" y="5286388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428860" y="485776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2357422" y="5286388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8</a:t>
            </a:r>
            <a:endParaRPr lang="en-US" sz="2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928794" y="5072074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1" name="30 - Ορθογώνιο"/>
          <p:cNvSpPr/>
          <p:nvPr/>
        </p:nvSpPr>
        <p:spPr>
          <a:xfrm>
            <a:off x="3929058" y="5072074"/>
            <a:ext cx="87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-2</a:t>
            </a:r>
            <a:endParaRPr lang="en-US" sz="2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28628" y="414338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4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2571736" y="4357694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2500298" y="392906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428860" y="4357694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4</a:t>
            </a:r>
            <a:endParaRPr lang="en-US" sz="2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2000232" y="4143380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000496" y="4143380"/>
            <a:ext cx="87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-4</a:t>
            </a:r>
            <a:endParaRPr lang="en-US" sz="2000" dirty="0"/>
          </a:p>
        </p:txBody>
      </p:sp>
      <p:sp>
        <p:nvSpPr>
          <p:cNvPr id="38" name="37 - TextBox"/>
          <p:cNvSpPr txBox="1"/>
          <p:nvPr/>
        </p:nvSpPr>
        <p:spPr>
          <a:xfrm>
            <a:off x="285752" y="335756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n-US" b="1" dirty="0" smtClean="0"/>
              <a:t>x = </a:t>
            </a:r>
            <a:r>
              <a:rPr lang="el-GR" b="1" dirty="0" smtClean="0"/>
              <a:t> </a:t>
            </a:r>
            <a:r>
              <a:rPr lang="en-US" b="1" dirty="0" smtClean="0"/>
              <a:t>1 </a:t>
            </a:r>
            <a:r>
              <a:rPr lang="el-GR" dirty="0" smtClean="0"/>
              <a:t>:</a:t>
            </a:r>
            <a:endParaRPr lang="en-US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2428860" y="3571876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2357422" y="314324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</a:t>
            </a:r>
            <a:r>
              <a:rPr lang="el-GR" sz="2000" b="1" dirty="0" smtClean="0"/>
              <a:t>16</a:t>
            </a:r>
            <a:endParaRPr lang="en-US" sz="2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2285984" y="3571876"/>
            <a:ext cx="372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 </a:t>
            </a:r>
            <a:r>
              <a:rPr lang="en-US" sz="2000" b="1" dirty="0" smtClean="0"/>
              <a:t>1</a:t>
            </a:r>
            <a:endParaRPr lang="en-US" sz="2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857356" y="3357562"/>
            <a:ext cx="4924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endParaRPr lang="en-US" sz="2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857620" y="3357562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y</a:t>
            </a:r>
            <a:r>
              <a:rPr lang="el-GR" sz="2000" b="1" dirty="0" smtClean="0"/>
              <a:t> =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-16</a:t>
            </a:r>
            <a:endParaRPr lang="en-US" sz="20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714612" y="121442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45" name="44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7" name="46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871537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8" grpId="0"/>
      <p:bldP spid="19" grpId="0"/>
      <p:bldP spid="27" grpId="0"/>
      <p:bldP spid="28" grpId="0"/>
      <p:bldP spid="29" grpId="0"/>
      <p:bldP spid="30" grpId="0"/>
      <p:bldP spid="20" grpId="0"/>
      <p:bldP spid="22" grpId="0"/>
      <p:bldP spid="23" grpId="0"/>
      <p:bldP spid="24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428596" y="4072759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6858016" y="38576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785937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571736" y="192880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407196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407236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414340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286116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407196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414340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40719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1928794" y="41433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428728" y="414340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00100" y="407194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35758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92895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5005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71398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857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52141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5713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3930249" y="3999313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571736" y="2857496"/>
            <a:ext cx="14287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8572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2643174" y="535785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507209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71490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428628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071670" y="278605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071670" y="321468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5719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1142976" y="392906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rot="10800000" flipV="1">
            <a:off x="2500298" y="257176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2071670" y="23574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74" name="73 - TextBox"/>
          <p:cNvSpPr txBox="1"/>
          <p:nvPr/>
        </p:nvSpPr>
        <p:spPr>
          <a:xfrm>
            <a:off x="0" y="378619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000364" y="633478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 rot="5400000">
            <a:off x="1822034" y="3464322"/>
            <a:ext cx="1214446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2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8" name="87 - TextBox"/>
          <p:cNvSpPr txBox="1"/>
          <p:nvPr/>
        </p:nvSpPr>
        <p:spPr>
          <a:xfrm>
            <a:off x="214282" y="42860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</a:t>
            </a:r>
            <a:endParaRPr lang="en-US" sz="2400" dirty="0"/>
          </a:p>
        </p:txBody>
      </p:sp>
      <p:sp>
        <p:nvSpPr>
          <p:cNvPr id="91" name="90 - TextBox"/>
          <p:cNvSpPr txBox="1"/>
          <p:nvPr/>
        </p:nvSpPr>
        <p:spPr>
          <a:xfrm>
            <a:off x="785786" y="785794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4857752" y="642918"/>
            <a:ext cx="35719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TextBox"/>
          <p:cNvSpPr txBox="1"/>
          <p:nvPr/>
        </p:nvSpPr>
        <p:spPr>
          <a:xfrm>
            <a:off x="4786314" y="21429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r>
              <a:rPr lang="el-GR" sz="2400" b="1" dirty="0" smtClean="0"/>
              <a:t>16</a:t>
            </a:r>
            <a:endParaRPr lang="en-US" sz="2400" b="1" dirty="0"/>
          </a:p>
        </p:txBody>
      </p:sp>
      <p:sp>
        <p:nvSpPr>
          <p:cNvPr id="94" name="93 - Ορθογώνιο"/>
          <p:cNvSpPr/>
          <p:nvPr/>
        </p:nvSpPr>
        <p:spPr>
          <a:xfrm>
            <a:off x="4857752" y="642918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dirty="0"/>
          </a:p>
        </p:txBody>
      </p:sp>
      <p:sp>
        <p:nvSpPr>
          <p:cNvPr id="95" name="94 - Ορθογώνιο"/>
          <p:cNvSpPr/>
          <p:nvPr/>
        </p:nvSpPr>
        <p:spPr>
          <a:xfrm>
            <a:off x="4286248" y="428604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y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 rot="5400000">
            <a:off x="785786" y="407194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571472" y="407194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cxnSp>
        <p:nvCxnSpPr>
          <p:cNvPr id="100" name="99 - Ευθεία γραμμή σύνδεσης"/>
          <p:cNvCxnSpPr>
            <a:endCxn id="143" idx="7"/>
          </p:cNvCxnSpPr>
          <p:nvPr/>
        </p:nvCxnSpPr>
        <p:spPr>
          <a:xfrm rot="16200000" flipV="1">
            <a:off x="1068793" y="4067608"/>
            <a:ext cx="149955" cy="158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2285984" y="3786190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- Ευθεία γραμμή σύνδεσης"/>
          <p:cNvCxnSpPr/>
          <p:nvPr/>
        </p:nvCxnSpPr>
        <p:spPr>
          <a:xfrm rot="10800000">
            <a:off x="1785919" y="3929066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- Ευθεία γραμμή σύνδεσης"/>
          <p:cNvCxnSpPr/>
          <p:nvPr/>
        </p:nvCxnSpPr>
        <p:spPr>
          <a:xfrm rot="10800000">
            <a:off x="1142976" y="4000504"/>
            <a:ext cx="142876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- Ευθεία γραμμή σύνδεσης"/>
          <p:cNvCxnSpPr/>
          <p:nvPr/>
        </p:nvCxnSpPr>
        <p:spPr>
          <a:xfrm rot="5400000">
            <a:off x="2037142" y="4677974"/>
            <a:ext cx="121365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- Ευθεία γραμμή σύνδεσης"/>
          <p:cNvCxnSpPr/>
          <p:nvPr/>
        </p:nvCxnSpPr>
        <p:spPr>
          <a:xfrm rot="5400000">
            <a:off x="1771912" y="4012922"/>
            <a:ext cx="169299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- Ευθεία γραμμή σύνδεσης"/>
          <p:cNvCxnSpPr/>
          <p:nvPr/>
        </p:nvCxnSpPr>
        <p:spPr>
          <a:xfrm rot="10800000" flipV="1">
            <a:off x="2428860" y="2857496"/>
            <a:ext cx="214314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- Ευθεία γραμμή σύνδεσης"/>
          <p:cNvCxnSpPr/>
          <p:nvPr/>
        </p:nvCxnSpPr>
        <p:spPr>
          <a:xfrm rot="10800000">
            <a:off x="2500298" y="5286388"/>
            <a:ext cx="142876" cy="264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- Ευθεία γραμμή σύνδεσης"/>
          <p:cNvCxnSpPr/>
          <p:nvPr/>
        </p:nvCxnSpPr>
        <p:spPr>
          <a:xfrm rot="5400000">
            <a:off x="1144167" y="4070751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- Έλλειψη"/>
          <p:cNvSpPr/>
          <p:nvPr/>
        </p:nvSpPr>
        <p:spPr>
          <a:xfrm>
            <a:off x="2714612" y="535782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130 - Έλλειψη"/>
          <p:cNvSpPr/>
          <p:nvPr/>
        </p:nvSpPr>
        <p:spPr>
          <a:xfrm>
            <a:off x="1857356" y="385762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131 - Έλλειψη"/>
          <p:cNvSpPr/>
          <p:nvPr/>
        </p:nvSpPr>
        <p:spPr>
          <a:xfrm>
            <a:off x="3929058" y="421481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132 - Έλλειψη"/>
          <p:cNvSpPr/>
          <p:nvPr/>
        </p:nvSpPr>
        <p:spPr>
          <a:xfrm>
            <a:off x="2214546" y="371475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133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134 - Έλλειψη"/>
          <p:cNvSpPr/>
          <p:nvPr/>
        </p:nvSpPr>
        <p:spPr>
          <a:xfrm>
            <a:off x="2857488" y="442913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135 - Έλλειψη"/>
          <p:cNvSpPr/>
          <p:nvPr/>
        </p:nvSpPr>
        <p:spPr>
          <a:xfrm>
            <a:off x="3214678" y="428625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142 - Ελεύθερη σχεδίαση"/>
          <p:cNvSpPr/>
          <p:nvPr/>
        </p:nvSpPr>
        <p:spPr>
          <a:xfrm rot="6035569">
            <a:off x="1136320" y="2893588"/>
            <a:ext cx="1331246" cy="1091821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145 - Ευθεία γραμμή σύνδεσης"/>
          <p:cNvCxnSpPr/>
          <p:nvPr/>
        </p:nvCxnSpPr>
        <p:spPr>
          <a:xfrm rot="10800000">
            <a:off x="2500298" y="4214818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- Ευθεία γραμμή σύνδεσης"/>
          <p:cNvCxnSpPr/>
          <p:nvPr/>
        </p:nvCxnSpPr>
        <p:spPr>
          <a:xfrm rot="5400000">
            <a:off x="2121793" y="3878943"/>
            <a:ext cx="32997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160 - TextBox"/>
          <p:cNvSpPr txBox="1"/>
          <p:nvPr/>
        </p:nvSpPr>
        <p:spPr>
          <a:xfrm>
            <a:off x="4286216" y="5380672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Παρατηρώ ότι </a:t>
            </a:r>
            <a:r>
              <a:rPr lang="el-GR" b="1" dirty="0" smtClean="0"/>
              <a:t>η γραφική παράσταση έχει δύο κλάδους.</a:t>
            </a:r>
            <a:r>
              <a:rPr lang="el-GR" dirty="0" smtClean="0"/>
              <a:t> Ένα κλάδο  στο δεύτερο  τεταρτημόριο, και ένα κλάδο στο τέταρτο τεταρτημόριο. </a:t>
            </a:r>
            <a:endParaRPr lang="en-US" dirty="0"/>
          </a:p>
        </p:txBody>
      </p:sp>
      <p:graphicFrame>
        <p:nvGraphicFramePr>
          <p:cNvPr id="78" name="77 - Πίνακας"/>
          <p:cNvGraphicFramePr>
            <a:graphicFrameLocks noGrp="1"/>
          </p:cNvGraphicFramePr>
          <p:nvPr/>
        </p:nvGraphicFramePr>
        <p:xfrm>
          <a:off x="571472" y="1214422"/>
          <a:ext cx="609599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4" name="103 - Ευθεία γραμμή σύνδεσης"/>
          <p:cNvCxnSpPr/>
          <p:nvPr/>
        </p:nvCxnSpPr>
        <p:spPr>
          <a:xfrm rot="10800000">
            <a:off x="2571736" y="4429132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- Ευθεία γραμμή σύνδεσης"/>
          <p:cNvCxnSpPr>
            <a:stCxn id="37" idx="1"/>
          </p:cNvCxnSpPr>
          <p:nvPr/>
        </p:nvCxnSpPr>
        <p:spPr>
          <a:xfrm rot="10800000">
            <a:off x="2500298" y="4286257"/>
            <a:ext cx="785818" cy="264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TextBox"/>
          <p:cNvSpPr txBox="1"/>
          <p:nvPr/>
        </p:nvSpPr>
        <p:spPr>
          <a:xfrm>
            <a:off x="1571604" y="85723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 rot="5400000">
            <a:off x="2751125" y="4249743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- Ευθεία γραμμή σύνδεσης"/>
          <p:cNvCxnSpPr>
            <a:endCxn id="37" idx="1"/>
          </p:cNvCxnSpPr>
          <p:nvPr/>
        </p:nvCxnSpPr>
        <p:spPr>
          <a:xfrm rot="5400000">
            <a:off x="3166541" y="4191517"/>
            <a:ext cx="240739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- Ευθεία γραμμή σύνδεσης"/>
          <p:cNvCxnSpPr/>
          <p:nvPr/>
        </p:nvCxnSpPr>
        <p:spPr>
          <a:xfrm rot="5400000">
            <a:off x="3965571" y="4106867"/>
            <a:ext cx="21431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126 - Ελεύθερη σχεδίαση"/>
          <p:cNvSpPr/>
          <p:nvPr/>
        </p:nvSpPr>
        <p:spPr>
          <a:xfrm rot="16442060">
            <a:off x="2607068" y="4264316"/>
            <a:ext cx="1331246" cy="1168269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127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29" name="128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37" name="136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138" name="137 - Ευθεία γραμμή σύνδεσης"/>
          <p:cNvCxnSpPr/>
          <p:nvPr/>
        </p:nvCxnSpPr>
        <p:spPr>
          <a:xfrm>
            <a:off x="871537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71" grpId="0"/>
      <p:bldP spid="72" grpId="0"/>
      <p:bldP spid="75" grpId="0"/>
      <p:bldP spid="77" grpId="0"/>
      <p:bldP spid="79" grpId="0"/>
      <p:bldP spid="81" grpId="0"/>
      <p:bldP spid="82" grpId="0"/>
      <p:bldP spid="89" grpId="0" animBg="1"/>
      <p:bldP spid="68" grpId="0"/>
      <p:bldP spid="74" grpId="0"/>
      <p:bldP spid="76" grpId="0"/>
      <p:bldP spid="93" grpId="0"/>
      <p:bldP spid="94" grpId="0"/>
      <p:bldP spid="95" grpId="0"/>
      <p:bldP spid="99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ή ορθογώνιο σύστημα  αξόνων)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3008" y="2214554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51" name="50 - TextBox"/>
          <p:cNvSpPr txBox="1"/>
          <p:nvPr/>
        </p:nvSpPr>
        <p:spPr>
          <a:xfrm>
            <a:off x="4143372" y="2714620"/>
            <a:ext cx="3396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1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 τεταρτημόριο</a:t>
            </a:r>
          </a:p>
          <a:p>
            <a:pPr algn="ctr"/>
            <a:r>
              <a:rPr lang="el-GR" sz="2000" b="1" dirty="0" smtClean="0"/>
              <a:t>(+, +)</a:t>
            </a:r>
            <a:endParaRPr lang="en-US" sz="2000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1142976" y="2857496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2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 τεταρτημόριο</a:t>
            </a:r>
          </a:p>
          <a:p>
            <a:pPr algn="ctr"/>
            <a:r>
              <a:rPr lang="el-GR" sz="2000" b="1" dirty="0" smtClean="0"/>
              <a:t>(-, +)</a:t>
            </a:r>
            <a:endParaRPr lang="en-US" sz="2000" b="1" dirty="0" smtClean="0"/>
          </a:p>
          <a:p>
            <a:pPr algn="ctr"/>
            <a:endParaRPr lang="en-US" sz="20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000100" y="4857760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3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 τεταρτημόριο</a:t>
            </a:r>
          </a:p>
          <a:p>
            <a:pPr algn="ctr"/>
            <a:r>
              <a:rPr lang="el-GR" sz="2000" b="1" dirty="0" smtClean="0"/>
              <a:t>(-, -)</a:t>
            </a:r>
            <a:endParaRPr lang="en-US" sz="2000" b="1" dirty="0" smtClean="0"/>
          </a:p>
          <a:p>
            <a:pPr algn="ctr"/>
            <a:endParaRPr lang="en-US" sz="2000" b="1" dirty="0"/>
          </a:p>
        </p:txBody>
      </p:sp>
      <p:sp>
        <p:nvSpPr>
          <p:cNvPr id="56" name="55 - TextBox"/>
          <p:cNvSpPr txBox="1"/>
          <p:nvPr/>
        </p:nvSpPr>
        <p:spPr>
          <a:xfrm>
            <a:off x="4500562" y="4929198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4</a:t>
            </a:r>
            <a:r>
              <a:rPr lang="el-GR" sz="2000" b="1" baseline="30000" dirty="0" smtClean="0"/>
              <a:t>ο </a:t>
            </a:r>
            <a:r>
              <a:rPr lang="el-GR" sz="2000" b="1" dirty="0" smtClean="0"/>
              <a:t> τεταρτημόριο</a:t>
            </a:r>
          </a:p>
          <a:p>
            <a:pPr algn="ctr"/>
            <a:r>
              <a:rPr lang="el-GR" sz="2000" b="1" dirty="0" smtClean="0"/>
              <a:t>(+, -)</a:t>
            </a:r>
            <a:endParaRPr lang="en-US" sz="2000" b="1" dirty="0" smtClean="0"/>
          </a:p>
          <a:p>
            <a:pPr algn="ctr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160 - TextBox"/>
          <p:cNvSpPr txBox="1"/>
          <p:nvPr/>
        </p:nvSpPr>
        <p:spPr>
          <a:xfrm>
            <a:off x="4286216" y="4143380"/>
            <a:ext cx="4857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Παρατηρώ ότι </a:t>
            </a:r>
            <a:r>
              <a:rPr lang="el-GR" b="1" dirty="0" smtClean="0"/>
              <a:t>η γραφική παράσταση έχει δύο κλάδους.</a:t>
            </a:r>
            <a:r>
              <a:rPr lang="el-GR" dirty="0" smtClean="0"/>
              <a:t> Ένα κλάδο  στο δεύτερο τεταρτημόριο, και ένα κλάδο στο τέταρτο τεταρτημόριο. </a:t>
            </a:r>
          </a:p>
          <a:p>
            <a:endParaRPr lang="en-US" dirty="0" smtClean="0"/>
          </a:p>
          <a:p>
            <a:r>
              <a:rPr lang="el-GR" dirty="0" smtClean="0"/>
              <a:t>Οι δύο κλάδοι είναι  συμμετρικοί ως προς την αρχή των αξόνων.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Επίσης οι δυο κλάδοι είναι συμμετρικοί ως προς τις   ευθείες  </a:t>
            </a:r>
            <a:r>
              <a:rPr lang="en-US" dirty="0" smtClean="0"/>
              <a:t>y = </a:t>
            </a:r>
            <a:r>
              <a:rPr lang="el-GR" dirty="0" smtClean="0"/>
              <a:t> </a:t>
            </a:r>
            <a:r>
              <a:rPr lang="en-US" dirty="0" smtClean="0"/>
              <a:t>x</a:t>
            </a:r>
            <a:r>
              <a:rPr lang="el-GR" dirty="0" smtClean="0"/>
              <a:t>  και  </a:t>
            </a:r>
            <a:r>
              <a:rPr lang="en-US" dirty="0" smtClean="0"/>
              <a:t>y = -x 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cxnSp>
        <p:nvCxnSpPr>
          <p:cNvPr id="73" name="72 - Ευθεία γραμμή σύνδεσης"/>
          <p:cNvCxnSpPr/>
          <p:nvPr/>
        </p:nvCxnSpPr>
        <p:spPr>
          <a:xfrm>
            <a:off x="428596" y="2286809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6858016" y="207167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 rot="5400000">
            <a:off x="143254" y="2999987"/>
            <a:ext cx="4857759" cy="794"/>
          </a:xfrm>
          <a:prstGeom prst="line">
            <a:avLst/>
          </a:prstGeom>
          <a:ln w="254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- Ευθεία γραμμή σύνδεσης"/>
          <p:cNvCxnSpPr/>
          <p:nvPr/>
        </p:nvCxnSpPr>
        <p:spPr>
          <a:xfrm rot="5400000">
            <a:off x="2928926" y="228601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- Ευθεία γραμμή σύνδεσης"/>
          <p:cNvCxnSpPr/>
          <p:nvPr/>
        </p:nvCxnSpPr>
        <p:spPr>
          <a:xfrm rot="5400000">
            <a:off x="3428992" y="228601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- Ευθεία γραμμή σύνδεσης"/>
          <p:cNvCxnSpPr/>
          <p:nvPr/>
        </p:nvCxnSpPr>
        <p:spPr>
          <a:xfrm rot="5400000">
            <a:off x="3857620" y="228601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- Ευθεία γραμμή σύνδεσης"/>
          <p:cNvCxnSpPr/>
          <p:nvPr/>
        </p:nvCxnSpPr>
        <p:spPr>
          <a:xfrm rot="5400000">
            <a:off x="1642248" y="228601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 rot="5400000">
            <a:off x="2071670" y="228601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- Ευθεία γραμμή σύνδεσης"/>
          <p:cNvCxnSpPr/>
          <p:nvPr/>
        </p:nvCxnSpPr>
        <p:spPr>
          <a:xfrm rot="5400000">
            <a:off x="4357686" y="228601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5400000">
            <a:off x="1214414" y="228601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- Ευθεία γραμμή σύνδεσης"/>
          <p:cNvCxnSpPr/>
          <p:nvPr/>
        </p:nvCxnSpPr>
        <p:spPr>
          <a:xfrm rot="5400000">
            <a:off x="4858149" y="228641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2857488" y="235745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97" name="96 - TextBox"/>
          <p:cNvSpPr txBox="1"/>
          <p:nvPr/>
        </p:nvSpPr>
        <p:spPr>
          <a:xfrm>
            <a:off x="3286116" y="2357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04" name="103 - TextBox"/>
          <p:cNvSpPr txBox="1"/>
          <p:nvPr/>
        </p:nvSpPr>
        <p:spPr>
          <a:xfrm>
            <a:off x="3786182" y="2286016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105" name="104 - TextBox"/>
          <p:cNvSpPr txBox="1"/>
          <p:nvPr/>
        </p:nvSpPr>
        <p:spPr>
          <a:xfrm>
            <a:off x="4286248" y="2357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106" name="105 - TextBox"/>
          <p:cNvSpPr txBox="1"/>
          <p:nvPr/>
        </p:nvSpPr>
        <p:spPr>
          <a:xfrm>
            <a:off x="4786314" y="228601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109" name="108 - TextBox"/>
          <p:cNvSpPr txBox="1"/>
          <p:nvPr/>
        </p:nvSpPr>
        <p:spPr>
          <a:xfrm>
            <a:off x="1928794" y="235743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110" name="109 - TextBox"/>
          <p:cNvSpPr txBox="1"/>
          <p:nvPr/>
        </p:nvSpPr>
        <p:spPr>
          <a:xfrm>
            <a:off x="1428728" y="235745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1000100" y="22859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 rot="10800000" flipV="1">
            <a:off x="2500298" y="157163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- Ευθεία γραμμή σύνδεσης"/>
          <p:cNvCxnSpPr/>
          <p:nvPr/>
        </p:nvCxnSpPr>
        <p:spPr>
          <a:xfrm rot="10800000" flipV="1">
            <a:off x="2500298" y="114300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- Ευθεία γραμμή σύνδεσης"/>
          <p:cNvCxnSpPr/>
          <p:nvPr/>
        </p:nvCxnSpPr>
        <p:spPr>
          <a:xfrm rot="10800000" flipV="1">
            <a:off x="2500298" y="271464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- Ευθεία γραμμή σύνδεσης"/>
          <p:cNvCxnSpPr/>
          <p:nvPr/>
        </p:nvCxnSpPr>
        <p:spPr>
          <a:xfrm rot="10800000" flipV="1">
            <a:off x="2500298" y="192803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- Ευθεία γραμμή σύνδεσης"/>
          <p:cNvCxnSpPr/>
          <p:nvPr/>
        </p:nvCxnSpPr>
        <p:spPr>
          <a:xfrm rot="10800000" flipV="1">
            <a:off x="2500298" y="307183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- Ευθεία γραμμή σύνδεσης"/>
          <p:cNvCxnSpPr/>
          <p:nvPr/>
        </p:nvCxnSpPr>
        <p:spPr>
          <a:xfrm rot="10800000" flipV="1">
            <a:off x="2500298" y="34282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- Ευθεία γραμμή σύνδεσης"/>
          <p:cNvCxnSpPr/>
          <p:nvPr/>
        </p:nvCxnSpPr>
        <p:spPr>
          <a:xfrm rot="10800000" flipV="1">
            <a:off x="2500298" y="37854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- Ευθεία γραμμή σύνδεσης"/>
          <p:cNvCxnSpPr/>
          <p:nvPr/>
        </p:nvCxnSpPr>
        <p:spPr>
          <a:xfrm rot="5400000">
            <a:off x="3930249" y="2213363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- Ευθεία γραμμή σύνδεσης"/>
          <p:cNvCxnSpPr/>
          <p:nvPr/>
        </p:nvCxnSpPr>
        <p:spPr>
          <a:xfrm rot="10800000">
            <a:off x="2571736" y="1071546"/>
            <a:ext cx="14287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- Ευθεία γραμμή σύνδεσης"/>
          <p:cNvCxnSpPr/>
          <p:nvPr/>
        </p:nvCxnSpPr>
        <p:spPr>
          <a:xfrm rot="10800000" flipV="1">
            <a:off x="2500298" y="50713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TextBox"/>
          <p:cNvSpPr txBox="1"/>
          <p:nvPr/>
        </p:nvSpPr>
        <p:spPr>
          <a:xfrm>
            <a:off x="2643174" y="357190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sp>
        <p:nvSpPr>
          <p:cNvPr id="127" name="126 - TextBox"/>
          <p:cNvSpPr txBox="1"/>
          <p:nvPr/>
        </p:nvSpPr>
        <p:spPr>
          <a:xfrm>
            <a:off x="2643174" y="3286148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-15</a:t>
            </a:r>
            <a:endParaRPr lang="en-US" sz="1600" dirty="0"/>
          </a:p>
        </p:txBody>
      </p:sp>
      <p:sp>
        <p:nvSpPr>
          <p:cNvPr id="128" name="127 - TextBox"/>
          <p:cNvSpPr txBox="1"/>
          <p:nvPr/>
        </p:nvSpPr>
        <p:spPr>
          <a:xfrm>
            <a:off x="2643174" y="292895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-10</a:t>
            </a:r>
            <a:endParaRPr lang="en-US" sz="1600" dirty="0"/>
          </a:p>
        </p:txBody>
      </p:sp>
      <p:sp>
        <p:nvSpPr>
          <p:cNvPr id="129" name="128 - TextBox"/>
          <p:cNvSpPr txBox="1"/>
          <p:nvPr/>
        </p:nvSpPr>
        <p:spPr>
          <a:xfrm>
            <a:off x="2571736" y="250033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137" name="136 - TextBox"/>
          <p:cNvSpPr txBox="1"/>
          <p:nvPr/>
        </p:nvSpPr>
        <p:spPr>
          <a:xfrm>
            <a:off x="2071670" y="100010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15</a:t>
            </a:r>
            <a:endParaRPr lang="en-US" sz="1600" dirty="0"/>
          </a:p>
        </p:txBody>
      </p:sp>
      <p:sp>
        <p:nvSpPr>
          <p:cNvPr id="138" name="137 - TextBox"/>
          <p:cNvSpPr txBox="1"/>
          <p:nvPr/>
        </p:nvSpPr>
        <p:spPr>
          <a:xfrm>
            <a:off x="2071670" y="142873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39" name="138 - TextBox"/>
          <p:cNvSpPr txBox="1"/>
          <p:nvPr/>
        </p:nvSpPr>
        <p:spPr>
          <a:xfrm>
            <a:off x="2143108" y="1785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0" name="139 - Έλλειψη"/>
          <p:cNvSpPr/>
          <p:nvPr/>
        </p:nvSpPr>
        <p:spPr>
          <a:xfrm>
            <a:off x="1142976" y="21431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140 - Ευθεία γραμμή σύνδεσης"/>
          <p:cNvCxnSpPr/>
          <p:nvPr/>
        </p:nvCxnSpPr>
        <p:spPr>
          <a:xfrm rot="10800000" flipV="1">
            <a:off x="2500298" y="78581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141 - TextBox"/>
          <p:cNvSpPr txBox="1"/>
          <p:nvPr/>
        </p:nvSpPr>
        <p:spPr>
          <a:xfrm>
            <a:off x="2071670" y="57148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144" name="143 - TextBox"/>
          <p:cNvSpPr txBox="1"/>
          <p:nvPr/>
        </p:nvSpPr>
        <p:spPr>
          <a:xfrm>
            <a:off x="0" y="200024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΄</a:t>
            </a:r>
            <a:endParaRPr lang="en-US" sz="2800" dirty="0"/>
          </a:p>
        </p:txBody>
      </p:sp>
      <p:sp>
        <p:nvSpPr>
          <p:cNvPr id="145" name="144 - TextBox"/>
          <p:cNvSpPr txBox="1"/>
          <p:nvPr/>
        </p:nvSpPr>
        <p:spPr>
          <a:xfrm>
            <a:off x="2643174" y="47863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y’</a:t>
            </a:r>
            <a:endParaRPr lang="en-US" sz="2800" dirty="0"/>
          </a:p>
        </p:txBody>
      </p:sp>
      <p:cxnSp>
        <p:nvCxnSpPr>
          <p:cNvPr id="147" name="146 - Ευθεία γραμμή σύνδεσης"/>
          <p:cNvCxnSpPr/>
          <p:nvPr/>
        </p:nvCxnSpPr>
        <p:spPr>
          <a:xfrm rot="5400000">
            <a:off x="1822034" y="1678372"/>
            <a:ext cx="1214446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- Ευθεία γραμμή σύνδεσης"/>
          <p:cNvCxnSpPr/>
          <p:nvPr/>
        </p:nvCxnSpPr>
        <p:spPr>
          <a:xfrm rot="5400000">
            <a:off x="785786" y="228599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- TextBox"/>
          <p:cNvSpPr txBox="1"/>
          <p:nvPr/>
        </p:nvSpPr>
        <p:spPr>
          <a:xfrm>
            <a:off x="571472" y="22859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-20</a:t>
            </a:r>
            <a:endParaRPr lang="en-US" sz="1600" dirty="0"/>
          </a:p>
        </p:txBody>
      </p:sp>
      <p:cxnSp>
        <p:nvCxnSpPr>
          <p:cNvPr id="151" name="150 - Ευθεία γραμμή σύνδεσης"/>
          <p:cNvCxnSpPr>
            <a:endCxn id="169" idx="7"/>
          </p:cNvCxnSpPr>
          <p:nvPr/>
        </p:nvCxnSpPr>
        <p:spPr>
          <a:xfrm rot="16200000" flipV="1">
            <a:off x="1068793" y="2281658"/>
            <a:ext cx="149955" cy="158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- Ευθεία γραμμή σύνδεσης"/>
          <p:cNvCxnSpPr/>
          <p:nvPr/>
        </p:nvCxnSpPr>
        <p:spPr>
          <a:xfrm rot="10800000">
            <a:off x="2285984" y="2000240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- Ευθεία γραμμή σύνδεσης"/>
          <p:cNvCxnSpPr/>
          <p:nvPr/>
        </p:nvCxnSpPr>
        <p:spPr>
          <a:xfrm rot="10800000">
            <a:off x="1785919" y="2143116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- Ευθεία γραμμή σύνδεσης"/>
          <p:cNvCxnSpPr/>
          <p:nvPr/>
        </p:nvCxnSpPr>
        <p:spPr>
          <a:xfrm rot="10800000">
            <a:off x="1142976" y="2214554"/>
            <a:ext cx="142876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- Ευθεία γραμμή σύνδεσης"/>
          <p:cNvCxnSpPr/>
          <p:nvPr/>
        </p:nvCxnSpPr>
        <p:spPr>
          <a:xfrm rot="5400000">
            <a:off x="2037142" y="2892024"/>
            <a:ext cx="121365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- Ευθεία γραμμή σύνδεσης"/>
          <p:cNvCxnSpPr/>
          <p:nvPr/>
        </p:nvCxnSpPr>
        <p:spPr>
          <a:xfrm rot="5400000">
            <a:off x="1771912" y="2226972"/>
            <a:ext cx="169299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- Ευθεία γραμμή σύνδεσης"/>
          <p:cNvCxnSpPr/>
          <p:nvPr/>
        </p:nvCxnSpPr>
        <p:spPr>
          <a:xfrm rot="10800000" flipV="1">
            <a:off x="2428860" y="1071546"/>
            <a:ext cx="214314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- Ευθεία γραμμή σύνδεσης"/>
          <p:cNvCxnSpPr/>
          <p:nvPr/>
        </p:nvCxnSpPr>
        <p:spPr>
          <a:xfrm rot="10800000">
            <a:off x="2500298" y="3500438"/>
            <a:ext cx="142876" cy="264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- Ευθεία γραμμή σύνδεσης"/>
          <p:cNvCxnSpPr/>
          <p:nvPr/>
        </p:nvCxnSpPr>
        <p:spPr>
          <a:xfrm rot="5400000">
            <a:off x="1144167" y="2284801"/>
            <a:ext cx="14208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- Έλλειψη"/>
          <p:cNvSpPr/>
          <p:nvPr/>
        </p:nvSpPr>
        <p:spPr>
          <a:xfrm>
            <a:off x="2571736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162 - Έλλειψη"/>
          <p:cNvSpPr/>
          <p:nvPr/>
        </p:nvSpPr>
        <p:spPr>
          <a:xfrm>
            <a:off x="1857356" y="207167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163 - Έλλειψη"/>
          <p:cNvSpPr/>
          <p:nvPr/>
        </p:nvSpPr>
        <p:spPr>
          <a:xfrm>
            <a:off x="3929058" y="242886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164 - Έλλειψη"/>
          <p:cNvSpPr/>
          <p:nvPr/>
        </p:nvSpPr>
        <p:spPr>
          <a:xfrm>
            <a:off x="2214546" y="192880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165 - Έλλειψη"/>
          <p:cNvSpPr/>
          <p:nvPr/>
        </p:nvSpPr>
        <p:spPr>
          <a:xfrm>
            <a:off x="2428860" y="107154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166 - Έλλειψη"/>
          <p:cNvSpPr/>
          <p:nvPr/>
        </p:nvSpPr>
        <p:spPr>
          <a:xfrm>
            <a:off x="2857488" y="264318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167 - Έλλειψη"/>
          <p:cNvSpPr/>
          <p:nvPr/>
        </p:nvSpPr>
        <p:spPr>
          <a:xfrm>
            <a:off x="3214678" y="250030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168 - Ελεύθερη σχεδίαση"/>
          <p:cNvSpPr/>
          <p:nvPr/>
        </p:nvSpPr>
        <p:spPr>
          <a:xfrm rot="6035569">
            <a:off x="1136320" y="1107638"/>
            <a:ext cx="1331246" cy="1091821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169 - Ευθεία γραμμή σύνδεσης"/>
          <p:cNvCxnSpPr/>
          <p:nvPr/>
        </p:nvCxnSpPr>
        <p:spPr>
          <a:xfrm rot="10800000">
            <a:off x="2500298" y="2428868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- Ευθεία γραμμή σύνδεσης"/>
          <p:cNvCxnSpPr/>
          <p:nvPr/>
        </p:nvCxnSpPr>
        <p:spPr>
          <a:xfrm rot="5400000">
            <a:off x="2121793" y="2092993"/>
            <a:ext cx="32997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- Ευθεία γραμμή σύνδεσης"/>
          <p:cNvCxnSpPr/>
          <p:nvPr/>
        </p:nvCxnSpPr>
        <p:spPr>
          <a:xfrm rot="10800000">
            <a:off x="2571736" y="2643182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172 - Ευθεία γραμμή σύνδεσης"/>
          <p:cNvCxnSpPr>
            <a:stCxn id="97" idx="1"/>
          </p:cNvCxnSpPr>
          <p:nvPr/>
        </p:nvCxnSpPr>
        <p:spPr>
          <a:xfrm rot="10800000">
            <a:off x="2500298" y="2500307"/>
            <a:ext cx="785818" cy="264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173 - Ευθεία γραμμή σύνδεσης"/>
          <p:cNvCxnSpPr/>
          <p:nvPr/>
        </p:nvCxnSpPr>
        <p:spPr>
          <a:xfrm rot="5400000">
            <a:off x="2751125" y="2463793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- Ευθεία γραμμή σύνδεσης"/>
          <p:cNvCxnSpPr>
            <a:endCxn id="97" idx="1"/>
          </p:cNvCxnSpPr>
          <p:nvPr/>
        </p:nvCxnSpPr>
        <p:spPr>
          <a:xfrm rot="5400000">
            <a:off x="3166541" y="2405567"/>
            <a:ext cx="240739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- Ευθεία γραμμή σύνδεσης"/>
          <p:cNvCxnSpPr/>
          <p:nvPr/>
        </p:nvCxnSpPr>
        <p:spPr>
          <a:xfrm rot="5400000">
            <a:off x="3965571" y="2320917"/>
            <a:ext cx="21431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176 - Ελεύθερη σχεδίαση"/>
          <p:cNvSpPr/>
          <p:nvPr/>
        </p:nvSpPr>
        <p:spPr>
          <a:xfrm rot="16442060">
            <a:off x="2607068" y="2478366"/>
            <a:ext cx="1331246" cy="1168269"/>
          </a:xfrm>
          <a:custGeom>
            <a:avLst/>
            <a:gdLst>
              <a:gd name="connsiteX0" fmla="*/ 0 w 1228299"/>
              <a:gd name="connsiteY0" fmla="*/ 0 h 1091821"/>
              <a:gd name="connsiteX1" fmla="*/ 409433 w 1228299"/>
              <a:gd name="connsiteY1" fmla="*/ 0 h 1091821"/>
              <a:gd name="connsiteX2" fmla="*/ 614150 w 1228299"/>
              <a:gd name="connsiteY2" fmla="*/ 40943 h 1091821"/>
              <a:gd name="connsiteX3" fmla="*/ 777923 w 1228299"/>
              <a:gd name="connsiteY3" fmla="*/ 81886 h 1091821"/>
              <a:gd name="connsiteX4" fmla="*/ 859809 w 1228299"/>
              <a:gd name="connsiteY4" fmla="*/ 136477 h 1091821"/>
              <a:gd name="connsiteX5" fmla="*/ 996287 w 1228299"/>
              <a:gd name="connsiteY5" fmla="*/ 259307 h 1091821"/>
              <a:gd name="connsiteX6" fmla="*/ 1132765 w 1228299"/>
              <a:gd name="connsiteY6" fmla="*/ 559558 h 1091821"/>
              <a:gd name="connsiteX7" fmla="*/ 1228299 w 1228299"/>
              <a:gd name="connsiteY7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8299" h="1091821">
                <a:moveTo>
                  <a:pt x="0" y="0"/>
                </a:moveTo>
                <a:lnTo>
                  <a:pt x="409433" y="0"/>
                </a:lnTo>
                <a:lnTo>
                  <a:pt x="614150" y="40943"/>
                </a:lnTo>
                <a:cubicBezTo>
                  <a:pt x="768664" y="83083"/>
                  <a:pt x="712406" y="81886"/>
                  <a:pt x="777923" y="81886"/>
                </a:cubicBezTo>
                <a:lnTo>
                  <a:pt x="859809" y="136477"/>
                </a:lnTo>
                <a:lnTo>
                  <a:pt x="996287" y="259307"/>
                </a:lnTo>
                <a:lnTo>
                  <a:pt x="1132765" y="559558"/>
                </a:lnTo>
                <a:lnTo>
                  <a:pt x="1228299" y="1091821"/>
                </a:lnTo>
              </a:path>
            </a:pathLst>
          </a:cu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177 - TextBox"/>
          <p:cNvSpPr txBox="1"/>
          <p:nvPr/>
        </p:nvSpPr>
        <p:spPr>
          <a:xfrm>
            <a:off x="2643174" y="2857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179" name="178 - Ευθεία γραμμή σύνδεσης"/>
          <p:cNvCxnSpPr/>
          <p:nvPr/>
        </p:nvCxnSpPr>
        <p:spPr>
          <a:xfrm rot="5400000" flipH="1" flipV="1">
            <a:off x="714348" y="1000108"/>
            <a:ext cx="3357586" cy="2928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181 - TextBox"/>
          <p:cNvSpPr txBox="1"/>
          <p:nvPr/>
        </p:nvSpPr>
        <p:spPr>
          <a:xfrm rot="19025298">
            <a:off x="610683" y="317744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</a:t>
            </a:r>
            <a:r>
              <a:rPr lang="el-GR" dirty="0" smtClean="0"/>
              <a:t>  </a:t>
            </a:r>
            <a:r>
              <a:rPr lang="en-US" dirty="0" smtClean="0"/>
              <a:t> x</a:t>
            </a:r>
            <a:endParaRPr lang="en-US" dirty="0"/>
          </a:p>
        </p:txBody>
      </p:sp>
      <p:cxnSp>
        <p:nvCxnSpPr>
          <p:cNvPr id="183" name="182 - Ευθεία γραμμή σύνδεσης"/>
          <p:cNvCxnSpPr/>
          <p:nvPr/>
        </p:nvCxnSpPr>
        <p:spPr>
          <a:xfrm rot="10800000">
            <a:off x="1285852" y="1071546"/>
            <a:ext cx="3143272" cy="30003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185 - TextBox"/>
          <p:cNvSpPr txBox="1"/>
          <p:nvPr/>
        </p:nvSpPr>
        <p:spPr>
          <a:xfrm rot="2645435">
            <a:off x="3315941" y="3330501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</a:t>
            </a:r>
            <a:r>
              <a:rPr lang="el-GR" dirty="0" smtClean="0"/>
              <a:t>  </a:t>
            </a:r>
            <a:r>
              <a:rPr lang="en-US" dirty="0" smtClean="0"/>
              <a:t>- x</a:t>
            </a:r>
            <a:endParaRPr lang="en-US" dirty="0"/>
          </a:p>
        </p:txBody>
      </p:sp>
      <p:sp>
        <p:nvSpPr>
          <p:cNvPr id="187" name="186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88" name="187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189" name="188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190" name="189 - Ευθεία γραμμή σύνδεσης"/>
          <p:cNvCxnSpPr/>
          <p:nvPr/>
        </p:nvCxnSpPr>
        <p:spPr>
          <a:xfrm>
            <a:off x="871537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96" grpId="0"/>
      <p:bldP spid="97" grpId="0"/>
      <p:bldP spid="104" grpId="0"/>
      <p:bldP spid="105" grpId="0"/>
      <p:bldP spid="106" grpId="0"/>
      <p:bldP spid="109" grpId="0"/>
      <p:bldP spid="110" grpId="0"/>
      <p:bldP spid="111" grpId="0"/>
      <p:bldP spid="126" grpId="0"/>
      <p:bldP spid="127" grpId="0"/>
      <p:bldP spid="128" grpId="0"/>
      <p:bldP spid="129" grpId="0"/>
      <p:bldP spid="137" grpId="0"/>
      <p:bldP spid="138" grpId="0"/>
      <p:bldP spid="139" grpId="0"/>
      <p:bldP spid="140" grpId="0" animBg="1"/>
      <p:bldP spid="142" grpId="0"/>
      <p:bldP spid="144" grpId="0"/>
      <p:bldP spid="145" grpId="0"/>
      <p:bldP spid="150" grpId="0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500063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 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928662" y="528638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00100" y="52863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071670" y="528638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3786182" y="500063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1 είναι θετικός αριθμός άρα οι δύο κλάδοι βρίσκονται το πρώτο και στο τρίτο τεταρτημόριο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214282" y="128586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 </a:t>
            </a:r>
            <a:endParaRPr lang="en-US" sz="2400" b="1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857224" y="157161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857224" y="12144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6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928662" y="15716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2000232" y="157161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714744" y="128586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6 είναι θετικός αριθμός άρα οι δύο κλάδοι βρίσκονται το πρώτο και στο τρίτο τεταρτημόριο</a:t>
            </a:r>
            <a:endParaRPr lang="en-US" dirty="0"/>
          </a:p>
        </p:txBody>
      </p:sp>
      <p:sp>
        <p:nvSpPr>
          <p:cNvPr id="37" name="36 - TextBox"/>
          <p:cNvSpPr txBox="1"/>
          <p:nvPr/>
        </p:nvSpPr>
        <p:spPr>
          <a:xfrm>
            <a:off x="285720" y="307181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 </a:t>
            </a:r>
            <a:endParaRPr lang="en-US" sz="2400" b="1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928662" y="335756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928662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15</a:t>
            </a:r>
            <a:endParaRPr lang="en-US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000100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2071670" y="335756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3786182" y="307181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15 είναι θετικός αριθμός άρα οι δύο κλάδοι βρίσκονται το πρώτο και στο τρίτο τεταρτημόριο</a:t>
            </a:r>
            <a:endParaRPr lang="en-US" dirty="0"/>
          </a:p>
        </p:txBody>
      </p:sp>
      <p:sp>
        <p:nvSpPr>
          <p:cNvPr id="43" name="42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871537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500063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 </a:t>
            </a:r>
            <a:endParaRPr lang="en-US" sz="2400" b="1" dirty="0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928662" y="528638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928662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-</a:t>
            </a: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00100" y="52863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071670" y="528638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3786182" y="500063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-1 είναι αρνητικός αριθμός άρα οι δύο κλάδοι βρίσκονται το δεύτερο και στο τέταρτο τεταρτημόριο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214282" y="128586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 </a:t>
            </a:r>
            <a:endParaRPr lang="en-US" sz="2400" b="1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857224" y="157161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857224" y="12144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-6</a:t>
            </a:r>
            <a:endParaRPr lang="en-US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928662" y="15716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2000232" y="157161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3714744" y="128586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-6 είναι αρνητικός αριθμός άρα οι δύο κλάδοι βρίσκονται το δεύτερο και στο τέταρτο τεταρτημόριο</a:t>
            </a:r>
            <a:endParaRPr lang="en-US" dirty="0"/>
          </a:p>
        </p:txBody>
      </p:sp>
      <p:sp>
        <p:nvSpPr>
          <p:cNvPr id="37" name="36 - TextBox"/>
          <p:cNvSpPr txBox="1"/>
          <p:nvPr/>
        </p:nvSpPr>
        <p:spPr>
          <a:xfrm>
            <a:off x="285720" y="307181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 =  </a:t>
            </a:r>
            <a:endParaRPr lang="en-US" sz="2400" b="1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928662" y="335756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85786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-15</a:t>
            </a:r>
            <a:endParaRPr lang="en-US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000100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2071670" y="335756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3786182" y="307181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-15 είναι αρνητικός αριθμός άρα οι δύο κλάδοι βρίσκονται το δεύτερο και στο τέταρτο τεταρτημόριο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8715372" y="428628"/>
            <a:ext cx="42862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14285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Συναρτήσεις (εξισώσεις, σχέσεις, τύποι) που έχουν την μορφή:</a:t>
            </a:r>
            <a:endParaRPr lang="en-US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071934" y="385760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143372" y="35004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4143372" y="38576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36432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 </a:t>
            </a:r>
            <a:r>
              <a:rPr lang="el-GR" b="1" dirty="0" smtClean="0"/>
              <a:t>  =</a:t>
            </a:r>
            <a:endParaRPr lang="en-US" b="1" dirty="0"/>
          </a:p>
        </p:txBody>
      </p:sp>
      <p:cxnSp>
        <p:nvCxnSpPr>
          <p:cNvPr id="19" name="18 - Ευθύγραμμο βέλος σύνδεσης"/>
          <p:cNvCxnSpPr>
            <a:stCxn id="31" idx="6"/>
            <a:endCxn id="41" idx="2"/>
          </p:cNvCxnSpPr>
          <p:nvPr/>
        </p:nvCxnSpPr>
        <p:spPr>
          <a:xfrm>
            <a:off x="4929190" y="3821885"/>
            <a:ext cx="785818" cy="1786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285720" y="50004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Όπου </a:t>
            </a:r>
            <a:r>
              <a:rPr lang="el-GR" b="1" dirty="0" smtClean="0"/>
              <a:t>α</a:t>
            </a:r>
            <a:r>
              <a:rPr lang="el-GR" dirty="0" smtClean="0"/>
              <a:t> είναι κάποιος σταθερός αριθμός</a:t>
            </a:r>
            <a:endParaRPr lang="en-US" dirty="0"/>
          </a:p>
        </p:txBody>
      </p:sp>
      <p:sp>
        <p:nvSpPr>
          <p:cNvPr id="31" name="30 - Έλλειψη"/>
          <p:cNvSpPr/>
          <p:nvPr/>
        </p:nvSpPr>
        <p:spPr>
          <a:xfrm>
            <a:off x="3071802" y="3000348"/>
            <a:ext cx="1857388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5715008" y="2786058"/>
            <a:ext cx="3071834" cy="24288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6072198" y="3143248"/>
            <a:ext cx="2643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γραφική παράσταση αποτελείται από δυο κλάδους, </a:t>
            </a:r>
          </a:p>
          <a:p>
            <a:r>
              <a:rPr lang="el-GR" sz="1600" dirty="0" smtClean="0"/>
              <a:t>που είναι συμμετρικοί ως προς την αρχή των αξόνων, και τις ευθείες  </a:t>
            </a:r>
            <a:r>
              <a:rPr lang="en-US" sz="1600" dirty="0" smtClean="0"/>
              <a:t>y </a:t>
            </a:r>
            <a:r>
              <a:rPr lang="el-GR" sz="1600" dirty="0" smtClean="0"/>
              <a:t> </a:t>
            </a:r>
            <a:r>
              <a:rPr lang="en-US" sz="1600" dirty="0" smtClean="0"/>
              <a:t>=x </a:t>
            </a:r>
            <a:r>
              <a:rPr lang="el-GR" sz="1600" dirty="0" smtClean="0"/>
              <a:t>  </a:t>
            </a:r>
          </a:p>
          <a:p>
            <a:r>
              <a:rPr lang="el-GR" sz="1600" dirty="0" smtClean="0"/>
              <a:t>και </a:t>
            </a:r>
            <a:r>
              <a:rPr lang="en-US" sz="1600" dirty="0" smtClean="0"/>
              <a:t> </a:t>
            </a:r>
            <a:r>
              <a:rPr lang="el-GR" sz="1600" dirty="0" smtClean="0"/>
              <a:t> </a:t>
            </a:r>
            <a:r>
              <a:rPr lang="en-US" sz="1600" dirty="0" smtClean="0"/>
              <a:t> y = -x</a:t>
            </a:r>
            <a:endParaRPr lang="en-US" sz="1600" dirty="0"/>
          </a:p>
        </p:txBody>
      </p:sp>
      <p:sp>
        <p:nvSpPr>
          <p:cNvPr id="45" name="44 - Έλλειψη"/>
          <p:cNvSpPr/>
          <p:nvPr/>
        </p:nvSpPr>
        <p:spPr>
          <a:xfrm>
            <a:off x="4143372" y="4929174"/>
            <a:ext cx="2286016" cy="1928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0" y="2643158"/>
            <a:ext cx="1785950" cy="1714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Έλλειψη"/>
          <p:cNvSpPr/>
          <p:nvPr/>
        </p:nvSpPr>
        <p:spPr>
          <a:xfrm>
            <a:off x="1571604" y="5143488"/>
            <a:ext cx="1857388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1785918" y="5429240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</a:t>
            </a:r>
            <a:r>
              <a:rPr lang="en-US" sz="1600" dirty="0" smtClean="0"/>
              <a:t>y </a:t>
            </a:r>
            <a:r>
              <a:rPr lang="el-GR" sz="1600" dirty="0" smtClean="0"/>
              <a:t>και </a:t>
            </a:r>
            <a:r>
              <a:rPr lang="en-US" sz="1600" dirty="0" smtClean="0"/>
              <a:t> x</a:t>
            </a:r>
            <a:r>
              <a:rPr lang="el-GR" sz="1600" dirty="0" smtClean="0"/>
              <a:t> είναι μεταξύ τους αντιστρόφως ανάλογα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55" name="54 - Ευθύγραμμο βέλος σύνδεσης"/>
          <p:cNvCxnSpPr>
            <a:stCxn id="31" idx="3"/>
          </p:cNvCxnSpPr>
          <p:nvPr/>
        </p:nvCxnSpPr>
        <p:spPr>
          <a:xfrm rot="5400000">
            <a:off x="2658870" y="4458548"/>
            <a:ext cx="740689" cy="6291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>
            <a:stCxn id="31" idx="2"/>
          </p:cNvCxnSpPr>
          <p:nvPr/>
        </p:nvCxnSpPr>
        <p:spPr>
          <a:xfrm rot="10800000">
            <a:off x="1785920" y="3714731"/>
            <a:ext cx="1285882" cy="1071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ύγραμμο βέλος σύνδεσης"/>
          <p:cNvCxnSpPr/>
          <p:nvPr/>
        </p:nvCxnSpPr>
        <p:spPr>
          <a:xfrm rot="16200000" flipH="1">
            <a:off x="4036215" y="4750579"/>
            <a:ext cx="57150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8215307" y="142876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y=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8643934" y="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α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8643934" y="285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x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29" name="28 - Ευθεία γραμμή σύνδεσης"/>
          <p:cNvCxnSpPr>
            <a:endCxn id="23" idx="3"/>
          </p:cNvCxnSpPr>
          <p:nvPr/>
        </p:nvCxnSpPr>
        <p:spPr>
          <a:xfrm flipV="1">
            <a:off x="8715372" y="404486"/>
            <a:ext cx="285752" cy="24142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4286248" y="5429240"/>
            <a:ext cx="2000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γραφική παράσταση δεν περνάει από την αρχή των αξόνων</a:t>
            </a:r>
            <a:endParaRPr lang="en-US" sz="1600" dirty="0"/>
          </a:p>
        </p:txBody>
      </p:sp>
      <p:sp>
        <p:nvSpPr>
          <p:cNvPr id="44" name="43 - TextBox"/>
          <p:cNvSpPr txBox="1"/>
          <p:nvPr/>
        </p:nvSpPr>
        <p:spPr>
          <a:xfrm>
            <a:off x="71438" y="3000348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Το γινόμενο  </a:t>
            </a:r>
            <a:r>
              <a:rPr lang="en-US" sz="1600" dirty="0" smtClean="0"/>
              <a:t>y</a:t>
            </a:r>
            <a:r>
              <a:rPr lang="en-US" sz="1600" baseline="30000" dirty="0" smtClean="0"/>
              <a:t> </a:t>
            </a:r>
            <a:r>
              <a:rPr lang="el-GR" sz="1600" baseline="30000" dirty="0" smtClean="0"/>
              <a:t>.</a:t>
            </a:r>
            <a:r>
              <a:rPr lang="en-US" sz="1600" dirty="0" smtClean="0"/>
              <a:t>x</a:t>
            </a:r>
            <a:r>
              <a:rPr lang="el-GR" sz="1600" dirty="0" smtClean="0"/>
              <a:t> είναι πάντα σταθερό και ίσο με α</a:t>
            </a:r>
            <a:endParaRPr lang="en-US" sz="16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4929190" y="78579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5000628" y="4286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58" name="57 - TextBox"/>
          <p:cNvSpPr txBox="1"/>
          <p:nvPr/>
        </p:nvSpPr>
        <p:spPr>
          <a:xfrm>
            <a:off x="5000628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59" name="58 - TextBox"/>
          <p:cNvSpPr txBox="1"/>
          <p:nvPr/>
        </p:nvSpPr>
        <p:spPr>
          <a:xfrm>
            <a:off x="4357686" y="5714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 </a:t>
            </a:r>
            <a:r>
              <a:rPr lang="el-GR" b="1" dirty="0" smtClean="0"/>
              <a:t>  =</a:t>
            </a:r>
            <a:endParaRPr lang="en-US" b="1" dirty="0"/>
          </a:p>
        </p:txBody>
      </p:sp>
      <p:sp>
        <p:nvSpPr>
          <p:cNvPr id="64" name="63 - Έλλειψη"/>
          <p:cNvSpPr/>
          <p:nvPr/>
        </p:nvSpPr>
        <p:spPr>
          <a:xfrm>
            <a:off x="1500166" y="1214398"/>
            <a:ext cx="2500330" cy="1714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TextBox"/>
          <p:cNvSpPr txBox="1"/>
          <p:nvPr/>
        </p:nvSpPr>
        <p:spPr>
          <a:xfrm>
            <a:off x="1857356" y="1571612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Αν α είναι θετικός, οι δυο κλάδοι βρίσκονται στο 1</a:t>
            </a:r>
            <a:r>
              <a:rPr lang="el-GR" sz="1600" baseline="30000" dirty="0" smtClean="0"/>
              <a:t>ο</a:t>
            </a:r>
            <a:r>
              <a:rPr lang="el-GR" sz="1600" dirty="0" smtClean="0"/>
              <a:t> και 3</a:t>
            </a:r>
            <a:r>
              <a:rPr lang="el-GR" sz="1600" baseline="30000" dirty="0" smtClean="0"/>
              <a:t>ο</a:t>
            </a:r>
            <a:r>
              <a:rPr lang="el-GR" sz="1600" dirty="0" smtClean="0"/>
              <a:t> τεταρτημόριο</a:t>
            </a:r>
            <a:endParaRPr lang="en-US" sz="1600" dirty="0"/>
          </a:p>
        </p:txBody>
      </p:sp>
      <p:sp>
        <p:nvSpPr>
          <p:cNvPr id="66" name="65 - Έλλειψη"/>
          <p:cNvSpPr/>
          <p:nvPr/>
        </p:nvSpPr>
        <p:spPr>
          <a:xfrm>
            <a:off x="4643438" y="1142984"/>
            <a:ext cx="2500330" cy="1714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TextBox"/>
          <p:cNvSpPr txBox="1"/>
          <p:nvPr/>
        </p:nvSpPr>
        <p:spPr>
          <a:xfrm>
            <a:off x="5000628" y="1500198"/>
            <a:ext cx="2000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Αν α είναι αρνητικός , οι δυο κλάδοι βρίσκονται στο 2</a:t>
            </a:r>
            <a:r>
              <a:rPr lang="el-GR" sz="1600" baseline="30000" dirty="0" smtClean="0"/>
              <a:t>ο</a:t>
            </a:r>
            <a:r>
              <a:rPr lang="el-GR" sz="1600" dirty="0" smtClean="0"/>
              <a:t> και 4</a:t>
            </a:r>
            <a:r>
              <a:rPr lang="el-GR" sz="1600" baseline="30000" dirty="0" smtClean="0"/>
              <a:t>ο</a:t>
            </a:r>
            <a:r>
              <a:rPr lang="el-GR" sz="1600" dirty="0" smtClean="0"/>
              <a:t> τεταρτημόριο</a:t>
            </a:r>
            <a:endParaRPr lang="en-US" sz="1600" dirty="0"/>
          </a:p>
        </p:txBody>
      </p:sp>
      <p:cxnSp>
        <p:nvCxnSpPr>
          <p:cNvPr id="69" name="68 - Ευθύγραμμο βέλος σύνδεσης"/>
          <p:cNvCxnSpPr/>
          <p:nvPr/>
        </p:nvCxnSpPr>
        <p:spPr>
          <a:xfrm rot="16200000" flipV="1">
            <a:off x="3214678" y="2857496"/>
            <a:ext cx="285752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ύγραμμο βέλος σύνδεσης"/>
          <p:cNvCxnSpPr>
            <a:endCxn id="66" idx="3"/>
          </p:cNvCxnSpPr>
          <p:nvPr/>
        </p:nvCxnSpPr>
        <p:spPr>
          <a:xfrm rot="5400000" flipH="1" flipV="1">
            <a:off x="4486664" y="2691748"/>
            <a:ext cx="608274" cy="4376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6" grpId="0"/>
      <p:bldP spid="54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ή ορθογώνιο σύστημα  αξόνων)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flipV="1">
            <a:off x="3714744" y="2428868"/>
            <a:ext cx="2214578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6143636" y="2000240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σημείο στο οποίο συναντώνται ο άξονας </a:t>
            </a:r>
            <a:r>
              <a:rPr lang="en-US" dirty="0" smtClean="0"/>
              <a:t>x   </a:t>
            </a:r>
            <a:r>
              <a:rPr lang="el-GR" dirty="0" smtClean="0"/>
              <a:t> και ο άξονας </a:t>
            </a:r>
            <a:r>
              <a:rPr lang="en-US" dirty="0" smtClean="0"/>
              <a:t>y</a:t>
            </a:r>
            <a:r>
              <a:rPr lang="el-GR" dirty="0" smtClean="0"/>
              <a:t> είναι το σημείο  (0,0) </a:t>
            </a:r>
            <a:endParaRPr lang="en-US" dirty="0"/>
          </a:p>
        </p:txBody>
      </p:sp>
      <p:sp>
        <p:nvSpPr>
          <p:cNvPr id="58" name="57 - Έλλειψη"/>
          <p:cNvSpPr/>
          <p:nvPr/>
        </p:nvSpPr>
        <p:spPr>
          <a:xfrm>
            <a:off x="3714744" y="421481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45" grpId="0"/>
      <p:bldP spid="50" grpId="0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357166"/>
            <a:ext cx="6072198" cy="3357586"/>
          </a:xfrm>
          <a:prstGeom prst="cloudCallout">
            <a:avLst>
              <a:gd name="adj1" fmla="val 69348"/>
              <a:gd name="adj2" fmla="val 822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785786" y="1000108"/>
            <a:ext cx="47863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μεγέθη </a:t>
            </a:r>
            <a:r>
              <a:rPr lang="el-GR" sz="2400" dirty="0" smtClean="0"/>
              <a:t>είναι αυτά που μπορούν να μετρηθούν όπως: </a:t>
            </a:r>
          </a:p>
          <a:p>
            <a:r>
              <a:rPr lang="el-GR" sz="2400" dirty="0" smtClean="0"/>
              <a:t>τιμές προϊόντων, βάρος, ύψος, πίεση, κέρδος, χρόνος, αριθμός εργατών  κ.α.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714884"/>
            <a:ext cx="124568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142976" y="0"/>
            <a:ext cx="50006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Αντιστρόφως ανάλογα  μεγέθη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1428736"/>
            <a:ext cx="72866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Δύο μεγέθη  </a:t>
            </a:r>
            <a:r>
              <a:rPr lang="el-GR" sz="2000" dirty="0" smtClean="0"/>
              <a:t>είναι μεταξύ τους </a:t>
            </a:r>
            <a:r>
              <a:rPr lang="el-GR" sz="2000" b="1" dirty="0" smtClean="0"/>
              <a:t>αντιστρόφως ανάλογα</a:t>
            </a:r>
            <a:r>
              <a:rPr lang="el-GR" sz="2000" dirty="0" smtClean="0"/>
              <a:t> όταν :</a:t>
            </a:r>
          </a:p>
          <a:p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u="sng" dirty="0" smtClean="0"/>
              <a:t>Μεταβάλλονται (δηλαδή αυξάνονται ή μειώνονται)</a:t>
            </a:r>
            <a:r>
              <a:rPr lang="el-GR" sz="2000" dirty="0" smtClean="0"/>
              <a:t> και τα δύο μεγέθη.</a:t>
            </a:r>
          </a:p>
          <a:p>
            <a:endParaRPr lang="el-GR" sz="2000" dirty="0" smtClean="0"/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Και   όταν  το ένα μέγεθος </a:t>
            </a:r>
            <a:r>
              <a:rPr lang="el-GR" sz="2000" u="sng" dirty="0" smtClean="0"/>
              <a:t>θα </a:t>
            </a:r>
            <a:r>
              <a:rPr lang="el-GR" sz="2000" b="1" u="sng" dirty="0" smtClean="0"/>
              <a:t>αυξηθεί</a:t>
            </a:r>
            <a:r>
              <a:rPr lang="el-GR" sz="2000" u="sng" dirty="0" smtClean="0"/>
              <a:t> </a:t>
            </a:r>
            <a:r>
              <a:rPr lang="el-GR" sz="2000" dirty="0" smtClean="0"/>
              <a:t>επειδή </a:t>
            </a:r>
            <a:r>
              <a:rPr lang="el-GR" sz="2000" u="sng" dirty="0" smtClean="0"/>
              <a:t>πολλαπλασιάζεται</a:t>
            </a:r>
            <a:r>
              <a:rPr lang="el-GR" sz="2000" dirty="0" smtClean="0"/>
              <a:t>  με έναν αριθμό , τότε το άλλο μέγεθος </a:t>
            </a:r>
            <a:r>
              <a:rPr lang="el-GR" sz="2000" u="sng" dirty="0" smtClean="0"/>
              <a:t>θα </a:t>
            </a:r>
            <a:r>
              <a:rPr lang="el-GR" sz="2000" b="1" u="sng" dirty="0" smtClean="0"/>
              <a:t>μειωθεί</a:t>
            </a:r>
            <a:r>
              <a:rPr lang="el-GR" sz="2000" u="sng" dirty="0" smtClean="0"/>
              <a:t> διαιρούμενο</a:t>
            </a:r>
            <a:r>
              <a:rPr lang="el-GR" sz="2000" dirty="0" smtClean="0"/>
              <a:t> με τον ίδιο ακριβώς αριθμό.</a:t>
            </a:r>
          </a:p>
          <a:p>
            <a:endParaRPr lang="el-GR" sz="2000" dirty="0" smtClean="0"/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900" y="3876675"/>
            <a:ext cx="42291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2571744"/>
            <a:ext cx="8643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</a:t>
            </a:r>
            <a:r>
              <a:rPr lang="el-GR" sz="2000" b="1" dirty="0" smtClean="0"/>
              <a:t>πολλαπλασιάσω</a:t>
            </a:r>
            <a:r>
              <a:rPr lang="el-GR" sz="2000" dirty="0" smtClean="0"/>
              <a:t> (αυξήσω) τον αριθμό των εργατών με το </a:t>
            </a:r>
            <a:r>
              <a:rPr lang="el-GR" sz="2000" b="1" dirty="0" smtClean="0"/>
              <a:t>τρία </a:t>
            </a:r>
          </a:p>
          <a:p>
            <a:endParaRPr lang="el-GR" sz="2000" dirty="0" smtClean="0"/>
          </a:p>
          <a:p>
            <a:r>
              <a:rPr lang="el-GR" sz="2000" dirty="0" smtClean="0"/>
              <a:t>Τότε οι μέρες θα </a:t>
            </a:r>
            <a:r>
              <a:rPr lang="el-GR" sz="2000" b="1" dirty="0" smtClean="0"/>
              <a:t>διαιρεθούν</a:t>
            </a:r>
            <a:r>
              <a:rPr lang="el-GR" sz="2000" dirty="0" smtClean="0"/>
              <a:t> (μειωθούν) με το </a:t>
            </a:r>
            <a:r>
              <a:rPr lang="el-GR" sz="2000" b="1" dirty="0" smtClean="0"/>
              <a:t>τρία</a:t>
            </a:r>
          </a:p>
          <a:p>
            <a:endParaRPr lang="en-US" sz="2000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121442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Μέγεθός Α:    </a:t>
            </a:r>
            <a:r>
              <a:rPr lang="el-GR" sz="2000" i="1" u="sng" dirty="0" smtClean="0"/>
              <a:t>αριθμός εργατών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1857364"/>
            <a:ext cx="6922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Μέγεθός Β</a:t>
            </a:r>
            <a:r>
              <a:rPr lang="el-GR" sz="2000" dirty="0" smtClean="0"/>
              <a:t>:    </a:t>
            </a:r>
            <a:r>
              <a:rPr lang="el-GR" sz="2000" u="sng" dirty="0" smtClean="0"/>
              <a:t>μέρες που χρειάζονται για το κτίσιμο ενός  κτιρίου 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714356"/>
            <a:ext cx="20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Έστω δύο μεγέθη: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142844" y="5357826"/>
            <a:ext cx="4714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τα μεγέθη Α (αριθμός εργατών ) και Β (μέρες)</a:t>
            </a:r>
            <a:r>
              <a:rPr lang="el-GR" sz="2000" b="1" u="sng" dirty="0" smtClean="0"/>
              <a:t> είναι μεταξύ τους  αντιστρόφως  ανάλογα μεγέθη</a:t>
            </a:r>
            <a:r>
              <a:rPr lang="el-GR" sz="2000" dirty="0" smtClean="0"/>
              <a:t>. </a:t>
            </a:r>
            <a:endParaRPr lang="en-US" sz="2000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0"/>
            <a:ext cx="607219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Αντιστρόφως ανάλογα  μεγέθη   παράδειγμα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900" y="3876675"/>
            <a:ext cx="42291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28596" y="171448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714612" y="321468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643174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2714612" y="37147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>
            <a:stCxn id="7" idx="6"/>
          </p:cNvCxnSpPr>
          <p:nvPr/>
        </p:nvCxnSpPr>
        <p:spPr>
          <a:xfrm flipV="1">
            <a:off x="3143240" y="3143248"/>
            <a:ext cx="928694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071934" y="285749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αριθμητής</a:t>
            </a:r>
            <a:endParaRPr lang="en-US" sz="2400" dirty="0"/>
          </a:p>
        </p:txBody>
      </p:sp>
      <p:sp>
        <p:nvSpPr>
          <p:cNvPr id="11" name="10 - Έλλειψη"/>
          <p:cNvSpPr/>
          <p:nvPr/>
        </p:nvSpPr>
        <p:spPr>
          <a:xfrm>
            <a:off x="2714612" y="378619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143240" y="4071942"/>
            <a:ext cx="857256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000496" y="414338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παρονομαστής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 flipV="1">
            <a:off x="570678" y="3714752"/>
            <a:ext cx="2001058" cy="13581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5072074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Γραμμή κλάσματος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1" grpId="0" animBg="1"/>
      <p:bldP spid="14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928794" y="2857496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192880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000232" y="221455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928794" y="28574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214810" y="4292750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286248" y="37147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3433754" y="4567246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3643306" y="371475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1000100" y="364331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643306" y="228599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: 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071538" y="30003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000100" y="364331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6572264" y="486425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6643702" y="428625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5791208" y="5138750"/>
            <a:ext cx="1571636" cy="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6000760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135729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1714480" y="3286124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714876" y="2285992"/>
            <a:ext cx="699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=4</a:t>
            </a:r>
            <a:endParaRPr lang="en-US" sz="4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6572264" y="48577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40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1428728" y="5929330"/>
            <a:ext cx="714380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6286520"/>
            <a:ext cx="857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Διάφοροι τρόποι …για την ίδια διαίρεση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7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1542</Words>
  <PresentationFormat>Προβολή στην οθόνη (4:3)</PresentationFormat>
  <Paragraphs>552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ΣΥΝΑΡΤΗΣΕΙΣ</vt:lpstr>
      <vt:lpstr>Διαφάνεια 2</vt:lpstr>
      <vt:lpstr>Διαφάνεια 3</vt:lpstr>
      <vt:lpstr>Διαφάνεια 4</vt:lpstr>
      <vt:lpstr>Διαφάνεια 5</vt:lpstr>
      <vt:lpstr>Διαφάνεια 6</vt:lpstr>
      <vt:lpstr>ΚΛΑΣΜΑΤΑ </vt:lpstr>
      <vt:lpstr>ΚΛΑΣΜΑΤΑ </vt:lpstr>
      <vt:lpstr>ΚΛΑΣΜΑΤΑ 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Panorea</cp:lastModifiedBy>
  <cp:revision>345</cp:revision>
  <dcterms:created xsi:type="dcterms:W3CDTF">2020-12-10T19:31:36Z</dcterms:created>
  <dcterms:modified xsi:type="dcterms:W3CDTF">2021-02-26T10:18:24Z</dcterms:modified>
</cp:coreProperties>
</file>