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3" r:id="rId3"/>
    <p:sldId id="314" r:id="rId4"/>
    <p:sldId id="289" r:id="rId5"/>
    <p:sldId id="291" r:id="rId6"/>
    <p:sldId id="293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8" r:id="rId15"/>
    <p:sldId id="327" r:id="rId16"/>
    <p:sldId id="330" r:id="rId17"/>
    <p:sldId id="331" r:id="rId18"/>
    <p:sldId id="332" r:id="rId19"/>
    <p:sldId id="333" r:id="rId20"/>
    <p:sldId id="334" r:id="rId21"/>
    <p:sldId id="297" r:id="rId22"/>
    <p:sldId id="335" r:id="rId23"/>
    <p:sldId id="300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Φωτεινό στυλ 3 - Έμφαση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70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85720" y="1428736"/>
            <a:ext cx="7772400" cy="1470025"/>
          </a:xfrm>
        </p:spPr>
        <p:txBody>
          <a:bodyPr/>
          <a:lstStyle/>
          <a:p>
            <a:r>
              <a:rPr lang="el-G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ΣΥΝΑΡΤΗΣΕΙΣ</a:t>
            </a:r>
            <a:endParaRPr lang="en-US" dirty="0"/>
          </a:p>
        </p:txBody>
      </p:sp>
      <p:sp>
        <p:nvSpPr>
          <p:cNvPr id="4" name="3 - TextBox"/>
          <p:cNvSpPr txBox="1"/>
          <p:nvPr/>
        </p:nvSpPr>
        <p:spPr>
          <a:xfrm>
            <a:off x="3714745" y="3571876"/>
            <a:ext cx="785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4143372" y="342900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143372" y="371475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4214810" y="3857628"/>
            <a:ext cx="428628" cy="158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5857884" y="4429132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υπερβολή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571472" y="19288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642910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348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παρονομαστή  1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285852" y="1571612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8</a:t>
            </a:r>
            <a:endParaRPr lang="en-US" sz="4000" dirty="0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357158" y="3429000"/>
            <a:ext cx="78581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357158" y="278605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62</a:t>
            </a:r>
            <a:endParaRPr lang="en-US" sz="4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500034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1214414" y="3078304"/>
            <a:ext cx="10743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62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723872" y="536432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95310" y="47213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866748" y="529288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438252" y="5007130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x</a:t>
            </a:r>
            <a:endParaRPr lang="en-US" sz="4000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5043237" y="1643050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143504" y="1000108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 +1</a:t>
            </a:r>
            <a:endParaRPr lang="en-US" sz="40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5572132" y="164305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6786578" y="1214422"/>
            <a:ext cx="17956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2x + 1</a:t>
            </a:r>
            <a:endParaRPr lang="en-US" sz="4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6215074" y="3571876"/>
            <a:ext cx="828427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3α</a:t>
            </a:r>
            <a:endParaRPr lang="en-US" sz="4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6429388" y="350043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7114939" y="3221180"/>
            <a:ext cx="11176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3α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214942" y="485776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+</a:t>
            </a:r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600961" y="550719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6815407" y="5078568"/>
            <a:ext cx="15792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x + </a:t>
            </a:r>
            <a:r>
              <a:rPr lang="el-GR" sz="4000" b="1" dirty="0" smtClean="0"/>
              <a:t>α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5" grpId="0"/>
      <p:bldP spid="26" grpId="0"/>
      <p:bldP spid="28" grpId="0"/>
      <p:bldP spid="31" grpId="0"/>
      <p:bldP spid="32" grpId="0"/>
      <p:bldP spid="33" grpId="0"/>
      <p:bldP spid="35" grpId="0"/>
      <p:bldP spid="36" grpId="0"/>
      <p:bldP spid="37" grpId="0"/>
      <p:bldP spid="40" grpId="0"/>
      <p:bldP spid="41" grpId="0"/>
      <p:bldP spid="42" grpId="0"/>
      <p:bldP spid="45" grpId="0"/>
      <p:bldP spid="46" grpId="0"/>
      <p:bldP spid="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παρονομαστή  1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1643042" y="300037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1714480" y="235743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1785918" y="292893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000100" y="2571744"/>
            <a:ext cx="67518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</a:t>
            </a:r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6215074" y="3571876"/>
            <a:ext cx="57150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6215074" y="342900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5357818" y="3143248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 =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214942" y="485776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+</a:t>
            </a:r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600961" y="550719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3286116" y="5000636"/>
            <a:ext cx="15792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 + </a:t>
            </a:r>
            <a:r>
              <a:rPr lang="el-GR" sz="4000" b="1" dirty="0" smtClean="0"/>
              <a:t>α =</a:t>
            </a:r>
            <a:endParaRPr lang="en-US" sz="40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357158" y="1428736"/>
            <a:ext cx="7986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άρα</a:t>
            </a:r>
            <a:endParaRPr lang="en-US" sz="28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40" grpId="0"/>
      <p:bldP spid="41" grpId="0"/>
      <p:bldP spid="42" grpId="0"/>
      <p:bldP spid="45" grpId="0"/>
      <p:bldP spid="46" grpId="0"/>
      <p:bldP spid="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571472" y="19288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642910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348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αριθμητή  1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285852" y="157161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357158" y="3429000"/>
            <a:ext cx="78581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428596" y="2857496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500034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1214414" y="3078304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723872" y="536432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95310" y="47213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785786" y="5214950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x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438252" y="500713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5043237" y="1643050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500694" y="100010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5286380" y="1571612"/>
            <a:ext cx="13099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2x +1</a:t>
            </a:r>
            <a:endParaRPr lang="en-US" sz="4000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6786578" y="121442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6215074" y="3571876"/>
            <a:ext cx="828427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6215074" y="3500438"/>
            <a:ext cx="7473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r>
              <a:rPr lang="el-GR" sz="4000" b="1" dirty="0" smtClean="0"/>
              <a:t>α</a:t>
            </a:r>
            <a:endParaRPr lang="en-US" sz="4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7114939" y="322118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429256" y="4857760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143504" y="5357826"/>
            <a:ext cx="14638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α</a:t>
            </a:r>
            <a:r>
              <a:rPr lang="el-GR" sz="4000" b="1" dirty="0" smtClean="0"/>
              <a:t> – 3</a:t>
            </a:r>
            <a:r>
              <a:rPr lang="en-US" sz="4000" b="1" dirty="0" smtClean="0"/>
              <a:t>x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6815407" y="507856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1714480" y="19288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1785918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38" name="37 - Ορθογώνιο"/>
          <p:cNvSpPr/>
          <p:nvPr/>
        </p:nvSpPr>
        <p:spPr>
          <a:xfrm>
            <a:off x="1857356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1714480" y="3429000"/>
            <a:ext cx="78581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1785918" y="2857496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1857356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1857356" y="535782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TextBox"/>
          <p:cNvSpPr txBox="1"/>
          <p:nvPr/>
        </p:nvSpPr>
        <p:spPr>
          <a:xfrm>
            <a:off x="1928794" y="471488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1919270" y="5208456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x</a:t>
            </a:r>
            <a:endParaRPr lang="en-US" sz="4000" dirty="0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7329253" y="1649544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7786710" y="1006602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7572396" y="1578106"/>
            <a:ext cx="13099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2x +1</a:t>
            </a:r>
            <a:endParaRPr lang="en-US" sz="4000" b="1" dirty="0"/>
          </a:p>
        </p:txBody>
      </p:sp>
      <p:cxnSp>
        <p:nvCxnSpPr>
          <p:cNvPr id="56" name="55 - Ευθεία γραμμή σύνδεσης"/>
          <p:cNvCxnSpPr/>
          <p:nvPr/>
        </p:nvCxnSpPr>
        <p:spPr>
          <a:xfrm>
            <a:off x="7601225" y="3571876"/>
            <a:ext cx="828427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7601225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7601225" y="3500438"/>
            <a:ext cx="7473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r>
              <a:rPr lang="el-GR" sz="4000" b="1" dirty="0" smtClean="0"/>
              <a:t>α</a:t>
            </a:r>
            <a:endParaRPr lang="en-US" sz="4000" dirty="0"/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7186377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7543567" y="4857760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7257815" y="5357826"/>
            <a:ext cx="14638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α</a:t>
            </a:r>
            <a:r>
              <a:rPr lang="el-GR" sz="4000" b="1" dirty="0" smtClean="0"/>
              <a:t> – 3</a:t>
            </a:r>
            <a:r>
              <a:rPr lang="en-US" sz="4000" b="1" dirty="0" smtClean="0"/>
              <a:t>x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 1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14282" y="428604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1928794" y="1071546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0" y="2786058"/>
            <a:ext cx="6072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Για τις διάφορες τιμές του </a:t>
            </a:r>
            <a:r>
              <a:rPr lang="en-US" sz="2000" dirty="0" smtClean="0"/>
              <a:t>x,  </a:t>
            </a:r>
            <a:r>
              <a:rPr lang="el-GR" sz="2000" dirty="0" smtClean="0"/>
              <a:t>βρίσκω το αντίστοιχο</a:t>
            </a:r>
            <a:r>
              <a:rPr lang="en-US" sz="2000" dirty="0" smtClean="0"/>
              <a:t>  </a:t>
            </a:r>
            <a:r>
              <a:rPr lang="el-GR" sz="2000" dirty="0" smtClean="0"/>
              <a:t> </a:t>
            </a:r>
            <a:r>
              <a:rPr lang="en-US" sz="2000" dirty="0" smtClean="0"/>
              <a:t>y</a:t>
            </a:r>
            <a:endParaRPr lang="en-US" sz="2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0" y="342900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Για </a:t>
            </a:r>
            <a:r>
              <a:rPr lang="en-US" b="1" dirty="0" smtClean="0"/>
              <a:t>x = -16 </a:t>
            </a:r>
            <a:r>
              <a:rPr lang="el-GR" dirty="0" smtClean="0"/>
              <a:t>:</a:t>
            </a:r>
            <a:endParaRPr lang="en-US" dirty="0"/>
          </a:p>
        </p:txBody>
      </p:sp>
      <p:cxnSp>
        <p:nvCxnSpPr>
          <p:cNvPr id="16" name="15 - Ευθεία γραμμή σύνδεσης"/>
          <p:cNvCxnSpPr/>
          <p:nvPr/>
        </p:nvCxnSpPr>
        <p:spPr>
          <a:xfrm>
            <a:off x="4857752" y="642918"/>
            <a:ext cx="35719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4786314" y="21429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16</a:t>
            </a:r>
            <a:endParaRPr lang="en-US" sz="24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4857752" y="642918"/>
            <a:ext cx="325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x</a:t>
            </a:r>
            <a:endParaRPr lang="en-US" sz="24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4286248" y="428604"/>
            <a:ext cx="5485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y</a:t>
            </a:r>
            <a:r>
              <a:rPr lang="el-GR" sz="2400" b="1" dirty="0" smtClean="0"/>
              <a:t> =</a:t>
            </a:r>
            <a:endParaRPr lang="en-US" sz="2400" dirty="0"/>
          </a:p>
        </p:txBody>
      </p:sp>
      <p:graphicFrame>
        <p:nvGraphicFramePr>
          <p:cNvPr id="25" name="24 - Πίνακας"/>
          <p:cNvGraphicFramePr>
            <a:graphicFrameLocks noGrp="1"/>
          </p:cNvGraphicFramePr>
          <p:nvPr/>
        </p:nvGraphicFramePr>
        <p:xfrm>
          <a:off x="500034" y="1643050"/>
          <a:ext cx="6095997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6" name="25 - Ευθεία γραμμή σύνδεσης"/>
          <p:cNvCxnSpPr/>
          <p:nvPr/>
        </p:nvCxnSpPr>
        <p:spPr>
          <a:xfrm>
            <a:off x="2143108" y="3643314"/>
            <a:ext cx="35719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2071670" y="3214686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16</a:t>
            </a:r>
            <a:endParaRPr lang="en-US" sz="2000" b="1" dirty="0"/>
          </a:p>
        </p:txBody>
      </p:sp>
      <p:sp>
        <p:nvSpPr>
          <p:cNvPr id="28" name="27 - Ορθογώνιο"/>
          <p:cNvSpPr/>
          <p:nvPr/>
        </p:nvSpPr>
        <p:spPr>
          <a:xfrm>
            <a:off x="2000232" y="3643314"/>
            <a:ext cx="5229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-16</a:t>
            </a:r>
            <a:endParaRPr lang="en-US" sz="20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1571604" y="3429000"/>
            <a:ext cx="4924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endParaRPr lang="en-US" sz="2000" dirty="0"/>
          </a:p>
        </p:txBody>
      </p:sp>
      <p:sp>
        <p:nvSpPr>
          <p:cNvPr id="30" name="29 - Ορθογώνιο"/>
          <p:cNvSpPr/>
          <p:nvPr/>
        </p:nvSpPr>
        <p:spPr>
          <a:xfrm>
            <a:off x="3571868" y="3429000"/>
            <a:ext cx="8162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r>
              <a:rPr lang="en-US" sz="2000" b="1" dirty="0" smtClean="0"/>
              <a:t>  -1</a:t>
            </a:r>
            <a:endParaRPr lang="en-US" sz="2000" dirty="0"/>
          </a:p>
        </p:txBody>
      </p:sp>
      <p:sp>
        <p:nvSpPr>
          <p:cNvPr id="20" name="19 - TextBox"/>
          <p:cNvSpPr txBox="1"/>
          <p:nvPr/>
        </p:nvSpPr>
        <p:spPr>
          <a:xfrm>
            <a:off x="0" y="4429132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Για </a:t>
            </a:r>
            <a:r>
              <a:rPr lang="en-US" b="1" dirty="0" smtClean="0"/>
              <a:t>x = -8 </a:t>
            </a:r>
            <a:r>
              <a:rPr lang="el-GR" dirty="0" smtClean="0"/>
              <a:t>:</a:t>
            </a:r>
            <a:endParaRPr lang="en-US" dirty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>
            <a:off x="2143108" y="4643446"/>
            <a:ext cx="35719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2071670" y="4214818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16</a:t>
            </a:r>
            <a:endParaRPr lang="en-US" sz="2000" b="1" dirty="0"/>
          </a:p>
        </p:txBody>
      </p:sp>
      <p:sp>
        <p:nvSpPr>
          <p:cNvPr id="23" name="22 - Ορθογώνιο"/>
          <p:cNvSpPr/>
          <p:nvPr/>
        </p:nvSpPr>
        <p:spPr>
          <a:xfrm>
            <a:off x="2000232" y="4643446"/>
            <a:ext cx="3930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-8</a:t>
            </a:r>
            <a:endParaRPr lang="en-US" sz="20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1571604" y="4429132"/>
            <a:ext cx="4924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endParaRPr lang="en-US" sz="2000" dirty="0"/>
          </a:p>
        </p:txBody>
      </p:sp>
      <p:sp>
        <p:nvSpPr>
          <p:cNvPr id="31" name="30 - Ορθογώνιο"/>
          <p:cNvSpPr/>
          <p:nvPr/>
        </p:nvSpPr>
        <p:spPr>
          <a:xfrm>
            <a:off x="3571868" y="4429132"/>
            <a:ext cx="8162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r>
              <a:rPr lang="en-US" sz="2000" b="1" dirty="0" smtClean="0"/>
              <a:t>  -2</a:t>
            </a:r>
            <a:endParaRPr lang="en-US" sz="2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0" y="5286388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Για </a:t>
            </a:r>
            <a:r>
              <a:rPr lang="en-US" b="1" dirty="0" smtClean="0"/>
              <a:t>x = -4 </a:t>
            </a:r>
            <a:r>
              <a:rPr lang="el-GR" dirty="0" smtClean="0"/>
              <a:t>:</a:t>
            </a:r>
            <a:endParaRPr lang="en-US" dirty="0"/>
          </a:p>
        </p:txBody>
      </p:sp>
      <p:cxnSp>
        <p:nvCxnSpPr>
          <p:cNvPr id="33" name="32 - Ευθεία γραμμή σύνδεσης"/>
          <p:cNvCxnSpPr/>
          <p:nvPr/>
        </p:nvCxnSpPr>
        <p:spPr>
          <a:xfrm>
            <a:off x="2143108" y="5500702"/>
            <a:ext cx="35719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2071670" y="5072074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16</a:t>
            </a:r>
            <a:endParaRPr lang="en-US" sz="2000" b="1" dirty="0"/>
          </a:p>
        </p:txBody>
      </p:sp>
      <p:sp>
        <p:nvSpPr>
          <p:cNvPr id="35" name="34 - Ορθογώνιο"/>
          <p:cNvSpPr/>
          <p:nvPr/>
        </p:nvSpPr>
        <p:spPr>
          <a:xfrm>
            <a:off x="2000232" y="5500702"/>
            <a:ext cx="3930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-4</a:t>
            </a:r>
            <a:endParaRPr lang="en-US" sz="2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1571604" y="5286388"/>
            <a:ext cx="4924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endParaRPr lang="en-US" sz="2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3571868" y="5286388"/>
            <a:ext cx="8162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r>
              <a:rPr lang="en-US" sz="2000" b="1" dirty="0" smtClean="0"/>
              <a:t>  -4</a:t>
            </a:r>
            <a:endParaRPr lang="en-US" sz="2000" dirty="0"/>
          </a:p>
        </p:txBody>
      </p:sp>
      <p:sp>
        <p:nvSpPr>
          <p:cNvPr id="38" name="37 - TextBox"/>
          <p:cNvSpPr txBox="1"/>
          <p:nvPr/>
        </p:nvSpPr>
        <p:spPr>
          <a:xfrm>
            <a:off x="0" y="624357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Για </a:t>
            </a:r>
            <a:r>
              <a:rPr lang="en-US" b="1" dirty="0" smtClean="0"/>
              <a:t>x = -1 </a:t>
            </a:r>
            <a:r>
              <a:rPr lang="el-GR" dirty="0" smtClean="0"/>
              <a:t>:</a:t>
            </a:r>
            <a:endParaRPr lang="en-US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2143108" y="6457890"/>
            <a:ext cx="35719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2071670" y="6029262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16</a:t>
            </a:r>
            <a:endParaRPr lang="en-US" sz="2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2000232" y="6457890"/>
            <a:ext cx="3930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-1</a:t>
            </a:r>
            <a:endParaRPr lang="en-US" sz="2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1571604" y="6243576"/>
            <a:ext cx="4924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endParaRPr lang="en-US" sz="20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3571868" y="6243576"/>
            <a:ext cx="9460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r>
              <a:rPr lang="en-US" sz="2000" b="1" dirty="0" smtClean="0"/>
              <a:t>  -16</a:t>
            </a:r>
            <a:endParaRPr lang="en-US" sz="2000" dirty="0"/>
          </a:p>
        </p:txBody>
      </p:sp>
      <p:sp>
        <p:nvSpPr>
          <p:cNvPr id="44" name="43 - TextBox"/>
          <p:cNvSpPr txBox="1"/>
          <p:nvPr/>
        </p:nvSpPr>
        <p:spPr>
          <a:xfrm>
            <a:off x="8215307" y="6191904"/>
            <a:ext cx="785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8643934" y="604902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8643934" y="633478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8715372" y="6477656"/>
            <a:ext cx="428628" cy="158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 1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14282" y="428604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1928794" y="1071546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0" y="2786058"/>
            <a:ext cx="6072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Για τις διάφορες τιμές του </a:t>
            </a:r>
            <a:r>
              <a:rPr lang="en-US" sz="2000" dirty="0" smtClean="0"/>
              <a:t>x,  </a:t>
            </a:r>
            <a:r>
              <a:rPr lang="el-GR" sz="2000" dirty="0" smtClean="0"/>
              <a:t>βρίσκω το αντίστοιχο</a:t>
            </a:r>
            <a:r>
              <a:rPr lang="en-US" sz="2000" dirty="0" smtClean="0"/>
              <a:t>  </a:t>
            </a:r>
            <a:r>
              <a:rPr lang="el-GR" sz="2000" dirty="0" smtClean="0"/>
              <a:t> </a:t>
            </a:r>
            <a:r>
              <a:rPr lang="en-US" sz="2000" dirty="0" smtClean="0"/>
              <a:t>y</a:t>
            </a:r>
            <a:endParaRPr lang="en-US" sz="2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357158" y="607220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Για </a:t>
            </a:r>
            <a:r>
              <a:rPr lang="en-US" b="1" dirty="0" smtClean="0"/>
              <a:t>x = </a:t>
            </a:r>
            <a:r>
              <a:rPr lang="el-GR" b="1" dirty="0" smtClean="0"/>
              <a:t> </a:t>
            </a:r>
            <a:r>
              <a:rPr lang="en-US" b="1" dirty="0" smtClean="0"/>
              <a:t>16 </a:t>
            </a:r>
            <a:r>
              <a:rPr lang="el-GR" dirty="0" smtClean="0"/>
              <a:t>:</a:t>
            </a:r>
            <a:endParaRPr lang="en-US" dirty="0"/>
          </a:p>
        </p:txBody>
      </p:sp>
      <p:cxnSp>
        <p:nvCxnSpPr>
          <p:cNvPr id="16" name="15 - Ευθεία γραμμή σύνδεσης"/>
          <p:cNvCxnSpPr/>
          <p:nvPr/>
        </p:nvCxnSpPr>
        <p:spPr>
          <a:xfrm>
            <a:off x="4857752" y="642918"/>
            <a:ext cx="35719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4786314" y="21429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16</a:t>
            </a:r>
            <a:endParaRPr lang="en-US" sz="24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4857752" y="642918"/>
            <a:ext cx="325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x</a:t>
            </a:r>
            <a:endParaRPr lang="en-US" sz="24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4286248" y="428604"/>
            <a:ext cx="5485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y</a:t>
            </a:r>
            <a:r>
              <a:rPr lang="el-GR" sz="2400" b="1" dirty="0" smtClean="0"/>
              <a:t> =</a:t>
            </a:r>
            <a:endParaRPr lang="en-US" sz="2400" dirty="0"/>
          </a:p>
        </p:txBody>
      </p:sp>
      <p:graphicFrame>
        <p:nvGraphicFramePr>
          <p:cNvPr id="25" name="24 - Πίνακας"/>
          <p:cNvGraphicFramePr>
            <a:graphicFrameLocks noGrp="1"/>
          </p:cNvGraphicFramePr>
          <p:nvPr/>
        </p:nvGraphicFramePr>
        <p:xfrm>
          <a:off x="500034" y="1643050"/>
          <a:ext cx="6095997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</a:t>
                      </a:r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</a:t>
                      </a:r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</a:t>
                      </a: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</a:t>
                      </a: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6" name="25 - Ευθεία γραμμή σύνδεσης"/>
          <p:cNvCxnSpPr/>
          <p:nvPr/>
        </p:nvCxnSpPr>
        <p:spPr>
          <a:xfrm>
            <a:off x="2500266" y="6286520"/>
            <a:ext cx="35719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2428828" y="5857892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16</a:t>
            </a:r>
            <a:endParaRPr lang="en-US" sz="2000" b="1" dirty="0"/>
          </a:p>
        </p:txBody>
      </p:sp>
      <p:sp>
        <p:nvSpPr>
          <p:cNvPr id="28" name="27 - Ορθογώνιο"/>
          <p:cNvSpPr/>
          <p:nvPr/>
        </p:nvSpPr>
        <p:spPr>
          <a:xfrm>
            <a:off x="2357390" y="6286520"/>
            <a:ext cx="5020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 </a:t>
            </a:r>
            <a:r>
              <a:rPr lang="en-US" sz="2000" b="1" dirty="0" smtClean="0"/>
              <a:t>16</a:t>
            </a:r>
            <a:endParaRPr lang="en-US" sz="20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1928762" y="6072206"/>
            <a:ext cx="4924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endParaRPr lang="en-US" sz="2000" dirty="0"/>
          </a:p>
        </p:txBody>
      </p:sp>
      <p:sp>
        <p:nvSpPr>
          <p:cNvPr id="30" name="29 - Ορθογώνιο"/>
          <p:cNvSpPr/>
          <p:nvPr/>
        </p:nvSpPr>
        <p:spPr>
          <a:xfrm>
            <a:off x="3929026" y="6072206"/>
            <a:ext cx="7377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r>
              <a:rPr lang="en-US" sz="2000" b="1" dirty="0" smtClean="0"/>
              <a:t> </a:t>
            </a:r>
            <a:r>
              <a:rPr lang="el-GR" sz="2000" b="1" dirty="0" smtClean="0"/>
              <a:t> </a:t>
            </a:r>
            <a:r>
              <a:rPr lang="en-US" sz="2000" b="1" dirty="0" smtClean="0"/>
              <a:t>1</a:t>
            </a:r>
            <a:endParaRPr lang="en-US" sz="2000" dirty="0"/>
          </a:p>
        </p:txBody>
      </p:sp>
      <p:sp>
        <p:nvSpPr>
          <p:cNvPr id="20" name="19 - TextBox"/>
          <p:cNvSpPr txBox="1"/>
          <p:nvPr/>
        </p:nvSpPr>
        <p:spPr>
          <a:xfrm>
            <a:off x="357190" y="5072074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Για </a:t>
            </a:r>
            <a:r>
              <a:rPr lang="en-US" b="1" dirty="0" smtClean="0"/>
              <a:t>x = </a:t>
            </a:r>
            <a:r>
              <a:rPr lang="el-GR" b="1" dirty="0" smtClean="0"/>
              <a:t> </a:t>
            </a:r>
            <a:r>
              <a:rPr lang="en-US" b="1" dirty="0" smtClean="0"/>
              <a:t>8 </a:t>
            </a:r>
            <a:r>
              <a:rPr lang="el-GR" dirty="0" smtClean="0"/>
              <a:t>:</a:t>
            </a:r>
            <a:endParaRPr lang="en-US" dirty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>
            <a:off x="2500298" y="5286388"/>
            <a:ext cx="35719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2428860" y="4857760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16</a:t>
            </a:r>
            <a:endParaRPr lang="en-US" sz="2000" b="1" dirty="0"/>
          </a:p>
        </p:txBody>
      </p:sp>
      <p:sp>
        <p:nvSpPr>
          <p:cNvPr id="23" name="22 - Ορθογώνιο"/>
          <p:cNvSpPr/>
          <p:nvPr/>
        </p:nvSpPr>
        <p:spPr>
          <a:xfrm>
            <a:off x="2357422" y="5286388"/>
            <a:ext cx="372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 </a:t>
            </a:r>
            <a:r>
              <a:rPr lang="en-US" sz="2000" b="1" dirty="0" smtClean="0"/>
              <a:t>8</a:t>
            </a:r>
            <a:endParaRPr lang="en-US" sz="20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1928794" y="5072074"/>
            <a:ext cx="4924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endParaRPr lang="en-US" sz="2000" dirty="0"/>
          </a:p>
        </p:txBody>
      </p:sp>
      <p:sp>
        <p:nvSpPr>
          <p:cNvPr id="31" name="30 - Ορθογώνιο"/>
          <p:cNvSpPr/>
          <p:nvPr/>
        </p:nvSpPr>
        <p:spPr>
          <a:xfrm>
            <a:off x="3929058" y="5072074"/>
            <a:ext cx="8162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r>
              <a:rPr lang="en-US" sz="2000" b="1" dirty="0" smtClean="0"/>
              <a:t>  </a:t>
            </a:r>
            <a:r>
              <a:rPr lang="el-GR" sz="2000" b="1" dirty="0" smtClean="0"/>
              <a:t> </a:t>
            </a:r>
            <a:r>
              <a:rPr lang="en-US" sz="2000" b="1" dirty="0" smtClean="0"/>
              <a:t>2</a:t>
            </a:r>
            <a:endParaRPr lang="en-US" sz="2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428628" y="414338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Για </a:t>
            </a:r>
            <a:r>
              <a:rPr lang="en-US" b="1" dirty="0" smtClean="0"/>
              <a:t>x = </a:t>
            </a:r>
            <a:r>
              <a:rPr lang="el-GR" b="1" dirty="0" smtClean="0"/>
              <a:t> </a:t>
            </a:r>
            <a:r>
              <a:rPr lang="en-US" b="1" dirty="0" smtClean="0"/>
              <a:t>4 </a:t>
            </a:r>
            <a:r>
              <a:rPr lang="el-GR" dirty="0" smtClean="0"/>
              <a:t>:</a:t>
            </a:r>
            <a:endParaRPr lang="en-US" dirty="0"/>
          </a:p>
        </p:txBody>
      </p:sp>
      <p:cxnSp>
        <p:nvCxnSpPr>
          <p:cNvPr id="33" name="32 - Ευθεία γραμμή σύνδεσης"/>
          <p:cNvCxnSpPr/>
          <p:nvPr/>
        </p:nvCxnSpPr>
        <p:spPr>
          <a:xfrm>
            <a:off x="2571736" y="4357694"/>
            <a:ext cx="35719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2500298" y="3929066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16</a:t>
            </a:r>
            <a:endParaRPr lang="en-US" sz="2000" b="1" dirty="0"/>
          </a:p>
        </p:txBody>
      </p:sp>
      <p:sp>
        <p:nvSpPr>
          <p:cNvPr id="35" name="34 - Ορθογώνιο"/>
          <p:cNvSpPr/>
          <p:nvPr/>
        </p:nvSpPr>
        <p:spPr>
          <a:xfrm>
            <a:off x="2428860" y="4357694"/>
            <a:ext cx="372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 </a:t>
            </a:r>
            <a:r>
              <a:rPr lang="en-US" sz="2000" b="1" dirty="0" smtClean="0"/>
              <a:t>4</a:t>
            </a:r>
            <a:endParaRPr lang="en-US" sz="2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2000232" y="4143380"/>
            <a:ext cx="4924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endParaRPr lang="en-US" sz="2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4000496" y="4143380"/>
            <a:ext cx="8162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r>
              <a:rPr lang="en-US" sz="2000" b="1" dirty="0" smtClean="0"/>
              <a:t>  </a:t>
            </a:r>
            <a:r>
              <a:rPr lang="el-GR" sz="2000" b="1" dirty="0" smtClean="0"/>
              <a:t> </a:t>
            </a:r>
            <a:r>
              <a:rPr lang="en-US" sz="2000" b="1" dirty="0" smtClean="0"/>
              <a:t>4</a:t>
            </a:r>
            <a:endParaRPr lang="en-US" sz="2000" dirty="0"/>
          </a:p>
        </p:txBody>
      </p:sp>
      <p:sp>
        <p:nvSpPr>
          <p:cNvPr id="38" name="37 - TextBox"/>
          <p:cNvSpPr txBox="1"/>
          <p:nvPr/>
        </p:nvSpPr>
        <p:spPr>
          <a:xfrm>
            <a:off x="285752" y="3357562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Για </a:t>
            </a:r>
            <a:r>
              <a:rPr lang="en-US" b="1" dirty="0" smtClean="0"/>
              <a:t>x = </a:t>
            </a:r>
            <a:r>
              <a:rPr lang="el-GR" b="1" dirty="0" smtClean="0"/>
              <a:t> </a:t>
            </a:r>
            <a:r>
              <a:rPr lang="en-US" b="1" dirty="0" smtClean="0"/>
              <a:t>1 </a:t>
            </a:r>
            <a:r>
              <a:rPr lang="el-GR" dirty="0" smtClean="0"/>
              <a:t>:</a:t>
            </a:r>
            <a:endParaRPr lang="en-US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2428860" y="3571876"/>
            <a:ext cx="35719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2357422" y="3143248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16</a:t>
            </a:r>
            <a:endParaRPr lang="en-US" sz="2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2285984" y="3571876"/>
            <a:ext cx="372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 </a:t>
            </a:r>
            <a:r>
              <a:rPr lang="en-US" sz="2000" b="1" dirty="0" smtClean="0"/>
              <a:t>1</a:t>
            </a:r>
            <a:endParaRPr lang="en-US" sz="2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1857356" y="3357562"/>
            <a:ext cx="4924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endParaRPr lang="en-US" sz="20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3857620" y="3357562"/>
            <a:ext cx="9460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r>
              <a:rPr lang="en-US" sz="2000" b="1" dirty="0" smtClean="0"/>
              <a:t>  </a:t>
            </a:r>
            <a:r>
              <a:rPr lang="el-GR" sz="2000" b="1" dirty="0" smtClean="0"/>
              <a:t> </a:t>
            </a:r>
            <a:r>
              <a:rPr lang="en-US" sz="2000" b="1" dirty="0" smtClean="0"/>
              <a:t>16</a:t>
            </a:r>
            <a:endParaRPr lang="en-US" sz="2000" dirty="0"/>
          </a:p>
        </p:txBody>
      </p:sp>
      <p:sp>
        <p:nvSpPr>
          <p:cNvPr id="44" name="43 - TextBox"/>
          <p:cNvSpPr txBox="1"/>
          <p:nvPr/>
        </p:nvSpPr>
        <p:spPr>
          <a:xfrm>
            <a:off x="2714612" y="121442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</a:t>
            </a:r>
            <a:endParaRPr lang="en-US" dirty="0"/>
          </a:p>
        </p:txBody>
      </p:sp>
      <p:sp>
        <p:nvSpPr>
          <p:cNvPr id="45" name="44 - TextBox"/>
          <p:cNvSpPr txBox="1"/>
          <p:nvPr/>
        </p:nvSpPr>
        <p:spPr>
          <a:xfrm>
            <a:off x="8215307" y="6191904"/>
            <a:ext cx="785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8643934" y="604902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47" name="46 - TextBox"/>
          <p:cNvSpPr txBox="1"/>
          <p:nvPr/>
        </p:nvSpPr>
        <p:spPr>
          <a:xfrm>
            <a:off x="8643934" y="633478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8715372" y="6477656"/>
            <a:ext cx="428628" cy="158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7" grpId="0"/>
      <p:bldP spid="18" grpId="0"/>
      <p:bldP spid="19" grpId="0"/>
      <p:bldP spid="27" grpId="0"/>
      <p:bldP spid="28" grpId="0"/>
      <p:bldP spid="29" grpId="0"/>
      <p:bldP spid="30" grpId="0"/>
      <p:bldP spid="20" grpId="0"/>
      <p:bldP spid="22" grpId="0"/>
      <p:bldP spid="23" grpId="0"/>
      <p:bldP spid="24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40" grpId="0"/>
      <p:bldP spid="41" grpId="0"/>
      <p:bldP spid="42" grpId="0"/>
      <p:bldP spid="4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- Ευθεία γραμμή σύνδεσης"/>
          <p:cNvCxnSpPr/>
          <p:nvPr/>
        </p:nvCxnSpPr>
        <p:spPr>
          <a:xfrm>
            <a:off x="428596" y="4072759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6858016" y="385762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143254" y="4785937"/>
            <a:ext cx="4857759" cy="794"/>
          </a:xfrm>
          <a:prstGeom prst="line">
            <a:avLst/>
          </a:prstGeom>
          <a:ln w="25400"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571736" y="192880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928926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428992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857620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642248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071670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357686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214414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858149" y="4072363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857488" y="414340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286116" y="414340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4071966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15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286248" y="414340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20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786314" y="407196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1928794" y="414338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-5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428728" y="4143404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-10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000100" y="4071942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-15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500298" y="335758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500298" y="292895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500298" y="450059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500298" y="3713981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500298" y="485778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500298" y="521418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500298" y="557137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/>
          <p:nvPr/>
        </p:nvCxnSpPr>
        <p:spPr>
          <a:xfrm rot="5400000">
            <a:off x="3930249" y="3999313"/>
            <a:ext cx="142082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 rot="10800000">
            <a:off x="2571736" y="2857496"/>
            <a:ext cx="14287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rot="10800000" flipV="1">
            <a:off x="2500298" y="685725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2643174" y="5357850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-20</a:t>
            </a:r>
            <a:endParaRPr lang="en-US" sz="1600" dirty="0"/>
          </a:p>
        </p:txBody>
      </p:sp>
      <p:sp>
        <p:nvSpPr>
          <p:cNvPr id="72" name="71 - TextBox"/>
          <p:cNvSpPr txBox="1"/>
          <p:nvPr/>
        </p:nvSpPr>
        <p:spPr>
          <a:xfrm>
            <a:off x="2643174" y="5072098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-15</a:t>
            </a:r>
            <a:endParaRPr lang="en-US" sz="1600" dirty="0"/>
          </a:p>
        </p:txBody>
      </p:sp>
      <p:sp>
        <p:nvSpPr>
          <p:cNvPr id="75" name="74 - TextBox"/>
          <p:cNvSpPr txBox="1"/>
          <p:nvPr/>
        </p:nvSpPr>
        <p:spPr>
          <a:xfrm>
            <a:off x="2643174" y="4714908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-10</a:t>
            </a:r>
            <a:endParaRPr lang="en-US" sz="1600" dirty="0"/>
          </a:p>
        </p:txBody>
      </p:sp>
      <p:sp>
        <p:nvSpPr>
          <p:cNvPr id="77" name="76 - TextBox"/>
          <p:cNvSpPr txBox="1"/>
          <p:nvPr/>
        </p:nvSpPr>
        <p:spPr>
          <a:xfrm>
            <a:off x="2571736" y="4286280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-5</a:t>
            </a:r>
            <a:endParaRPr lang="en-US" sz="1600" dirty="0"/>
          </a:p>
        </p:txBody>
      </p:sp>
      <p:sp>
        <p:nvSpPr>
          <p:cNvPr id="79" name="78 - TextBox"/>
          <p:cNvSpPr txBox="1"/>
          <p:nvPr/>
        </p:nvSpPr>
        <p:spPr>
          <a:xfrm>
            <a:off x="2071670" y="2786058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15</a:t>
            </a:r>
            <a:endParaRPr lang="en-US" sz="1600" dirty="0"/>
          </a:p>
        </p:txBody>
      </p:sp>
      <p:sp>
        <p:nvSpPr>
          <p:cNvPr id="81" name="80 - TextBox"/>
          <p:cNvSpPr txBox="1"/>
          <p:nvPr/>
        </p:nvSpPr>
        <p:spPr>
          <a:xfrm>
            <a:off x="2071670" y="321468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</a:t>
            </a:r>
            <a:endParaRPr lang="en-US" sz="1600" dirty="0"/>
          </a:p>
        </p:txBody>
      </p:sp>
      <p:sp>
        <p:nvSpPr>
          <p:cNvPr id="82" name="81 - TextBox"/>
          <p:cNvSpPr txBox="1"/>
          <p:nvPr/>
        </p:nvSpPr>
        <p:spPr>
          <a:xfrm>
            <a:off x="2143108" y="35719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89" name="88 - Έλλειψη"/>
          <p:cNvSpPr/>
          <p:nvPr/>
        </p:nvSpPr>
        <p:spPr>
          <a:xfrm>
            <a:off x="1142976" y="4143380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 rot="10800000" flipV="1">
            <a:off x="2500298" y="257176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2071670" y="2357430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20</a:t>
            </a:r>
            <a:endParaRPr lang="en-US" sz="1600" dirty="0"/>
          </a:p>
        </p:txBody>
      </p:sp>
      <p:sp>
        <p:nvSpPr>
          <p:cNvPr id="74" name="73 - TextBox"/>
          <p:cNvSpPr txBox="1"/>
          <p:nvPr/>
        </p:nvSpPr>
        <p:spPr>
          <a:xfrm>
            <a:off x="0" y="3786190"/>
            <a:ext cx="571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΄</a:t>
            </a:r>
            <a:endParaRPr lang="en-US" sz="2800" dirty="0"/>
          </a:p>
        </p:txBody>
      </p:sp>
      <p:sp>
        <p:nvSpPr>
          <p:cNvPr id="76" name="75 - TextBox"/>
          <p:cNvSpPr txBox="1"/>
          <p:nvPr/>
        </p:nvSpPr>
        <p:spPr>
          <a:xfrm>
            <a:off x="3000364" y="6334780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y’</a:t>
            </a:r>
            <a:endParaRPr lang="en-US" sz="2800" dirty="0"/>
          </a:p>
        </p:txBody>
      </p:sp>
      <p:cxnSp>
        <p:nvCxnSpPr>
          <p:cNvPr id="87" name="86 - Ευθεία γραμμή σύνδεσης"/>
          <p:cNvCxnSpPr>
            <a:endCxn id="41" idx="1"/>
          </p:cNvCxnSpPr>
          <p:nvPr/>
        </p:nvCxnSpPr>
        <p:spPr>
          <a:xfrm rot="10800000" flipV="1">
            <a:off x="1928794" y="4286255"/>
            <a:ext cx="642942" cy="26401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- Ευθεία γραμμή σύνδεσης"/>
          <p:cNvCxnSpPr/>
          <p:nvPr/>
        </p:nvCxnSpPr>
        <p:spPr>
          <a:xfrm rot="5400000">
            <a:off x="1822034" y="4678768"/>
            <a:ext cx="1214446" cy="7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85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 1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8" name="87 - TextBox"/>
          <p:cNvSpPr txBox="1"/>
          <p:nvPr/>
        </p:nvSpPr>
        <p:spPr>
          <a:xfrm>
            <a:off x="214282" y="428604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</a:t>
            </a:r>
            <a:endParaRPr lang="en-US" sz="2400" dirty="0"/>
          </a:p>
        </p:txBody>
      </p:sp>
      <p:sp>
        <p:nvSpPr>
          <p:cNvPr id="91" name="90 - TextBox"/>
          <p:cNvSpPr txBox="1"/>
          <p:nvPr/>
        </p:nvSpPr>
        <p:spPr>
          <a:xfrm>
            <a:off x="785786" y="857232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92" name="91 - Ευθεία γραμμή σύνδεσης"/>
          <p:cNvCxnSpPr/>
          <p:nvPr/>
        </p:nvCxnSpPr>
        <p:spPr>
          <a:xfrm>
            <a:off x="4857752" y="642918"/>
            <a:ext cx="35719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- TextBox"/>
          <p:cNvSpPr txBox="1"/>
          <p:nvPr/>
        </p:nvSpPr>
        <p:spPr>
          <a:xfrm>
            <a:off x="4786314" y="21429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16</a:t>
            </a:r>
            <a:endParaRPr lang="en-US" sz="2400" b="1" dirty="0"/>
          </a:p>
        </p:txBody>
      </p:sp>
      <p:sp>
        <p:nvSpPr>
          <p:cNvPr id="94" name="93 - Ορθογώνιο"/>
          <p:cNvSpPr/>
          <p:nvPr/>
        </p:nvSpPr>
        <p:spPr>
          <a:xfrm>
            <a:off x="4857752" y="642918"/>
            <a:ext cx="325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x</a:t>
            </a:r>
            <a:endParaRPr lang="en-US" sz="2400" dirty="0"/>
          </a:p>
        </p:txBody>
      </p:sp>
      <p:sp>
        <p:nvSpPr>
          <p:cNvPr id="95" name="94 - Ορθογώνιο"/>
          <p:cNvSpPr/>
          <p:nvPr/>
        </p:nvSpPr>
        <p:spPr>
          <a:xfrm>
            <a:off x="4286248" y="428604"/>
            <a:ext cx="5485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y</a:t>
            </a:r>
            <a:r>
              <a:rPr lang="el-GR" sz="2400" b="1" dirty="0" smtClean="0"/>
              <a:t> =</a:t>
            </a:r>
            <a:endParaRPr lang="en-US" sz="2400" dirty="0"/>
          </a:p>
        </p:txBody>
      </p:sp>
      <p:graphicFrame>
        <p:nvGraphicFramePr>
          <p:cNvPr id="96" name="95 - Πίνακας"/>
          <p:cNvGraphicFramePr>
            <a:graphicFrameLocks noGrp="1"/>
          </p:cNvGraphicFramePr>
          <p:nvPr/>
        </p:nvGraphicFramePr>
        <p:xfrm>
          <a:off x="1428728" y="1214422"/>
          <a:ext cx="6095997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</a:t>
                      </a:r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</a:t>
                      </a:r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</a:t>
                      </a: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</a:t>
                      </a: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8" name="97 - Ευθεία γραμμή σύνδεσης"/>
          <p:cNvCxnSpPr/>
          <p:nvPr/>
        </p:nvCxnSpPr>
        <p:spPr>
          <a:xfrm rot="5400000">
            <a:off x="785786" y="407194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- TextBox"/>
          <p:cNvSpPr txBox="1"/>
          <p:nvPr/>
        </p:nvSpPr>
        <p:spPr>
          <a:xfrm>
            <a:off x="571472" y="4071942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-20</a:t>
            </a:r>
            <a:endParaRPr lang="en-US" sz="1600" dirty="0"/>
          </a:p>
        </p:txBody>
      </p:sp>
      <p:cxnSp>
        <p:nvCxnSpPr>
          <p:cNvPr id="100" name="99 - Ευθεία γραμμή σύνδεσης"/>
          <p:cNvCxnSpPr/>
          <p:nvPr/>
        </p:nvCxnSpPr>
        <p:spPr>
          <a:xfrm rot="5400000">
            <a:off x="1108051" y="4178305"/>
            <a:ext cx="7143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100 - Ευθεία γραμμή σύνδεσης"/>
          <p:cNvCxnSpPr/>
          <p:nvPr/>
        </p:nvCxnSpPr>
        <p:spPr>
          <a:xfrm rot="10800000">
            <a:off x="2571736" y="3786190"/>
            <a:ext cx="35719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101 - Ευθεία γραμμή σύνδεσης"/>
          <p:cNvCxnSpPr/>
          <p:nvPr/>
        </p:nvCxnSpPr>
        <p:spPr>
          <a:xfrm rot="10800000">
            <a:off x="2571736" y="3929066"/>
            <a:ext cx="78581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102 - Ευθεία γραμμή σύνδεσης"/>
          <p:cNvCxnSpPr/>
          <p:nvPr/>
        </p:nvCxnSpPr>
        <p:spPr>
          <a:xfrm rot="10800000">
            <a:off x="1142976" y="4143380"/>
            <a:ext cx="142876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106 - Ευθεία γραμμή σύνδεσης"/>
          <p:cNvCxnSpPr/>
          <p:nvPr/>
        </p:nvCxnSpPr>
        <p:spPr>
          <a:xfrm rot="5400000">
            <a:off x="2036348" y="3464322"/>
            <a:ext cx="1213652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107 - Ευθεία γραμμή σύνδεσης"/>
          <p:cNvCxnSpPr>
            <a:endCxn id="42" idx="3"/>
          </p:cNvCxnSpPr>
          <p:nvPr/>
        </p:nvCxnSpPr>
        <p:spPr>
          <a:xfrm rot="5400000">
            <a:off x="1879863" y="4192311"/>
            <a:ext cx="240739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111 - Ευθεία γραμμή σύνδεσης"/>
          <p:cNvCxnSpPr/>
          <p:nvPr/>
        </p:nvCxnSpPr>
        <p:spPr>
          <a:xfrm rot="10800000">
            <a:off x="2428860" y="5286388"/>
            <a:ext cx="21431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112 - Ευθεία γραμμή σύνδεσης"/>
          <p:cNvCxnSpPr/>
          <p:nvPr/>
        </p:nvCxnSpPr>
        <p:spPr>
          <a:xfrm rot="10800000">
            <a:off x="2071670" y="4429132"/>
            <a:ext cx="50006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120 - Ευθεία γραμμή σύνδεσης"/>
          <p:cNvCxnSpPr/>
          <p:nvPr/>
        </p:nvCxnSpPr>
        <p:spPr>
          <a:xfrm rot="5400000">
            <a:off x="3286513" y="4000107"/>
            <a:ext cx="142082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121 - Ευθεία γραμμή σύνδεσης"/>
          <p:cNvCxnSpPr/>
          <p:nvPr/>
        </p:nvCxnSpPr>
        <p:spPr>
          <a:xfrm rot="5400000">
            <a:off x="2001423" y="4285065"/>
            <a:ext cx="42783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129 - Έλλειψη"/>
          <p:cNvSpPr/>
          <p:nvPr/>
        </p:nvSpPr>
        <p:spPr>
          <a:xfrm>
            <a:off x="2000232" y="428625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130 - Έλλειψη"/>
          <p:cNvSpPr/>
          <p:nvPr/>
        </p:nvSpPr>
        <p:spPr>
          <a:xfrm>
            <a:off x="2143108" y="442913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131 - Έλλειψη"/>
          <p:cNvSpPr/>
          <p:nvPr/>
        </p:nvSpPr>
        <p:spPr>
          <a:xfrm>
            <a:off x="4000496" y="392906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132 - Έλλειψη"/>
          <p:cNvSpPr/>
          <p:nvPr/>
        </p:nvSpPr>
        <p:spPr>
          <a:xfrm>
            <a:off x="2643174" y="278605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133 - Έλλειψη"/>
          <p:cNvSpPr/>
          <p:nvPr/>
        </p:nvSpPr>
        <p:spPr>
          <a:xfrm>
            <a:off x="2928926" y="371475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134 - Έλλειψη"/>
          <p:cNvSpPr/>
          <p:nvPr/>
        </p:nvSpPr>
        <p:spPr>
          <a:xfrm>
            <a:off x="3286116" y="385762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135 - Έλλειψη"/>
          <p:cNvSpPr/>
          <p:nvPr/>
        </p:nvSpPr>
        <p:spPr>
          <a:xfrm>
            <a:off x="2357422" y="5214950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142 - Ελεύθερη σχεδίαση"/>
          <p:cNvSpPr/>
          <p:nvPr/>
        </p:nvSpPr>
        <p:spPr>
          <a:xfrm>
            <a:off x="1173707" y="4189863"/>
            <a:ext cx="1228299" cy="1091821"/>
          </a:xfrm>
          <a:custGeom>
            <a:avLst/>
            <a:gdLst>
              <a:gd name="connsiteX0" fmla="*/ 0 w 1228299"/>
              <a:gd name="connsiteY0" fmla="*/ 0 h 1091821"/>
              <a:gd name="connsiteX1" fmla="*/ 409433 w 1228299"/>
              <a:gd name="connsiteY1" fmla="*/ 0 h 1091821"/>
              <a:gd name="connsiteX2" fmla="*/ 614150 w 1228299"/>
              <a:gd name="connsiteY2" fmla="*/ 40943 h 1091821"/>
              <a:gd name="connsiteX3" fmla="*/ 777923 w 1228299"/>
              <a:gd name="connsiteY3" fmla="*/ 81886 h 1091821"/>
              <a:gd name="connsiteX4" fmla="*/ 859809 w 1228299"/>
              <a:gd name="connsiteY4" fmla="*/ 136477 h 1091821"/>
              <a:gd name="connsiteX5" fmla="*/ 996287 w 1228299"/>
              <a:gd name="connsiteY5" fmla="*/ 259307 h 1091821"/>
              <a:gd name="connsiteX6" fmla="*/ 1132765 w 1228299"/>
              <a:gd name="connsiteY6" fmla="*/ 559558 h 1091821"/>
              <a:gd name="connsiteX7" fmla="*/ 1228299 w 1228299"/>
              <a:gd name="connsiteY7" fmla="*/ 1091821 h 1091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28299" h="1091821">
                <a:moveTo>
                  <a:pt x="0" y="0"/>
                </a:moveTo>
                <a:lnTo>
                  <a:pt x="409433" y="0"/>
                </a:lnTo>
                <a:lnTo>
                  <a:pt x="614150" y="40943"/>
                </a:lnTo>
                <a:cubicBezTo>
                  <a:pt x="768664" y="83083"/>
                  <a:pt x="712406" y="81886"/>
                  <a:pt x="777923" y="81886"/>
                </a:cubicBezTo>
                <a:lnTo>
                  <a:pt x="859809" y="136477"/>
                </a:lnTo>
                <a:lnTo>
                  <a:pt x="996287" y="259307"/>
                </a:lnTo>
                <a:lnTo>
                  <a:pt x="1132765" y="559558"/>
                </a:lnTo>
                <a:lnTo>
                  <a:pt x="1228299" y="1091821"/>
                </a:lnTo>
              </a:path>
            </a:pathLst>
          </a:cu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6" name="145 - Ευθεία γραμμή σύνδεσης"/>
          <p:cNvCxnSpPr/>
          <p:nvPr/>
        </p:nvCxnSpPr>
        <p:spPr>
          <a:xfrm rot="10800000">
            <a:off x="2500298" y="4000504"/>
            <a:ext cx="157163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- Ευθεία γραμμή σύνδεσης"/>
          <p:cNvCxnSpPr/>
          <p:nvPr/>
        </p:nvCxnSpPr>
        <p:spPr>
          <a:xfrm rot="5400000">
            <a:off x="2751522" y="3892156"/>
            <a:ext cx="35639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159 - Ελεύθερη σχεδίαση"/>
          <p:cNvSpPr/>
          <p:nvPr/>
        </p:nvSpPr>
        <p:spPr>
          <a:xfrm rot="11087615">
            <a:off x="2614795" y="2845308"/>
            <a:ext cx="1463728" cy="1091821"/>
          </a:xfrm>
          <a:custGeom>
            <a:avLst/>
            <a:gdLst>
              <a:gd name="connsiteX0" fmla="*/ 0 w 1228299"/>
              <a:gd name="connsiteY0" fmla="*/ 0 h 1091821"/>
              <a:gd name="connsiteX1" fmla="*/ 409433 w 1228299"/>
              <a:gd name="connsiteY1" fmla="*/ 0 h 1091821"/>
              <a:gd name="connsiteX2" fmla="*/ 614150 w 1228299"/>
              <a:gd name="connsiteY2" fmla="*/ 40943 h 1091821"/>
              <a:gd name="connsiteX3" fmla="*/ 777923 w 1228299"/>
              <a:gd name="connsiteY3" fmla="*/ 81886 h 1091821"/>
              <a:gd name="connsiteX4" fmla="*/ 859809 w 1228299"/>
              <a:gd name="connsiteY4" fmla="*/ 136477 h 1091821"/>
              <a:gd name="connsiteX5" fmla="*/ 996287 w 1228299"/>
              <a:gd name="connsiteY5" fmla="*/ 259307 h 1091821"/>
              <a:gd name="connsiteX6" fmla="*/ 1132765 w 1228299"/>
              <a:gd name="connsiteY6" fmla="*/ 559558 h 1091821"/>
              <a:gd name="connsiteX7" fmla="*/ 1228299 w 1228299"/>
              <a:gd name="connsiteY7" fmla="*/ 1091821 h 1091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28299" h="1091821">
                <a:moveTo>
                  <a:pt x="0" y="0"/>
                </a:moveTo>
                <a:lnTo>
                  <a:pt x="409433" y="0"/>
                </a:lnTo>
                <a:lnTo>
                  <a:pt x="614150" y="40943"/>
                </a:lnTo>
                <a:cubicBezTo>
                  <a:pt x="768664" y="83083"/>
                  <a:pt x="712406" y="81886"/>
                  <a:pt x="777923" y="81886"/>
                </a:cubicBezTo>
                <a:lnTo>
                  <a:pt x="859809" y="136477"/>
                </a:lnTo>
                <a:lnTo>
                  <a:pt x="996287" y="259307"/>
                </a:lnTo>
                <a:lnTo>
                  <a:pt x="1132765" y="559558"/>
                </a:lnTo>
                <a:lnTo>
                  <a:pt x="1228299" y="1091821"/>
                </a:lnTo>
              </a:path>
            </a:pathLst>
          </a:cu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160 - TextBox"/>
          <p:cNvSpPr txBox="1"/>
          <p:nvPr/>
        </p:nvSpPr>
        <p:spPr>
          <a:xfrm>
            <a:off x="4286216" y="5380672"/>
            <a:ext cx="4857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Παρατηρώ ότι </a:t>
            </a:r>
            <a:r>
              <a:rPr lang="el-GR" b="1" dirty="0" smtClean="0"/>
              <a:t>η γραφική παράσταση έχει δύο κλάδους.</a:t>
            </a:r>
            <a:r>
              <a:rPr lang="el-GR" dirty="0" smtClean="0"/>
              <a:t> Ένα κλάδο  στο πρώτο τεταρτημόριο, και ένα κλάδο στο τρίτο τεταρτημόριο. </a:t>
            </a:r>
            <a:endParaRPr lang="en-US" dirty="0"/>
          </a:p>
        </p:txBody>
      </p:sp>
      <p:sp>
        <p:nvSpPr>
          <p:cNvPr id="78" name="77 - TextBox"/>
          <p:cNvSpPr txBox="1"/>
          <p:nvPr/>
        </p:nvSpPr>
        <p:spPr>
          <a:xfrm>
            <a:off x="7929587" y="142876"/>
            <a:ext cx="785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80" name="79 - TextBox"/>
          <p:cNvSpPr txBox="1"/>
          <p:nvPr/>
        </p:nvSpPr>
        <p:spPr>
          <a:xfrm>
            <a:off x="8358214" y="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83" name="82 - TextBox"/>
          <p:cNvSpPr txBox="1"/>
          <p:nvPr/>
        </p:nvSpPr>
        <p:spPr>
          <a:xfrm>
            <a:off x="8358214" y="28575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cxnSp>
        <p:nvCxnSpPr>
          <p:cNvPr id="84" name="83 - Ευθεία γραμμή σύνδεσης"/>
          <p:cNvCxnSpPr/>
          <p:nvPr/>
        </p:nvCxnSpPr>
        <p:spPr>
          <a:xfrm>
            <a:off x="8429652" y="428628"/>
            <a:ext cx="428628" cy="158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  <p:bldP spid="94" grpId="0"/>
      <p:bldP spid="9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- Ευθεία γραμμή σύνδεσης"/>
          <p:cNvCxnSpPr/>
          <p:nvPr/>
        </p:nvCxnSpPr>
        <p:spPr>
          <a:xfrm>
            <a:off x="357126" y="2429685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6786546" y="221455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71784" y="3142863"/>
            <a:ext cx="4857759" cy="794"/>
          </a:xfrm>
          <a:prstGeom prst="line">
            <a:avLst/>
          </a:prstGeom>
          <a:ln w="25400"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500266" y="28572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857456" y="242889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357522" y="242889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786150" y="242889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570778" y="242889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000200" y="242889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286216" y="242889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142944" y="242889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786679" y="242928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786018" y="250033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214646" y="250033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714712" y="2428892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15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214778" y="250033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20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714844" y="2428892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1857324" y="250030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-5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357258" y="2500330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-10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928630" y="2428868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-15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428828" y="171451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428828" y="128588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428828" y="28575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428828" y="2070907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428828" y="321471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428828" y="357110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428828" y="392829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/>
          <p:nvPr/>
        </p:nvCxnSpPr>
        <p:spPr>
          <a:xfrm rot="5400000">
            <a:off x="3858779" y="2356239"/>
            <a:ext cx="142082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 rot="10800000">
            <a:off x="2500266" y="1214422"/>
            <a:ext cx="14287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rot="10800000" flipV="1">
            <a:off x="2428828" y="521418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2571704" y="371477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-20</a:t>
            </a:r>
            <a:endParaRPr lang="en-US" sz="1600" dirty="0"/>
          </a:p>
        </p:txBody>
      </p:sp>
      <p:sp>
        <p:nvSpPr>
          <p:cNvPr id="72" name="71 - TextBox"/>
          <p:cNvSpPr txBox="1"/>
          <p:nvPr/>
        </p:nvSpPr>
        <p:spPr>
          <a:xfrm>
            <a:off x="2571704" y="3429024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-15</a:t>
            </a:r>
            <a:endParaRPr lang="en-US" sz="1600" dirty="0"/>
          </a:p>
        </p:txBody>
      </p:sp>
      <p:sp>
        <p:nvSpPr>
          <p:cNvPr id="75" name="74 - TextBox"/>
          <p:cNvSpPr txBox="1"/>
          <p:nvPr/>
        </p:nvSpPr>
        <p:spPr>
          <a:xfrm>
            <a:off x="2571704" y="3071834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-10</a:t>
            </a:r>
            <a:endParaRPr lang="en-US" sz="1600" dirty="0"/>
          </a:p>
        </p:txBody>
      </p:sp>
      <p:sp>
        <p:nvSpPr>
          <p:cNvPr id="77" name="76 - TextBox"/>
          <p:cNvSpPr txBox="1"/>
          <p:nvPr/>
        </p:nvSpPr>
        <p:spPr>
          <a:xfrm>
            <a:off x="2500266" y="264320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-5</a:t>
            </a:r>
            <a:endParaRPr lang="en-US" sz="1600" dirty="0"/>
          </a:p>
        </p:txBody>
      </p:sp>
      <p:sp>
        <p:nvSpPr>
          <p:cNvPr id="79" name="78 - TextBox"/>
          <p:cNvSpPr txBox="1"/>
          <p:nvPr/>
        </p:nvSpPr>
        <p:spPr>
          <a:xfrm>
            <a:off x="2000200" y="114298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15</a:t>
            </a:r>
            <a:endParaRPr lang="en-US" sz="1600" dirty="0"/>
          </a:p>
        </p:txBody>
      </p:sp>
      <p:sp>
        <p:nvSpPr>
          <p:cNvPr id="81" name="80 - TextBox"/>
          <p:cNvSpPr txBox="1"/>
          <p:nvPr/>
        </p:nvSpPr>
        <p:spPr>
          <a:xfrm>
            <a:off x="2000200" y="1571612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</a:t>
            </a:r>
            <a:endParaRPr lang="en-US" sz="1600" dirty="0"/>
          </a:p>
        </p:txBody>
      </p:sp>
      <p:sp>
        <p:nvSpPr>
          <p:cNvPr id="82" name="81 - TextBox"/>
          <p:cNvSpPr txBox="1"/>
          <p:nvPr/>
        </p:nvSpPr>
        <p:spPr>
          <a:xfrm>
            <a:off x="2071638" y="192882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89" name="88 - Έλλειψη"/>
          <p:cNvSpPr/>
          <p:nvPr/>
        </p:nvSpPr>
        <p:spPr>
          <a:xfrm>
            <a:off x="1071506" y="250030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 rot="10800000" flipV="1">
            <a:off x="2428828" y="92869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2000200" y="71435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20</a:t>
            </a:r>
            <a:endParaRPr lang="en-US" sz="1600" dirty="0"/>
          </a:p>
        </p:txBody>
      </p:sp>
      <p:sp>
        <p:nvSpPr>
          <p:cNvPr id="74" name="73 - TextBox"/>
          <p:cNvSpPr txBox="1"/>
          <p:nvPr/>
        </p:nvSpPr>
        <p:spPr>
          <a:xfrm>
            <a:off x="-71470" y="2143116"/>
            <a:ext cx="571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΄</a:t>
            </a:r>
            <a:endParaRPr lang="en-US" sz="2800" dirty="0"/>
          </a:p>
        </p:txBody>
      </p:sp>
      <p:sp>
        <p:nvSpPr>
          <p:cNvPr id="76" name="75 - TextBox"/>
          <p:cNvSpPr txBox="1"/>
          <p:nvPr/>
        </p:nvSpPr>
        <p:spPr>
          <a:xfrm>
            <a:off x="2928894" y="469170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y’</a:t>
            </a:r>
            <a:endParaRPr lang="en-US" sz="2800" dirty="0"/>
          </a:p>
        </p:txBody>
      </p:sp>
      <p:cxnSp>
        <p:nvCxnSpPr>
          <p:cNvPr id="87" name="86 - Ευθεία γραμμή σύνδεσης"/>
          <p:cNvCxnSpPr>
            <a:endCxn id="41" idx="1"/>
          </p:cNvCxnSpPr>
          <p:nvPr/>
        </p:nvCxnSpPr>
        <p:spPr>
          <a:xfrm rot="10800000" flipV="1">
            <a:off x="1857324" y="2643181"/>
            <a:ext cx="642942" cy="26401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- Ευθεία γραμμή σύνδεσης"/>
          <p:cNvCxnSpPr/>
          <p:nvPr/>
        </p:nvCxnSpPr>
        <p:spPr>
          <a:xfrm rot="5400000">
            <a:off x="1750564" y="3035694"/>
            <a:ext cx="1214446" cy="7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97 - Ευθεία γραμμή σύνδεσης"/>
          <p:cNvCxnSpPr/>
          <p:nvPr/>
        </p:nvCxnSpPr>
        <p:spPr>
          <a:xfrm rot="5400000">
            <a:off x="714316" y="2428868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- TextBox"/>
          <p:cNvSpPr txBox="1"/>
          <p:nvPr/>
        </p:nvSpPr>
        <p:spPr>
          <a:xfrm>
            <a:off x="500002" y="2428868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-20</a:t>
            </a:r>
            <a:endParaRPr lang="en-US" sz="1600" dirty="0"/>
          </a:p>
        </p:txBody>
      </p:sp>
      <p:cxnSp>
        <p:nvCxnSpPr>
          <p:cNvPr id="100" name="99 - Ευθεία γραμμή σύνδεσης"/>
          <p:cNvCxnSpPr/>
          <p:nvPr/>
        </p:nvCxnSpPr>
        <p:spPr>
          <a:xfrm rot="5400000">
            <a:off x="1036581" y="2535231"/>
            <a:ext cx="7143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100 - Ευθεία γραμμή σύνδεσης"/>
          <p:cNvCxnSpPr/>
          <p:nvPr/>
        </p:nvCxnSpPr>
        <p:spPr>
          <a:xfrm rot="10800000">
            <a:off x="2500266" y="2143116"/>
            <a:ext cx="35719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101 - Ευθεία γραμμή σύνδεσης"/>
          <p:cNvCxnSpPr/>
          <p:nvPr/>
        </p:nvCxnSpPr>
        <p:spPr>
          <a:xfrm rot="10800000">
            <a:off x="2500266" y="2285992"/>
            <a:ext cx="78581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102 - Ευθεία γραμμή σύνδεσης"/>
          <p:cNvCxnSpPr/>
          <p:nvPr/>
        </p:nvCxnSpPr>
        <p:spPr>
          <a:xfrm rot="10800000">
            <a:off x="1071506" y="2500306"/>
            <a:ext cx="142876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106 - Ευθεία γραμμή σύνδεσης"/>
          <p:cNvCxnSpPr/>
          <p:nvPr/>
        </p:nvCxnSpPr>
        <p:spPr>
          <a:xfrm rot="5400000">
            <a:off x="1964878" y="1821248"/>
            <a:ext cx="1213652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107 - Ευθεία γραμμή σύνδεσης"/>
          <p:cNvCxnSpPr>
            <a:endCxn id="42" idx="3"/>
          </p:cNvCxnSpPr>
          <p:nvPr/>
        </p:nvCxnSpPr>
        <p:spPr>
          <a:xfrm rot="5400000">
            <a:off x="1808393" y="2549237"/>
            <a:ext cx="240739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111 - Ευθεία γραμμή σύνδεσης"/>
          <p:cNvCxnSpPr/>
          <p:nvPr/>
        </p:nvCxnSpPr>
        <p:spPr>
          <a:xfrm rot="10800000">
            <a:off x="2357390" y="3643314"/>
            <a:ext cx="21431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112 - Ευθεία γραμμή σύνδεσης"/>
          <p:cNvCxnSpPr/>
          <p:nvPr/>
        </p:nvCxnSpPr>
        <p:spPr>
          <a:xfrm rot="10800000">
            <a:off x="2000200" y="2786058"/>
            <a:ext cx="50006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120 - Ευθεία γραμμή σύνδεσης"/>
          <p:cNvCxnSpPr/>
          <p:nvPr/>
        </p:nvCxnSpPr>
        <p:spPr>
          <a:xfrm rot="5400000">
            <a:off x="3215043" y="2357033"/>
            <a:ext cx="142082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121 - Ευθεία γραμμή σύνδεσης"/>
          <p:cNvCxnSpPr/>
          <p:nvPr/>
        </p:nvCxnSpPr>
        <p:spPr>
          <a:xfrm rot="5400000">
            <a:off x="1929953" y="2641991"/>
            <a:ext cx="42783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129 - Έλλειψη"/>
          <p:cNvSpPr/>
          <p:nvPr/>
        </p:nvSpPr>
        <p:spPr>
          <a:xfrm>
            <a:off x="1928762" y="264318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130 - Έλλειψη"/>
          <p:cNvSpPr/>
          <p:nvPr/>
        </p:nvSpPr>
        <p:spPr>
          <a:xfrm>
            <a:off x="2071638" y="278605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131 - Έλλειψη"/>
          <p:cNvSpPr/>
          <p:nvPr/>
        </p:nvSpPr>
        <p:spPr>
          <a:xfrm>
            <a:off x="3929026" y="228599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132 - Έλλειψη"/>
          <p:cNvSpPr/>
          <p:nvPr/>
        </p:nvSpPr>
        <p:spPr>
          <a:xfrm>
            <a:off x="2571704" y="1142984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133 - Έλλειψη"/>
          <p:cNvSpPr/>
          <p:nvPr/>
        </p:nvSpPr>
        <p:spPr>
          <a:xfrm>
            <a:off x="2857456" y="207167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134 - Έλλειψη"/>
          <p:cNvSpPr/>
          <p:nvPr/>
        </p:nvSpPr>
        <p:spPr>
          <a:xfrm>
            <a:off x="3214646" y="2214554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135 - Έλλειψη"/>
          <p:cNvSpPr/>
          <p:nvPr/>
        </p:nvSpPr>
        <p:spPr>
          <a:xfrm>
            <a:off x="228595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142 - Ελεύθερη σχεδίαση"/>
          <p:cNvSpPr/>
          <p:nvPr/>
        </p:nvSpPr>
        <p:spPr>
          <a:xfrm>
            <a:off x="1102237" y="2546789"/>
            <a:ext cx="1228299" cy="1091821"/>
          </a:xfrm>
          <a:custGeom>
            <a:avLst/>
            <a:gdLst>
              <a:gd name="connsiteX0" fmla="*/ 0 w 1228299"/>
              <a:gd name="connsiteY0" fmla="*/ 0 h 1091821"/>
              <a:gd name="connsiteX1" fmla="*/ 409433 w 1228299"/>
              <a:gd name="connsiteY1" fmla="*/ 0 h 1091821"/>
              <a:gd name="connsiteX2" fmla="*/ 614150 w 1228299"/>
              <a:gd name="connsiteY2" fmla="*/ 40943 h 1091821"/>
              <a:gd name="connsiteX3" fmla="*/ 777923 w 1228299"/>
              <a:gd name="connsiteY3" fmla="*/ 81886 h 1091821"/>
              <a:gd name="connsiteX4" fmla="*/ 859809 w 1228299"/>
              <a:gd name="connsiteY4" fmla="*/ 136477 h 1091821"/>
              <a:gd name="connsiteX5" fmla="*/ 996287 w 1228299"/>
              <a:gd name="connsiteY5" fmla="*/ 259307 h 1091821"/>
              <a:gd name="connsiteX6" fmla="*/ 1132765 w 1228299"/>
              <a:gd name="connsiteY6" fmla="*/ 559558 h 1091821"/>
              <a:gd name="connsiteX7" fmla="*/ 1228299 w 1228299"/>
              <a:gd name="connsiteY7" fmla="*/ 1091821 h 1091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28299" h="1091821">
                <a:moveTo>
                  <a:pt x="0" y="0"/>
                </a:moveTo>
                <a:lnTo>
                  <a:pt x="409433" y="0"/>
                </a:lnTo>
                <a:lnTo>
                  <a:pt x="614150" y="40943"/>
                </a:lnTo>
                <a:cubicBezTo>
                  <a:pt x="768664" y="83083"/>
                  <a:pt x="712406" y="81886"/>
                  <a:pt x="777923" y="81886"/>
                </a:cubicBezTo>
                <a:lnTo>
                  <a:pt x="859809" y="136477"/>
                </a:lnTo>
                <a:lnTo>
                  <a:pt x="996287" y="259307"/>
                </a:lnTo>
                <a:lnTo>
                  <a:pt x="1132765" y="559558"/>
                </a:lnTo>
                <a:lnTo>
                  <a:pt x="1228299" y="1091821"/>
                </a:lnTo>
              </a:path>
            </a:pathLst>
          </a:cu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6" name="145 - Ευθεία γραμμή σύνδεσης"/>
          <p:cNvCxnSpPr/>
          <p:nvPr/>
        </p:nvCxnSpPr>
        <p:spPr>
          <a:xfrm rot="10800000">
            <a:off x="2428828" y="2357430"/>
            <a:ext cx="157163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- Ευθεία γραμμή σύνδεσης"/>
          <p:cNvCxnSpPr/>
          <p:nvPr/>
        </p:nvCxnSpPr>
        <p:spPr>
          <a:xfrm rot="5400000">
            <a:off x="2680052" y="2249082"/>
            <a:ext cx="35639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159 - Ελεύθερη σχεδίαση"/>
          <p:cNvSpPr/>
          <p:nvPr/>
        </p:nvSpPr>
        <p:spPr>
          <a:xfrm rot="11087615">
            <a:off x="2543325" y="1202234"/>
            <a:ext cx="1463728" cy="1091821"/>
          </a:xfrm>
          <a:custGeom>
            <a:avLst/>
            <a:gdLst>
              <a:gd name="connsiteX0" fmla="*/ 0 w 1228299"/>
              <a:gd name="connsiteY0" fmla="*/ 0 h 1091821"/>
              <a:gd name="connsiteX1" fmla="*/ 409433 w 1228299"/>
              <a:gd name="connsiteY1" fmla="*/ 0 h 1091821"/>
              <a:gd name="connsiteX2" fmla="*/ 614150 w 1228299"/>
              <a:gd name="connsiteY2" fmla="*/ 40943 h 1091821"/>
              <a:gd name="connsiteX3" fmla="*/ 777923 w 1228299"/>
              <a:gd name="connsiteY3" fmla="*/ 81886 h 1091821"/>
              <a:gd name="connsiteX4" fmla="*/ 859809 w 1228299"/>
              <a:gd name="connsiteY4" fmla="*/ 136477 h 1091821"/>
              <a:gd name="connsiteX5" fmla="*/ 996287 w 1228299"/>
              <a:gd name="connsiteY5" fmla="*/ 259307 h 1091821"/>
              <a:gd name="connsiteX6" fmla="*/ 1132765 w 1228299"/>
              <a:gd name="connsiteY6" fmla="*/ 559558 h 1091821"/>
              <a:gd name="connsiteX7" fmla="*/ 1228299 w 1228299"/>
              <a:gd name="connsiteY7" fmla="*/ 1091821 h 1091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28299" h="1091821">
                <a:moveTo>
                  <a:pt x="0" y="0"/>
                </a:moveTo>
                <a:lnTo>
                  <a:pt x="409433" y="0"/>
                </a:lnTo>
                <a:lnTo>
                  <a:pt x="614150" y="40943"/>
                </a:lnTo>
                <a:cubicBezTo>
                  <a:pt x="768664" y="83083"/>
                  <a:pt x="712406" y="81886"/>
                  <a:pt x="777923" y="81886"/>
                </a:cubicBezTo>
                <a:lnTo>
                  <a:pt x="859809" y="136477"/>
                </a:lnTo>
                <a:lnTo>
                  <a:pt x="996287" y="259307"/>
                </a:lnTo>
                <a:lnTo>
                  <a:pt x="1132765" y="559558"/>
                </a:lnTo>
                <a:lnTo>
                  <a:pt x="1228299" y="1091821"/>
                </a:lnTo>
              </a:path>
            </a:pathLst>
          </a:cu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160 - TextBox"/>
          <p:cNvSpPr txBox="1"/>
          <p:nvPr/>
        </p:nvSpPr>
        <p:spPr>
          <a:xfrm>
            <a:off x="4286216" y="4643446"/>
            <a:ext cx="48577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Παρατηρώ ότι </a:t>
            </a:r>
            <a:r>
              <a:rPr lang="el-GR" b="1" dirty="0" smtClean="0"/>
              <a:t>η γραφική παράσταση έχει δύο κλάδους.</a:t>
            </a:r>
            <a:r>
              <a:rPr lang="el-GR" dirty="0" smtClean="0"/>
              <a:t> Ένα κλάδο  στο πρώτο τεταρτημόριο, και ένα κλάδο στο τρίτο τεταρτημόριο. </a:t>
            </a:r>
            <a:endParaRPr lang="en-US" dirty="0" smtClean="0"/>
          </a:p>
          <a:p>
            <a:r>
              <a:rPr lang="el-GR" dirty="0" smtClean="0"/>
              <a:t>Οι δύο κλάδοι είναι  συμμετρικοί ως προς την αρχή των αξόνων.</a:t>
            </a:r>
            <a:endParaRPr lang="en-US" dirty="0" smtClean="0"/>
          </a:p>
          <a:p>
            <a:r>
              <a:rPr lang="el-GR" dirty="0" smtClean="0"/>
              <a:t>Επίσης οι δυο κλάδοι είναι συμμετρικοί ως προς τις   ευθείες  </a:t>
            </a:r>
            <a:r>
              <a:rPr lang="en-US" dirty="0" smtClean="0"/>
              <a:t>y = </a:t>
            </a:r>
            <a:r>
              <a:rPr lang="el-GR" dirty="0" smtClean="0"/>
              <a:t> </a:t>
            </a:r>
            <a:r>
              <a:rPr lang="en-US" dirty="0" smtClean="0"/>
              <a:t>x</a:t>
            </a:r>
            <a:r>
              <a:rPr lang="el-GR" dirty="0" smtClean="0"/>
              <a:t>  και  </a:t>
            </a:r>
            <a:r>
              <a:rPr lang="en-US" dirty="0" smtClean="0"/>
              <a:t>y = -x  </a:t>
            </a:r>
          </a:p>
        </p:txBody>
      </p:sp>
      <p:cxnSp>
        <p:nvCxnSpPr>
          <p:cNvPr id="80" name="79 - Ευθεία γραμμή σύνδεσης"/>
          <p:cNvCxnSpPr/>
          <p:nvPr/>
        </p:nvCxnSpPr>
        <p:spPr>
          <a:xfrm>
            <a:off x="500034" y="785794"/>
            <a:ext cx="3286148" cy="27146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TextBox"/>
          <p:cNvSpPr txBox="1"/>
          <p:nvPr/>
        </p:nvSpPr>
        <p:spPr>
          <a:xfrm rot="2752432">
            <a:off x="657942" y="1345047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- x</a:t>
            </a:r>
            <a:endParaRPr lang="en-US" dirty="0"/>
          </a:p>
        </p:txBody>
      </p:sp>
      <p:cxnSp>
        <p:nvCxnSpPr>
          <p:cNvPr id="73" name="72 - Ευθεία γραμμή σύνδεσης"/>
          <p:cNvCxnSpPr/>
          <p:nvPr/>
        </p:nvCxnSpPr>
        <p:spPr>
          <a:xfrm flipV="1">
            <a:off x="500034" y="428604"/>
            <a:ext cx="4357718" cy="37147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85 - TextBox"/>
          <p:cNvSpPr txBox="1"/>
          <p:nvPr/>
        </p:nvSpPr>
        <p:spPr>
          <a:xfrm rot="18788704">
            <a:off x="77996" y="3353151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 =  x</a:t>
            </a:r>
            <a:endParaRPr lang="en-US" dirty="0"/>
          </a:p>
        </p:txBody>
      </p:sp>
      <p:sp>
        <p:nvSpPr>
          <p:cNvPr id="88" name="87 - TextBox"/>
          <p:cNvSpPr txBox="1"/>
          <p:nvPr/>
        </p:nvSpPr>
        <p:spPr>
          <a:xfrm>
            <a:off x="8215307" y="142876"/>
            <a:ext cx="785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91" name="90 - TextBox"/>
          <p:cNvSpPr txBox="1"/>
          <p:nvPr/>
        </p:nvSpPr>
        <p:spPr>
          <a:xfrm>
            <a:off x="8643934" y="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92" name="91 - TextBox"/>
          <p:cNvSpPr txBox="1"/>
          <p:nvPr/>
        </p:nvSpPr>
        <p:spPr>
          <a:xfrm>
            <a:off x="8643934" y="28575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cxnSp>
        <p:nvCxnSpPr>
          <p:cNvPr id="93" name="92 - Ευθεία γραμμή σύνδεσης"/>
          <p:cNvCxnSpPr/>
          <p:nvPr/>
        </p:nvCxnSpPr>
        <p:spPr>
          <a:xfrm>
            <a:off x="8715372" y="428628"/>
            <a:ext cx="428628" cy="158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14282" y="428604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1928794" y="1071546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0" y="2786058"/>
            <a:ext cx="6072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Για τις διάφορες τιμές του </a:t>
            </a:r>
            <a:r>
              <a:rPr lang="en-US" sz="2000" dirty="0" smtClean="0"/>
              <a:t>x,  </a:t>
            </a:r>
            <a:r>
              <a:rPr lang="el-GR" sz="2000" dirty="0" smtClean="0"/>
              <a:t>βρίσκω το αντίστοιχο</a:t>
            </a:r>
            <a:r>
              <a:rPr lang="en-US" sz="2000" dirty="0" smtClean="0"/>
              <a:t>  </a:t>
            </a:r>
            <a:r>
              <a:rPr lang="el-GR" sz="2000" dirty="0" smtClean="0"/>
              <a:t> </a:t>
            </a:r>
            <a:r>
              <a:rPr lang="en-US" sz="2000" dirty="0" smtClean="0"/>
              <a:t>y</a:t>
            </a:r>
            <a:endParaRPr lang="en-US" sz="2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0" y="342900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Για </a:t>
            </a:r>
            <a:r>
              <a:rPr lang="en-US" b="1" dirty="0" smtClean="0"/>
              <a:t>x = -16 </a:t>
            </a:r>
            <a:r>
              <a:rPr lang="el-GR" dirty="0" smtClean="0"/>
              <a:t>:</a:t>
            </a:r>
            <a:endParaRPr lang="en-US" dirty="0"/>
          </a:p>
        </p:txBody>
      </p:sp>
      <p:cxnSp>
        <p:nvCxnSpPr>
          <p:cNvPr id="16" name="15 - Ευθεία γραμμή σύνδεσης"/>
          <p:cNvCxnSpPr/>
          <p:nvPr/>
        </p:nvCxnSpPr>
        <p:spPr>
          <a:xfrm>
            <a:off x="4857752" y="642918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4786314" y="214290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-</a:t>
            </a:r>
            <a:r>
              <a:rPr lang="el-GR" sz="2400" b="1" dirty="0" smtClean="0"/>
              <a:t>16</a:t>
            </a:r>
            <a:endParaRPr lang="en-US" sz="24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4929190" y="571480"/>
            <a:ext cx="325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x</a:t>
            </a:r>
            <a:endParaRPr lang="en-US" sz="24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4286248" y="428604"/>
            <a:ext cx="5485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y</a:t>
            </a:r>
            <a:r>
              <a:rPr lang="el-GR" sz="2400" b="1" dirty="0" smtClean="0"/>
              <a:t> =</a:t>
            </a:r>
            <a:endParaRPr lang="en-US" sz="2400" dirty="0"/>
          </a:p>
        </p:txBody>
      </p:sp>
      <p:graphicFrame>
        <p:nvGraphicFramePr>
          <p:cNvPr id="25" name="24 - Πίνακας"/>
          <p:cNvGraphicFramePr>
            <a:graphicFrameLocks noGrp="1"/>
          </p:cNvGraphicFramePr>
          <p:nvPr/>
        </p:nvGraphicFramePr>
        <p:xfrm>
          <a:off x="500034" y="1643050"/>
          <a:ext cx="6095997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6" name="25 - Ευθεία γραμμή σύνδεσης"/>
          <p:cNvCxnSpPr/>
          <p:nvPr/>
        </p:nvCxnSpPr>
        <p:spPr>
          <a:xfrm>
            <a:off x="2143108" y="3643314"/>
            <a:ext cx="35719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2071670" y="3214686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-</a:t>
            </a:r>
            <a:r>
              <a:rPr lang="el-GR" sz="2000" b="1" dirty="0" smtClean="0"/>
              <a:t>16</a:t>
            </a:r>
            <a:endParaRPr lang="en-US" sz="2000" b="1" dirty="0"/>
          </a:p>
        </p:txBody>
      </p:sp>
      <p:sp>
        <p:nvSpPr>
          <p:cNvPr id="28" name="27 - Ορθογώνιο"/>
          <p:cNvSpPr/>
          <p:nvPr/>
        </p:nvSpPr>
        <p:spPr>
          <a:xfrm>
            <a:off x="2000232" y="3643314"/>
            <a:ext cx="5229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-16</a:t>
            </a:r>
            <a:endParaRPr lang="en-US" sz="20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1571604" y="3429000"/>
            <a:ext cx="4924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endParaRPr lang="en-US" sz="2000" dirty="0"/>
          </a:p>
        </p:txBody>
      </p:sp>
      <p:sp>
        <p:nvSpPr>
          <p:cNvPr id="30" name="29 - Ορθογώνιο"/>
          <p:cNvSpPr/>
          <p:nvPr/>
        </p:nvSpPr>
        <p:spPr>
          <a:xfrm>
            <a:off x="3571868" y="3429000"/>
            <a:ext cx="7377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r>
              <a:rPr lang="en-US" sz="2000" b="1" dirty="0" smtClean="0"/>
              <a:t>  1</a:t>
            </a:r>
            <a:endParaRPr lang="en-US" sz="2000" dirty="0"/>
          </a:p>
        </p:txBody>
      </p:sp>
      <p:sp>
        <p:nvSpPr>
          <p:cNvPr id="20" name="19 - TextBox"/>
          <p:cNvSpPr txBox="1"/>
          <p:nvPr/>
        </p:nvSpPr>
        <p:spPr>
          <a:xfrm>
            <a:off x="0" y="4429132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Για </a:t>
            </a:r>
            <a:r>
              <a:rPr lang="en-US" b="1" dirty="0" smtClean="0"/>
              <a:t>x = -8 </a:t>
            </a:r>
            <a:r>
              <a:rPr lang="el-GR" dirty="0" smtClean="0"/>
              <a:t>:</a:t>
            </a:r>
            <a:endParaRPr lang="en-US" dirty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>
            <a:off x="2143108" y="4643446"/>
            <a:ext cx="35719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2071670" y="4214818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-</a:t>
            </a:r>
            <a:r>
              <a:rPr lang="el-GR" sz="2000" b="1" dirty="0" smtClean="0"/>
              <a:t>16</a:t>
            </a:r>
            <a:endParaRPr lang="en-US" sz="2000" b="1" dirty="0"/>
          </a:p>
        </p:txBody>
      </p:sp>
      <p:sp>
        <p:nvSpPr>
          <p:cNvPr id="23" name="22 - Ορθογώνιο"/>
          <p:cNvSpPr/>
          <p:nvPr/>
        </p:nvSpPr>
        <p:spPr>
          <a:xfrm>
            <a:off x="2000232" y="4643446"/>
            <a:ext cx="3930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-8</a:t>
            </a:r>
            <a:endParaRPr lang="en-US" sz="20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1571604" y="4429132"/>
            <a:ext cx="4924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endParaRPr lang="en-US" sz="2000" dirty="0"/>
          </a:p>
        </p:txBody>
      </p:sp>
      <p:sp>
        <p:nvSpPr>
          <p:cNvPr id="31" name="30 - Ορθογώνιο"/>
          <p:cNvSpPr/>
          <p:nvPr/>
        </p:nvSpPr>
        <p:spPr>
          <a:xfrm>
            <a:off x="3571868" y="4429132"/>
            <a:ext cx="7377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r>
              <a:rPr lang="en-US" sz="2000" b="1" dirty="0" smtClean="0"/>
              <a:t>  2</a:t>
            </a:r>
            <a:endParaRPr lang="en-US" sz="2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0" y="5286388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Για </a:t>
            </a:r>
            <a:r>
              <a:rPr lang="en-US" b="1" dirty="0" smtClean="0"/>
              <a:t>x = -4 </a:t>
            </a:r>
            <a:r>
              <a:rPr lang="el-GR" dirty="0" smtClean="0"/>
              <a:t>:</a:t>
            </a:r>
            <a:endParaRPr lang="en-US" dirty="0"/>
          </a:p>
        </p:txBody>
      </p:sp>
      <p:cxnSp>
        <p:nvCxnSpPr>
          <p:cNvPr id="33" name="32 - Ευθεία γραμμή σύνδεσης"/>
          <p:cNvCxnSpPr/>
          <p:nvPr/>
        </p:nvCxnSpPr>
        <p:spPr>
          <a:xfrm>
            <a:off x="2143108" y="5500702"/>
            <a:ext cx="35719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2071670" y="5072074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-</a:t>
            </a:r>
            <a:r>
              <a:rPr lang="el-GR" sz="2000" b="1" dirty="0" smtClean="0"/>
              <a:t>16</a:t>
            </a:r>
            <a:endParaRPr lang="en-US" sz="2000" b="1" dirty="0"/>
          </a:p>
        </p:txBody>
      </p:sp>
      <p:sp>
        <p:nvSpPr>
          <p:cNvPr id="35" name="34 - Ορθογώνιο"/>
          <p:cNvSpPr/>
          <p:nvPr/>
        </p:nvSpPr>
        <p:spPr>
          <a:xfrm>
            <a:off x="2000232" y="5500702"/>
            <a:ext cx="3930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-4</a:t>
            </a:r>
            <a:endParaRPr lang="en-US" sz="2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1571604" y="5286388"/>
            <a:ext cx="4924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endParaRPr lang="en-US" sz="2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3571868" y="5286388"/>
            <a:ext cx="7377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r>
              <a:rPr lang="en-US" sz="2000" b="1" dirty="0" smtClean="0"/>
              <a:t>  4</a:t>
            </a:r>
            <a:endParaRPr lang="en-US" sz="2000" dirty="0"/>
          </a:p>
        </p:txBody>
      </p:sp>
      <p:sp>
        <p:nvSpPr>
          <p:cNvPr id="38" name="37 - TextBox"/>
          <p:cNvSpPr txBox="1"/>
          <p:nvPr/>
        </p:nvSpPr>
        <p:spPr>
          <a:xfrm>
            <a:off x="0" y="624357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Για </a:t>
            </a:r>
            <a:r>
              <a:rPr lang="en-US" b="1" dirty="0" smtClean="0"/>
              <a:t>x = -1 </a:t>
            </a:r>
            <a:r>
              <a:rPr lang="el-GR" dirty="0" smtClean="0"/>
              <a:t>:</a:t>
            </a:r>
            <a:endParaRPr lang="en-US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2143108" y="6457890"/>
            <a:ext cx="35719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2071670" y="6029262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-</a:t>
            </a:r>
            <a:r>
              <a:rPr lang="el-GR" sz="2000" b="1" dirty="0" smtClean="0"/>
              <a:t>16</a:t>
            </a:r>
            <a:endParaRPr lang="en-US" sz="2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2000232" y="6457890"/>
            <a:ext cx="3930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-1</a:t>
            </a:r>
            <a:endParaRPr lang="en-US" sz="2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1571604" y="6243576"/>
            <a:ext cx="4924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endParaRPr lang="en-US" sz="20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3571868" y="6243576"/>
            <a:ext cx="8098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r>
              <a:rPr lang="en-US" sz="2000" b="1" dirty="0" smtClean="0"/>
              <a:t> 16</a:t>
            </a:r>
            <a:endParaRPr lang="en-US" sz="2000" dirty="0"/>
          </a:p>
        </p:txBody>
      </p:sp>
      <p:sp>
        <p:nvSpPr>
          <p:cNvPr id="44" name="43 - TextBox"/>
          <p:cNvSpPr txBox="1"/>
          <p:nvPr/>
        </p:nvSpPr>
        <p:spPr>
          <a:xfrm>
            <a:off x="8215307" y="142876"/>
            <a:ext cx="785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8643934" y="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8643934" y="28575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8715372" y="428628"/>
            <a:ext cx="428628" cy="158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7" grpId="0"/>
      <p:bldP spid="18" grpId="0"/>
      <p:bldP spid="19" grpId="0"/>
      <p:bldP spid="27" grpId="0"/>
      <p:bldP spid="28" grpId="0"/>
      <p:bldP spid="29" grpId="0"/>
      <p:bldP spid="30" grpId="0"/>
      <p:bldP spid="20" grpId="0"/>
      <p:bldP spid="22" grpId="0"/>
      <p:bldP spid="23" grpId="0"/>
      <p:bldP spid="24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40" grpId="0"/>
      <p:bldP spid="41" grpId="0"/>
      <p:bldP spid="42" grpId="0"/>
      <p:bldP spid="4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14282" y="428604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1928794" y="1071546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0" y="2786058"/>
            <a:ext cx="6072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Για τις διάφορες τιμές του </a:t>
            </a:r>
            <a:r>
              <a:rPr lang="en-US" sz="2000" dirty="0" smtClean="0"/>
              <a:t>x,  </a:t>
            </a:r>
            <a:r>
              <a:rPr lang="el-GR" sz="2000" dirty="0" smtClean="0"/>
              <a:t>βρίσκω το αντίστοιχο</a:t>
            </a:r>
            <a:r>
              <a:rPr lang="en-US" sz="2000" dirty="0" smtClean="0"/>
              <a:t>  </a:t>
            </a:r>
            <a:r>
              <a:rPr lang="el-GR" sz="2000" dirty="0" smtClean="0"/>
              <a:t> </a:t>
            </a:r>
            <a:r>
              <a:rPr lang="en-US" sz="2000" dirty="0" smtClean="0"/>
              <a:t>y</a:t>
            </a:r>
            <a:endParaRPr lang="en-US" sz="2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357158" y="607220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Για </a:t>
            </a:r>
            <a:r>
              <a:rPr lang="en-US" b="1" dirty="0" smtClean="0"/>
              <a:t>x = </a:t>
            </a:r>
            <a:r>
              <a:rPr lang="el-GR" b="1" dirty="0" smtClean="0"/>
              <a:t> </a:t>
            </a:r>
            <a:r>
              <a:rPr lang="en-US" b="1" dirty="0" smtClean="0"/>
              <a:t>16 </a:t>
            </a:r>
            <a:r>
              <a:rPr lang="el-GR" dirty="0" smtClean="0"/>
              <a:t>:</a:t>
            </a:r>
            <a:endParaRPr lang="en-US" dirty="0"/>
          </a:p>
        </p:txBody>
      </p:sp>
      <p:cxnSp>
        <p:nvCxnSpPr>
          <p:cNvPr id="16" name="15 - Ευθεία γραμμή σύνδεσης"/>
          <p:cNvCxnSpPr/>
          <p:nvPr/>
        </p:nvCxnSpPr>
        <p:spPr>
          <a:xfrm>
            <a:off x="4857752" y="642918"/>
            <a:ext cx="57150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4786314" y="214290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-</a:t>
            </a:r>
            <a:r>
              <a:rPr lang="el-GR" sz="2400" b="1" dirty="0" smtClean="0"/>
              <a:t>16</a:t>
            </a:r>
            <a:endParaRPr lang="en-US" sz="24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4857752" y="571480"/>
            <a:ext cx="325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x</a:t>
            </a:r>
            <a:endParaRPr lang="en-US" sz="24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4286248" y="428604"/>
            <a:ext cx="5485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y</a:t>
            </a:r>
            <a:r>
              <a:rPr lang="el-GR" sz="2400" b="1" dirty="0" smtClean="0"/>
              <a:t> =</a:t>
            </a:r>
            <a:endParaRPr lang="en-US" sz="2400" dirty="0"/>
          </a:p>
        </p:txBody>
      </p:sp>
      <p:graphicFrame>
        <p:nvGraphicFramePr>
          <p:cNvPr id="25" name="24 - Πίνακας"/>
          <p:cNvGraphicFramePr>
            <a:graphicFrameLocks noGrp="1"/>
          </p:cNvGraphicFramePr>
          <p:nvPr/>
        </p:nvGraphicFramePr>
        <p:xfrm>
          <a:off x="500034" y="1643050"/>
          <a:ext cx="6095997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</a:t>
                      </a:r>
                      <a:r>
                        <a:rPr lang="en-US" dirty="0" smtClean="0"/>
                        <a:t>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</a:t>
                      </a:r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</a:t>
                      </a:r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</a:t>
                      </a:r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6" name="25 - Ευθεία γραμμή σύνδεσης"/>
          <p:cNvCxnSpPr/>
          <p:nvPr/>
        </p:nvCxnSpPr>
        <p:spPr>
          <a:xfrm>
            <a:off x="2500266" y="6286520"/>
            <a:ext cx="35719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2428828" y="5857892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-</a:t>
            </a:r>
            <a:r>
              <a:rPr lang="el-GR" sz="2000" b="1" dirty="0" smtClean="0"/>
              <a:t>16</a:t>
            </a:r>
            <a:endParaRPr lang="en-US" sz="2000" b="1" dirty="0"/>
          </a:p>
        </p:txBody>
      </p:sp>
      <p:sp>
        <p:nvSpPr>
          <p:cNvPr id="28" name="27 - Ορθογώνιο"/>
          <p:cNvSpPr/>
          <p:nvPr/>
        </p:nvSpPr>
        <p:spPr>
          <a:xfrm>
            <a:off x="2357390" y="6286520"/>
            <a:ext cx="5020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 </a:t>
            </a:r>
            <a:r>
              <a:rPr lang="en-US" sz="2000" b="1" dirty="0" smtClean="0"/>
              <a:t>16</a:t>
            </a:r>
            <a:endParaRPr lang="en-US" sz="20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1928762" y="6072206"/>
            <a:ext cx="4924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endParaRPr lang="en-US" sz="2000" dirty="0"/>
          </a:p>
        </p:txBody>
      </p:sp>
      <p:sp>
        <p:nvSpPr>
          <p:cNvPr id="30" name="29 - Ορθογώνιο"/>
          <p:cNvSpPr/>
          <p:nvPr/>
        </p:nvSpPr>
        <p:spPr>
          <a:xfrm>
            <a:off x="3929026" y="6072206"/>
            <a:ext cx="8162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r>
              <a:rPr lang="en-US" sz="2000" b="1" dirty="0" smtClean="0"/>
              <a:t> </a:t>
            </a:r>
            <a:r>
              <a:rPr lang="el-GR" sz="2000" b="1" dirty="0" smtClean="0"/>
              <a:t> </a:t>
            </a:r>
            <a:r>
              <a:rPr lang="en-US" sz="2000" b="1" dirty="0" smtClean="0"/>
              <a:t>-1</a:t>
            </a:r>
            <a:endParaRPr lang="en-US" sz="2000" dirty="0"/>
          </a:p>
        </p:txBody>
      </p:sp>
      <p:sp>
        <p:nvSpPr>
          <p:cNvPr id="20" name="19 - TextBox"/>
          <p:cNvSpPr txBox="1"/>
          <p:nvPr/>
        </p:nvSpPr>
        <p:spPr>
          <a:xfrm>
            <a:off x="357190" y="5072074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Για </a:t>
            </a:r>
            <a:r>
              <a:rPr lang="en-US" b="1" dirty="0" smtClean="0"/>
              <a:t>x = </a:t>
            </a:r>
            <a:r>
              <a:rPr lang="el-GR" b="1" dirty="0" smtClean="0"/>
              <a:t> </a:t>
            </a:r>
            <a:r>
              <a:rPr lang="en-US" b="1" dirty="0" smtClean="0"/>
              <a:t>8 </a:t>
            </a:r>
            <a:r>
              <a:rPr lang="el-GR" dirty="0" smtClean="0"/>
              <a:t>:</a:t>
            </a:r>
            <a:endParaRPr lang="en-US" dirty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>
            <a:off x="2500298" y="5286388"/>
            <a:ext cx="35719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2428860" y="4857760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-</a:t>
            </a:r>
            <a:r>
              <a:rPr lang="el-GR" sz="2000" b="1" dirty="0" smtClean="0"/>
              <a:t>16</a:t>
            </a:r>
            <a:endParaRPr lang="en-US" sz="2000" b="1" dirty="0"/>
          </a:p>
        </p:txBody>
      </p:sp>
      <p:sp>
        <p:nvSpPr>
          <p:cNvPr id="23" name="22 - Ορθογώνιο"/>
          <p:cNvSpPr/>
          <p:nvPr/>
        </p:nvSpPr>
        <p:spPr>
          <a:xfrm>
            <a:off x="2357422" y="5286388"/>
            <a:ext cx="372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 </a:t>
            </a:r>
            <a:r>
              <a:rPr lang="en-US" sz="2000" b="1" dirty="0" smtClean="0"/>
              <a:t>8</a:t>
            </a:r>
            <a:endParaRPr lang="en-US" sz="20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1928794" y="5072074"/>
            <a:ext cx="4924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endParaRPr lang="en-US" sz="2000" dirty="0"/>
          </a:p>
        </p:txBody>
      </p:sp>
      <p:sp>
        <p:nvSpPr>
          <p:cNvPr id="31" name="30 - Ορθογώνιο"/>
          <p:cNvSpPr/>
          <p:nvPr/>
        </p:nvSpPr>
        <p:spPr>
          <a:xfrm>
            <a:off x="3929058" y="5072074"/>
            <a:ext cx="8739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r>
              <a:rPr lang="en-US" sz="2000" b="1" dirty="0" smtClean="0"/>
              <a:t>  </a:t>
            </a:r>
            <a:r>
              <a:rPr lang="el-GR" sz="2000" b="1" dirty="0" smtClean="0"/>
              <a:t> </a:t>
            </a:r>
            <a:r>
              <a:rPr lang="en-US" sz="2000" b="1" dirty="0" smtClean="0"/>
              <a:t>-2</a:t>
            </a:r>
            <a:endParaRPr lang="en-US" sz="2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428628" y="414338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Για </a:t>
            </a:r>
            <a:r>
              <a:rPr lang="en-US" b="1" dirty="0" smtClean="0"/>
              <a:t>x = </a:t>
            </a:r>
            <a:r>
              <a:rPr lang="el-GR" b="1" dirty="0" smtClean="0"/>
              <a:t> </a:t>
            </a:r>
            <a:r>
              <a:rPr lang="en-US" b="1" dirty="0" smtClean="0"/>
              <a:t>4 </a:t>
            </a:r>
            <a:r>
              <a:rPr lang="el-GR" dirty="0" smtClean="0"/>
              <a:t>:</a:t>
            </a:r>
            <a:endParaRPr lang="en-US" dirty="0"/>
          </a:p>
        </p:txBody>
      </p:sp>
      <p:cxnSp>
        <p:nvCxnSpPr>
          <p:cNvPr id="33" name="32 - Ευθεία γραμμή σύνδεσης"/>
          <p:cNvCxnSpPr/>
          <p:nvPr/>
        </p:nvCxnSpPr>
        <p:spPr>
          <a:xfrm>
            <a:off x="2571736" y="4357694"/>
            <a:ext cx="35719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2500298" y="3929066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-</a:t>
            </a:r>
            <a:r>
              <a:rPr lang="el-GR" sz="2000" b="1" dirty="0" smtClean="0"/>
              <a:t>16</a:t>
            </a:r>
            <a:endParaRPr lang="en-US" sz="2000" b="1" dirty="0"/>
          </a:p>
        </p:txBody>
      </p:sp>
      <p:sp>
        <p:nvSpPr>
          <p:cNvPr id="35" name="34 - Ορθογώνιο"/>
          <p:cNvSpPr/>
          <p:nvPr/>
        </p:nvSpPr>
        <p:spPr>
          <a:xfrm>
            <a:off x="2428860" y="4357694"/>
            <a:ext cx="372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 </a:t>
            </a:r>
            <a:r>
              <a:rPr lang="en-US" sz="2000" b="1" dirty="0" smtClean="0"/>
              <a:t>4</a:t>
            </a:r>
            <a:endParaRPr lang="en-US" sz="2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2000232" y="4143380"/>
            <a:ext cx="4924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endParaRPr lang="en-US" sz="2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4000496" y="4143380"/>
            <a:ext cx="8739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r>
              <a:rPr lang="en-US" sz="2000" b="1" dirty="0" smtClean="0"/>
              <a:t>  </a:t>
            </a:r>
            <a:r>
              <a:rPr lang="el-GR" sz="2000" b="1" dirty="0" smtClean="0"/>
              <a:t> </a:t>
            </a:r>
            <a:r>
              <a:rPr lang="en-US" sz="2000" b="1" dirty="0" smtClean="0"/>
              <a:t>-4</a:t>
            </a:r>
            <a:endParaRPr lang="en-US" sz="2000" dirty="0"/>
          </a:p>
        </p:txBody>
      </p:sp>
      <p:sp>
        <p:nvSpPr>
          <p:cNvPr id="38" name="37 - TextBox"/>
          <p:cNvSpPr txBox="1"/>
          <p:nvPr/>
        </p:nvSpPr>
        <p:spPr>
          <a:xfrm>
            <a:off x="285752" y="3357562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Για </a:t>
            </a:r>
            <a:r>
              <a:rPr lang="en-US" b="1" dirty="0" smtClean="0"/>
              <a:t>x = </a:t>
            </a:r>
            <a:r>
              <a:rPr lang="el-GR" b="1" dirty="0" smtClean="0"/>
              <a:t> </a:t>
            </a:r>
            <a:r>
              <a:rPr lang="en-US" b="1" dirty="0" smtClean="0"/>
              <a:t>1 </a:t>
            </a:r>
            <a:r>
              <a:rPr lang="el-GR" dirty="0" smtClean="0"/>
              <a:t>:</a:t>
            </a:r>
            <a:endParaRPr lang="en-US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2428860" y="3571876"/>
            <a:ext cx="35719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2357422" y="3143248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-</a:t>
            </a:r>
            <a:r>
              <a:rPr lang="el-GR" sz="2000" b="1" dirty="0" smtClean="0"/>
              <a:t>16</a:t>
            </a:r>
            <a:endParaRPr lang="en-US" sz="2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2285984" y="3571876"/>
            <a:ext cx="372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 </a:t>
            </a:r>
            <a:r>
              <a:rPr lang="en-US" sz="2000" b="1" dirty="0" smtClean="0"/>
              <a:t>1</a:t>
            </a:r>
            <a:endParaRPr lang="en-US" sz="2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1857356" y="3357562"/>
            <a:ext cx="4924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endParaRPr lang="en-US" sz="20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3857620" y="3357562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y</a:t>
            </a:r>
            <a:r>
              <a:rPr lang="el-GR" sz="2000" b="1" dirty="0" smtClean="0"/>
              <a:t> =</a:t>
            </a:r>
            <a:r>
              <a:rPr lang="en-US" sz="2000" b="1" dirty="0" smtClean="0"/>
              <a:t>  </a:t>
            </a:r>
            <a:r>
              <a:rPr lang="el-GR" sz="2000" b="1" dirty="0" smtClean="0"/>
              <a:t> </a:t>
            </a:r>
            <a:r>
              <a:rPr lang="en-US" sz="2000" b="1" dirty="0" smtClean="0"/>
              <a:t>-16</a:t>
            </a:r>
            <a:endParaRPr lang="en-US" sz="2000" dirty="0"/>
          </a:p>
        </p:txBody>
      </p:sp>
      <p:sp>
        <p:nvSpPr>
          <p:cNvPr id="44" name="43 - TextBox"/>
          <p:cNvSpPr txBox="1"/>
          <p:nvPr/>
        </p:nvSpPr>
        <p:spPr>
          <a:xfrm>
            <a:off x="2714612" y="121442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</a:t>
            </a:r>
            <a:endParaRPr lang="en-US" dirty="0"/>
          </a:p>
        </p:txBody>
      </p:sp>
      <p:sp>
        <p:nvSpPr>
          <p:cNvPr id="45" name="44 - TextBox"/>
          <p:cNvSpPr txBox="1"/>
          <p:nvPr/>
        </p:nvSpPr>
        <p:spPr>
          <a:xfrm>
            <a:off x="8215307" y="142876"/>
            <a:ext cx="785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8643934" y="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47" name="46 - TextBox"/>
          <p:cNvSpPr txBox="1"/>
          <p:nvPr/>
        </p:nvSpPr>
        <p:spPr>
          <a:xfrm>
            <a:off x="8643934" y="28575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8715372" y="428628"/>
            <a:ext cx="428628" cy="158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7" grpId="0"/>
      <p:bldP spid="18" grpId="0"/>
      <p:bldP spid="19" grpId="0"/>
      <p:bldP spid="27" grpId="0"/>
      <p:bldP spid="28" grpId="0"/>
      <p:bldP spid="29" grpId="0"/>
      <p:bldP spid="30" grpId="0"/>
      <p:bldP spid="20" grpId="0"/>
      <p:bldP spid="22" grpId="0"/>
      <p:bldP spid="23" grpId="0"/>
      <p:bldP spid="24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40" grpId="0"/>
      <p:bldP spid="41" grpId="0"/>
      <p:bldP spid="42" grpId="0"/>
      <p:bldP spid="4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- Ευθεία γραμμή σύνδεσης"/>
          <p:cNvCxnSpPr/>
          <p:nvPr/>
        </p:nvCxnSpPr>
        <p:spPr>
          <a:xfrm>
            <a:off x="428596" y="4072759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6858016" y="385762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143254" y="4785937"/>
            <a:ext cx="4857759" cy="794"/>
          </a:xfrm>
          <a:prstGeom prst="line">
            <a:avLst/>
          </a:prstGeom>
          <a:ln w="25400"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571736" y="192880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928926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428992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857620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642248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071670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357686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214414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858149" y="4072363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857488" y="414340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286116" y="414340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4071966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15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286248" y="414340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20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786314" y="407196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1928794" y="414338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-5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428728" y="4143404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-10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000100" y="4071942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-15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500298" y="335758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500298" y="292895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500298" y="450059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500298" y="3713981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500298" y="485778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500298" y="521418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500298" y="557137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/>
          <p:nvPr/>
        </p:nvCxnSpPr>
        <p:spPr>
          <a:xfrm rot="5400000">
            <a:off x="3930249" y="3999313"/>
            <a:ext cx="142082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 rot="10800000">
            <a:off x="2571736" y="2857496"/>
            <a:ext cx="14287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rot="10800000" flipV="1">
            <a:off x="2500298" y="685725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2643174" y="5357850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-20</a:t>
            </a:r>
            <a:endParaRPr lang="en-US" sz="1600" dirty="0"/>
          </a:p>
        </p:txBody>
      </p:sp>
      <p:sp>
        <p:nvSpPr>
          <p:cNvPr id="72" name="71 - TextBox"/>
          <p:cNvSpPr txBox="1"/>
          <p:nvPr/>
        </p:nvSpPr>
        <p:spPr>
          <a:xfrm>
            <a:off x="2643174" y="5072098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-15</a:t>
            </a:r>
            <a:endParaRPr lang="en-US" sz="1600" dirty="0"/>
          </a:p>
        </p:txBody>
      </p:sp>
      <p:sp>
        <p:nvSpPr>
          <p:cNvPr id="75" name="74 - TextBox"/>
          <p:cNvSpPr txBox="1"/>
          <p:nvPr/>
        </p:nvSpPr>
        <p:spPr>
          <a:xfrm>
            <a:off x="2643174" y="4714908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-10</a:t>
            </a:r>
            <a:endParaRPr lang="en-US" sz="1600" dirty="0"/>
          </a:p>
        </p:txBody>
      </p:sp>
      <p:sp>
        <p:nvSpPr>
          <p:cNvPr id="77" name="76 - TextBox"/>
          <p:cNvSpPr txBox="1"/>
          <p:nvPr/>
        </p:nvSpPr>
        <p:spPr>
          <a:xfrm>
            <a:off x="2571736" y="4286280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-5</a:t>
            </a:r>
            <a:endParaRPr lang="en-US" sz="1600" dirty="0"/>
          </a:p>
        </p:txBody>
      </p:sp>
      <p:sp>
        <p:nvSpPr>
          <p:cNvPr id="79" name="78 - TextBox"/>
          <p:cNvSpPr txBox="1"/>
          <p:nvPr/>
        </p:nvSpPr>
        <p:spPr>
          <a:xfrm>
            <a:off x="2071670" y="2786058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15</a:t>
            </a:r>
            <a:endParaRPr lang="en-US" sz="1600" dirty="0"/>
          </a:p>
        </p:txBody>
      </p:sp>
      <p:sp>
        <p:nvSpPr>
          <p:cNvPr id="81" name="80 - TextBox"/>
          <p:cNvSpPr txBox="1"/>
          <p:nvPr/>
        </p:nvSpPr>
        <p:spPr>
          <a:xfrm>
            <a:off x="2071670" y="321468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</a:t>
            </a:r>
            <a:endParaRPr lang="en-US" sz="1600" dirty="0"/>
          </a:p>
        </p:txBody>
      </p:sp>
      <p:sp>
        <p:nvSpPr>
          <p:cNvPr id="82" name="81 - TextBox"/>
          <p:cNvSpPr txBox="1"/>
          <p:nvPr/>
        </p:nvSpPr>
        <p:spPr>
          <a:xfrm>
            <a:off x="2143108" y="35719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89" name="88 - Έλλειψη"/>
          <p:cNvSpPr/>
          <p:nvPr/>
        </p:nvSpPr>
        <p:spPr>
          <a:xfrm>
            <a:off x="1142976" y="392906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 rot="10800000" flipV="1">
            <a:off x="2500298" y="257176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2071670" y="2357430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20</a:t>
            </a:r>
            <a:endParaRPr lang="en-US" sz="1600" dirty="0"/>
          </a:p>
        </p:txBody>
      </p:sp>
      <p:sp>
        <p:nvSpPr>
          <p:cNvPr id="74" name="73 - TextBox"/>
          <p:cNvSpPr txBox="1"/>
          <p:nvPr/>
        </p:nvSpPr>
        <p:spPr>
          <a:xfrm>
            <a:off x="0" y="3786190"/>
            <a:ext cx="571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΄</a:t>
            </a:r>
            <a:endParaRPr lang="en-US" sz="2800" dirty="0"/>
          </a:p>
        </p:txBody>
      </p:sp>
      <p:sp>
        <p:nvSpPr>
          <p:cNvPr id="76" name="75 - TextBox"/>
          <p:cNvSpPr txBox="1"/>
          <p:nvPr/>
        </p:nvSpPr>
        <p:spPr>
          <a:xfrm>
            <a:off x="3000364" y="6334780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y’</a:t>
            </a:r>
            <a:endParaRPr lang="en-US" sz="2800" dirty="0"/>
          </a:p>
        </p:txBody>
      </p:sp>
      <p:cxnSp>
        <p:nvCxnSpPr>
          <p:cNvPr id="90" name="89 - Ευθεία γραμμή σύνδεσης"/>
          <p:cNvCxnSpPr/>
          <p:nvPr/>
        </p:nvCxnSpPr>
        <p:spPr>
          <a:xfrm rot="5400000">
            <a:off x="1822034" y="3464322"/>
            <a:ext cx="1214446" cy="7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85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 2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8" name="87 - TextBox"/>
          <p:cNvSpPr txBox="1"/>
          <p:nvPr/>
        </p:nvSpPr>
        <p:spPr>
          <a:xfrm>
            <a:off x="214282" y="428604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</a:t>
            </a:r>
            <a:endParaRPr lang="en-US" sz="2400" dirty="0"/>
          </a:p>
        </p:txBody>
      </p:sp>
      <p:sp>
        <p:nvSpPr>
          <p:cNvPr id="91" name="90 - TextBox"/>
          <p:cNvSpPr txBox="1"/>
          <p:nvPr/>
        </p:nvSpPr>
        <p:spPr>
          <a:xfrm>
            <a:off x="785786" y="785794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92" name="91 - Ευθεία γραμμή σύνδεσης"/>
          <p:cNvCxnSpPr/>
          <p:nvPr/>
        </p:nvCxnSpPr>
        <p:spPr>
          <a:xfrm>
            <a:off x="4857752" y="642918"/>
            <a:ext cx="35719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- TextBox"/>
          <p:cNvSpPr txBox="1"/>
          <p:nvPr/>
        </p:nvSpPr>
        <p:spPr>
          <a:xfrm>
            <a:off x="4786314" y="214290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-</a:t>
            </a:r>
            <a:r>
              <a:rPr lang="el-GR" sz="2400" b="1" dirty="0" smtClean="0"/>
              <a:t>16</a:t>
            </a:r>
            <a:endParaRPr lang="en-US" sz="2400" b="1" dirty="0"/>
          </a:p>
        </p:txBody>
      </p:sp>
      <p:sp>
        <p:nvSpPr>
          <p:cNvPr id="94" name="93 - Ορθογώνιο"/>
          <p:cNvSpPr/>
          <p:nvPr/>
        </p:nvSpPr>
        <p:spPr>
          <a:xfrm>
            <a:off x="4857752" y="642918"/>
            <a:ext cx="325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x</a:t>
            </a:r>
            <a:endParaRPr lang="en-US" sz="2400" dirty="0"/>
          </a:p>
        </p:txBody>
      </p:sp>
      <p:sp>
        <p:nvSpPr>
          <p:cNvPr id="95" name="94 - Ορθογώνιο"/>
          <p:cNvSpPr/>
          <p:nvPr/>
        </p:nvSpPr>
        <p:spPr>
          <a:xfrm>
            <a:off x="4286248" y="428604"/>
            <a:ext cx="5485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y</a:t>
            </a:r>
            <a:r>
              <a:rPr lang="el-GR" sz="2400" b="1" dirty="0" smtClean="0"/>
              <a:t> =</a:t>
            </a:r>
            <a:endParaRPr lang="en-US" sz="2400" dirty="0"/>
          </a:p>
        </p:txBody>
      </p:sp>
      <p:cxnSp>
        <p:nvCxnSpPr>
          <p:cNvPr id="98" name="97 - Ευθεία γραμμή σύνδεσης"/>
          <p:cNvCxnSpPr/>
          <p:nvPr/>
        </p:nvCxnSpPr>
        <p:spPr>
          <a:xfrm rot="5400000">
            <a:off x="785786" y="407194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- TextBox"/>
          <p:cNvSpPr txBox="1"/>
          <p:nvPr/>
        </p:nvSpPr>
        <p:spPr>
          <a:xfrm>
            <a:off x="571472" y="4071942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-20</a:t>
            </a:r>
            <a:endParaRPr lang="en-US" sz="1600" dirty="0"/>
          </a:p>
        </p:txBody>
      </p:sp>
      <p:cxnSp>
        <p:nvCxnSpPr>
          <p:cNvPr id="100" name="99 - Ευθεία γραμμή σύνδεσης"/>
          <p:cNvCxnSpPr>
            <a:endCxn id="143" idx="7"/>
          </p:cNvCxnSpPr>
          <p:nvPr/>
        </p:nvCxnSpPr>
        <p:spPr>
          <a:xfrm rot="16200000" flipV="1">
            <a:off x="1068793" y="4067608"/>
            <a:ext cx="149955" cy="1589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100 - Ευθεία γραμμή σύνδεσης"/>
          <p:cNvCxnSpPr/>
          <p:nvPr/>
        </p:nvCxnSpPr>
        <p:spPr>
          <a:xfrm rot="10800000">
            <a:off x="2285984" y="3786190"/>
            <a:ext cx="35719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101 - Ευθεία γραμμή σύνδεσης"/>
          <p:cNvCxnSpPr/>
          <p:nvPr/>
        </p:nvCxnSpPr>
        <p:spPr>
          <a:xfrm rot="10800000">
            <a:off x="1785919" y="3929066"/>
            <a:ext cx="78581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102 - Ευθεία γραμμή σύνδεσης"/>
          <p:cNvCxnSpPr/>
          <p:nvPr/>
        </p:nvCxnSpPr>
        <p:spPr>
          <a:xfrm rot="10800000">
            <a:off x="1142976" y="4000504"/>
            <a:ext cx="142876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106 - Ευθεία γραμμή σύνδεσης"/>
          <p:cNvCxnSpPr/>
          <p:nvPr/>
        </p:nvCxnSpPr>
        <p:spPr>
          <a:xfrm rot="5400000">
            <a:off x="2037142" y="4677974"/>
            <a:ext cx="1213652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107 - Ευθεία γραμμή σύνδεσης"/>
          <p:cNvCxnSpPr/>
          <p:nvPr/>
        </p:nvCxnSpPr>
        <p:spPr>
          <a:xfrm rot="5400000">
            <a:off x="1771912" y="4012922"/>
            <a:ext cx="169299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111 - Ευθεία γραμμή σύνδεσης"/>
          <p:cNvCxnSpPr/>
          <p:nvPr/>
        </p:nvCxnSpPr>
        <p:spPr>
          <a:xfrm rot="10800000" flipV="1">
            <a:off x="2428860" y="2857496"/>
            <a:ext cx="214314" cy="1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112 - Ευθεία γραμμή σύνδεσης"/>
          <p:cNvCxnSpPr/>
          <p:nvPr/>
        </p:nvCxnSpPr>
        <p:spPr>
          <a:xfrm rot="10800000">
            <a:off x="2500298" y="5286388"/>
            <a:ext cx="142876" cy="26425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120 - Ευθεία γραμμή σύνδεσης"/>
          <p:cNvCxnSpPr/>
          <p:nvPr/>
        </p:nvCxnSpPr>
        <p:spPr>
          <a:xfrm rot="5400000">
            <a:off x="1144167" y="4070751"/>
            <a:ext cx="142082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129 - Έλλειψη"/>
          <p:cNvSpPr/>
          <p:nvPr/>
        </p:nvSpPr>
        <p:spPr>
          <a:xfrm>
            <a:off x="2714612" y="535782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130 - Έλλειψη"/>
          <p:cNvSpPr/>
          <p:nvPr/>
        </p:nvSpPr>
        <p:spPr>
          <a:xfrm>
            <a:off x="1857356" y="385762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131 - Έλλειψη"/>
          <p:cNvSpPr/>
          <p:nvPr/>
        </p:nvSpPr>
        <p:spPr>
          <a:xfrm>
            <a:off x="3929058" y="421481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132 - Έλλειψη"/>
          <p:cNvSpPr/>
          <p:nvPr/>
        </p:nvSpPr>
        <p:spPr>
          <a:xfrm>
            <a:off x="2214546" y="371475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133 - Έλλειψη"/>
          <p:cNvSpPr/>
          <p:nvPr/>
        </p:nvSpPr>
        <p:spPr>
          <a:xfrm>
            <a:off x="2428860" y="285749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134 - Έλλειψη"/>
          <p:cNvSpPr/>
          <p:nvPr/>
        </p:nvSpPr>
        <p:spPr>
          <a:xfrm>
            <a:off x="2857488" y="442913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135 - Έλλειψη"/>
          <p:cNvSpPr/>
          <p:nvPr/>
        </p:nvSpPr>
        <p:spPr>
          <a:xfrm>
            <a:off x="3214678" y="428625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142 - Ελεύθερη σχεδίαση"/>
          <p:cNvSpPr/>
          <p:nvPr/>
        </p:nvSpPr>
        <p:spPr>
          <a:xfrm rot="6035569">
            <a:off x="1136320" y="2893588"/>
            <a:ext cx="1331246" cy="1091821"/>
          </a:xfrm>
          <a:custGeom>
            <a:avLst/>
            <a:gdLst>
              <a:gd name="connsiteX0" fmla="*/ 0 w 1228299"/>
              <a:gd name="connsiteY0" fmla="*/ 0 h 1091821"/>
              <a:gd name="connsiteX1" fmla="*/ 409433 w 1228299"/>
              <a:gd name="connsiteY1" fmla="*/ 0 h 1091821"/>
              <a:gd name="connsiteX2" fmla="*/ 614150 w 1228299"/>
              <a:gd name="connsiteY2" fmla="*/ 40943 h 1091821"/>
              <a:gd name="connsiteX3" fmla="*/ 777923 w 1228299"/>
              <a:gd name="connsiteY3" fmla="*/ 81886 h 1091821"/>
              <a:gd name="connsiteX4" fmla="*/ 859809 w 1228299"/>
              <a:gd name="connsiteY4" fmla="*/ 136477 h 1091821"/>
              <a:gd name="connsiteX5" fmla="*/ 996287 w 1228299"/>
              <a:gd name="connsiteY5" fmla="*/ 259307 h 1091821"/>
              <a:gd name="connsiteX6" fmla="*/ 1132765 w 1228299"/>
              <a:gd name="connsiteY6" fmla="*/ 559558 h 1091821"/>
              <a:gd name="connsiteX7" fmla="*/ 1228299 w 1228299"/>
              <a:gd name="connsiteY7" fmla="*/ 1091821 h 1091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28299" h="1091821">
                <a:moveTo>
                  <a:pt x="0" y="0"/>
                </a:moveTo>
                <a:lnTo>
                  <a:pt x="409433" y="0"/>
                </a:lnTo>
                <a:lnTo>
                  <a:pt x="614150" y="40943"/>
                </a:lnTo>
                <a:cubicBezTo>
                  <a:pt x="768664" y="83083"/>
                  <a:pt x="712406" y="81886"/>
                  <a:pt x="777923" y="81886"/>
                </a:cubicBezTo>
                <a:lnTo>
                  <a:pt x="859809" y="136477"/>
                </a:lnTo>
                <a:lnTo>
                  <a:pt x="996287" y="259307"/>
                </a:lnTo>
                <a:lnTo>
                  <a:pt x="1132765" y="559558"/>
                </a:lnTo>
                <a:lnTo>
                  <a:pt x="1228299" y="1091821"/>
                </a:lnTo>
              </a:path>
            </a:pathLst>
          </a:cu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6" name="145 - Ευθεία γραμμή σύνδεσης"/>
          <p:cNvCxnSpPr/>
          <p:nvPr/>
        </p:nvCxnSpPr>
        <p:spPr>
          <a:xfrm rot="10800000">
            <a:off x="2500298" y="4214818"/>
            <a:ext cx="157163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- Ευθεία γραμμή σύνδεσης"/>
          <p:cNvCxnSpPr/>
          <p:nvPr/>
        </p:nvCxnSpPr>
        <p:spPr>
          <a:xfrm rot="5400000">
            <a:off x="2121793" y="3878943"/>
            <a:ext cx="32997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160 - TextBox"/>
          <p:cNvSpPr txBox="1"/>
          <p:nvPr/>
        </p:nvSpPr>
        <p:spPr>
          <a:xfrm>
            <a:off x="4286216" y="5380672"/>
            <a:ext cx="4857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Παρατηρώ ότι </a:t>
            </a:r>
            <a:r>
              <a:rPr lang="el-GR" b="1" dirty="0" smtClean="0"/>
              <a:t>η γραφική παράσταση έχει δύο κλάδους.</a:t>
            </a:r>
            <a:r>
              <a:rPr lang="el-GR" dirty="0" smtClean="0"/>
              <a:t> Ένα κλάδο  στο δεύτερο  τεταρτημόριο, και ένα κλάδο στο τέταρτο τεταρτημόριο. </a:t>
            </a:r>
            <a:endParaRPr lang="en-US" dirty="0"/>
          </a:p>
        </p:txBody>
      </p:sp>
      <p:graphicFrame>
        <p:nvGraphicFramePr>
          <p:cNvPr id="78" name="77 - Πίνακας"/>
          <p:cNvGraphicFramePr>
            <a:graphicFrameLocks noGrp="1"/>
          </p:cNvGraphicFramePr>
          <p:nvPr/>
        </p:nvGraphicFramePr>
        <p:xfrm>
          <a:off x="571472" y="1214422"/>
          <a:ext cx="6095997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</a:t>
                      </a:r>
                      <a:r>
                        <a:rPr lang="en-US" dirty="0" smtClean="0"/>
                        <a:t>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</a:t>
                      </a:r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</a:t>
                      </a:r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</a:t>
                      </a:r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4" name="103 - Ευθεία γραμμή σύνδεσης"/>
          <p:cNvCxnSpPr/>
          <p:nvPr/>
        </p:nvCxnSpPr>
        <p:spPr>
          <a:xfrm rot="10800000">
            <a:off x="2571736" y="4429132"/>
            <a:ext cx="35719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105 - Ευθεία γραμμή σύνδεσης"/>
          <p:cNvCxnSpPr>
            <a:stCxn id="37" idx="1"/>
          </p:cNvCxnSpPr>
          <p:nvPr/>
        </p:nvCxnSpPr>
        <p:spPr>
          <a:xfrm rot="10800000">
            <a:off x="2500298" y="4286257"/>
            <a:ext cx="785818" cy="26425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- TextBox"/>
          <p:cNvSpPr txBox="1"/>
          <p:nvPr/>
        </p:nvSpPr>
        <p:spPr>
          <a:xfrm>
            <a:off x="1571604" y="85723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</a:t>
            </a:r>
            <a:endParaRPr lang="en-US" dirty="0"/>
          </a:p>
        </p:txBody>
      </p:sp>
      <p:cxnSp>
        <p:nvCxnSpPr>
          <p:cNvPr id="110" name="109 - Ευθεία γραμμή σύνδεσης"/>
          <p:cNvCxnSpPr/>
          <p:nvPr/>
        </p:nvCxnSpPr>
        <p:spPr>
          <a:xfrm rot="5400000">
            <a:off x="2751125" y="4249743"/>
            <a:ext cx="35719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119 - Ευθεία γραμμή σύνδεσης"/>
          <p:cNvCxnSpPr>
            <a:endCxn id="37" idx="1"/>
          </p:cNvCxnSpPr>
          <p:nvPr/>
        </p:nvCxnSpPr>
        <p:spPr>
          <a:xfrm rot="5400000">
            <a:off x="3166541" y="4191517"/>
            <a:ext cx="240739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122 - Ευθεία γραμμή σύνδεσης"/>
          <p:cNvCxnSpPr/>
          <p:nvPr/>
        </p:nvCxnSpPr>
        <p:spPr>
          <a:xfrm rot="5400000">
            <a:off x="3965571" y="4106867"/>
            <a:ext cx="21431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126 - Ελεύθερη σχεδίαση"/>
          <p:cNvSpPr/>
          <p:nvPr/>
        </p:nvSpPr>
        <p:spPr>
          <a:xfrm rot="16442060">
            <a:off x="2607068" y="4264316"/>
            <a:ext cx="1331246" cy="1168269"/>
          </a:xfrm>
          <a:custGeom>
            <a:avLst/>
            <a:gdLst>
              <a:gd name="connsiteX0" fmla="*/ 0 w 1228299"/>
              <a:gd name="connsiteY0" fmla="*/ 0 h 1091821"/>
              <a:gd name="connsiteX1" fmla="*/ 409433 w 1228299"/>
              <a:gd name="connsiteY1" fmla="*/ 0 h 1091821"/>
              <a:gd name="connsiteX2" fmla="*/ 614150 w 1228299"/>
              <a:gd name="connsiteY2" fmla="*/ 40943 h 1091821"/>
              <a:gd name="connsiteX3" fmla="*/ 777923 w 1228299"/>
              <a:gd name="connsiteY3" fmla="*/ 81886 h 1091821"/>
              <a:gd name="connsiteX4" fmla="*/ 859809 w 1228299"/>
              <a:gd name="connsiteY4" fmla="*/ 136477 h 1091821"/>
              <a:gd name="connsiteX5" fmla="*/ 996287 w 1228299"/>
              <a:gd name="connsiteY5" fmla="*/ 259307 h 1091821"/>
              <a:gd name="connsiteX6" fmla="*/ 1132765 w 1228299"/>
              <a:gd name="connsiteY6" fmla="*/ 559558 h 1091821"/>
              <a:gd name="connsiteX7" fmla="*/ 1228299 w 1228299"/>
              <a:gd name="connsiteY7" fmla="*/ 1091821 h 1091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28299" h="1091821">
                <a:moveTo>
                  <a:pt x="0" y="0"/>
                </a:moveTo>
                <a:lnTo>
                  <a:pt x="409433" y="0"/>
                </a:lnTo>
                <a:lnTo>
                  <a:pt x="614150" y="40943"/>
                </a:lnTo>
                <a:cubicBezTo>
                  <a:pt x="768664" y="83083"/>
                  <a:pt x="712406" y="81886"/>
                  <a:pt x="777923" y="81886"/>
                </a:cubicBezTo>
                <a:lnTo>
                  <a:pt x="859809" y="136477"/>
                </a:lnTo>
                <a:lnTo>
                  <a:pt x="996287" y="259307"/>
                </a:lnTo>
                <a:lnTo>
                  <a:pt x="1132765" y="559558"/>
                </a:lnTo>
                <a:lnTo>
                  <a:pt x="1228299" y="1091821"/>
                </a:lnTo>
              </a:path>
            </a:pathLst>
          </a:cu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127 - TextBox"/>
          <p:cNvSpPr txBox="1"/>
          <p:nvPr/>
        </p:nvSpPr>
        <p:spPr>
          <a:xfrm>
            <a:off x="8215307" y="142876"/>
            <a:ext cx="785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129" name="128 - TextBox"/>
          <p:cNvSpPr txBox="1"/>
          <p:nvPr/>
        </p:nvSpPr>
        <p:spPr>
          <a:xfrm>
            <a:off x="8643934" y="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137" name="136 - TextBox"/>
          <p:cNvSpPr txBox="1"/>
          <p:nvPr/>
        </p:nvSpPr>
        <p:spPr>
          <a:xfrm>
            <a:off x="8643934" y="28575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cxnSp>
        <p:nvCxnSpPr>
          <p:cNvPr id="138" name="137 - Ευθεία γραμμή σύνδεσης"/>
          <p:cNvCxnSpPr/>
          <p:nvPr/>
        </p:nvCxnSpPr>
        <p:spPr>
          <a:xfrm>
            <a:off x="8715372" y="428628"/>
            <a:ext cx="428628" cy="158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71" grpId="0"/>
      <p:bldP spid="72" grpId="0"/>
      <p:bldP spid="75" grpId="0"/>
      <p:bldP spid="77" grpId="0"/>
      <p:bldP spid="79" grpId="0"/>
      <p:bldP spid="81" grpId="0"/>
      <p:bldP spid="82" grpId="0"/>
      <p:bldP spid="89" grpId="0" animBg="1"/>
      <p:bldP spid="68" grpId="0"/>
      <p:bldP spid="74" grpId="0"/>
      <p:bldP spid="76" grpId="0"/>
      <p:bldP spid="93" grpId="0"/>
      <p:bldP spid="94" grpId="0"/>
      <p:bldP spid="95" grpId="0"/>
      <p:bldP spid="99" grpId="0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642910" y="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Σύστημα συντεταγμένων (ή γραφική παράσταση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 -y 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ή διάγραμμα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- y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ή ορθογώνιο σύστημα  αξόνων)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143008" y="2214554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1643042" y="4286256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8143900" y="428625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1714492" y="4000492"/>
            <a:ext cx="4000504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3286116" y="164305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4071934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4572000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5000628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2785256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3214678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5500694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2357422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6001157" y="4286653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4000496" y="435769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4500562" y="435769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4929190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5429256" y="435769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5929322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3143240" y="43576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2714612" y="43576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2214546" y="43576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3652830" y="392906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3643306" y="314324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3643306" y="471488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3643306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3643307" y="27146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3643306" y="507207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3643306" y="542926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3643306" y="578645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3357554" y="257174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3357554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3357554" y="300037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3357554" y="378619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63 - TextBox"/>
          <p:cNvSpPr txBox="1"/>
          <p:nvPr/>
        </p:nvSpPr>
        <p:spPr>
          <a:xfrm>
            <a:off x="3786182" y="450057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65" name="64 - TextBox"/>
          <p:cNvSpPr txBox="1"/>
          <p:nvPr/>
        </p:nvSpPr>
        <p:spPr>
          <a:xfrm>
            <a:off x="3786182" y="4929198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5" name="44 - TextBox"/>
          <p:cNvSpPr txBox="1"/>
          <p:nvPr/>
        </p:nvSpPr>
        <p:spPr>
          <a:xfrm>
            <a:off x="3857620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sp>
        <p:nvSpPr>
          <p:cNvPr id="50" name="49 - TextBox"/>
          <p:cNvSpPr txBox="1"/>
          <p:nvPr/>
        </p:nvSpPr>
        <p:spPr>
          <a:xfrm>
            <a:off x="3786182" y="557214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-4</a:t>
            </a:r>
            <a:endParaRPr lang="en-US" sz="1600" dirty="0"/>
          </a:p>
        </p:txBody>
      </p:sp>
      <p:sp>
        <p:nvSpPr>
          <p:cNvPr id="51" name="50 - TextBox"/>
          <p:cNvSpPr txBox="1"/>
          <p:nvPr/>
        </p:nvSpPr>
        <p:spPr>
          <a:xfrm>
            <a:off x="4143372" y="2714620"/>
            <a:ext cx="3396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/>
              <a:t>1</a:t>
            </a:r>
            <a:r>
              <a:rPr lang="el-GR" sz="2000" b="1" baseline="30000" dirty="0" smtClean="0"/>
              <a:t>ο</a:t>
            </a:r>
            <a:r>
              <a:rPr lang="el-GR" sz="2000" b="1" dirty="0" smtClean="0"/>
              <a:t>  τεταρτημόριο</a:t>
            </a:r>
          </a:p>
          <a:p>
            <a:pPr algn="ctr"/>
            <a:r>
              <a:rPr lang="el-GR" sz="2000" b="1" dirty="0" smtClean="0"/>
              <a:t>(+, +)</a:t>
            </a:r>
            <a:endParaRPr lang="en-US" sz="2000" b="1" dirty="0"/>
          </a:p>
        </p:txBody>
      </p:sp>
      <p:sp>
        <p:nvSpPr>
          <p:cNvPr id="52" name="51 - TextBox"/>
          <p:cNvSpPr txBox="1"/>
          <p:nvPr/>
        </p:nvSpPr>
        <p:spPr>
          <a:xfrm>
            <a:off x="1142976" y="2857496"/>
            <a:ext cx="22860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/>
              <a:t>2</a:t>
            </a:r>
            <a:r>
              <a:rPr lang="el-GR" sz="2000" b="1" baseline="30000" dirty="0" smtClean="0"/>
              <a:t>ο</a:t>
            </a:r>
            <a:r>
              <a:rPr lang="el-GR" sz="2000" b="1" dirty="0" smtClean="0"/>
              <a:t>  τεταρτημόριο</a:t>
            </a:r>
          </a:p>
          <a:p>
            <a:pPr algn="ctr"/>
            <a:r>
              <a:rPr lang="el-GR" sz="2000" b="1" dirty="0" smtClean="0"/>
              <a:t>(-, +)</a:t>
            </a:r>
            <a:endParaRPr lang="en-US" sz="2000" b="1" dirty="0" smtClean="0"/>
          </a:p>
          <a:p>
            <a:pPr algn="ctr"/>
            <a:endParaRPr lang="en-US" sz="2000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1000100" y="4857760"/>
            <a:ext cx="25003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/>
              <a:t>3</a:t>
            </a:r>
            <a:r>
              <a:rPr lang="el-GR" sz="2000" b="1" baseline="30000" dirty="0" smtClean="0"/>
              <a:t>ο</a:t>
            </a:r>
            <a:r>
              <a:rPr lang="el-GR" sz="2000" b="1" dirty="0" smtClean="0"/>
              <a:t>  τεταρτημόριο</a:t>
            </a:r>
          </a:p>
          <a:p>
            <a:pPr algn="ctr"/>
            <a:r>
              <a:rPr lang="el-GR" sz="2000" b="1" dirty="0" smtClean="0"/>
              <a:t>(-, -)</a:t>
            </a:r>
            <a:endParaRPr lang="en-US" sz="2000" b="1" dirty="0" smtClean="0"/>
          </a:p>
          <a:p>
            <a:pPr algn="ctr"/>
            <a:endParaRPr lang="en-US" sz="2000" b="1" dirty="0"/>
          </a:p>
        </p:txBody>
      </p:sp>
      <p:sp>
        <p:nvSpPr>
          <p:cNvPr id="56" name="55 - TextBox"/>
          <p:cNvSpPr txBox="1"/>
          <p:nvPr/>
        </p:nvSpPr>
        <p:spPr>
          <a:xfrm>
            <a:off x="4500562" y="4929198"/>
            <a:ext cx="25003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/>
              <a:t>4</a:t>
            </a:r>
            <a:r>
              <a:rPr lang="el-GR" sz="2000" b="1" baseline="30000" dirty="0" smtClean="0"/>
              <a:t>ο </a:t>
            </a:r>
            <a:r>
              <a:rPr lang="el-GR" sz="2000" b="1" dirty="0" smtClean="0"/>
              <a:t> τεταρτημόριο</a:t>
            </a:r>
          </a:p>
          <a:p>
            <a:pPr algn="ctr"/>
            <a:r>
              <a:rPr lang="el-GR" sz="2000" b="1" dirty="0" smtClean="0"/>
              <a:t>(+, -)</a:t>
            </a:r>
            <a:endParaRPr lang="en-US" sz="2000" b="1" dirty="0" smtClean="0"/>
          </a:p>
          <a:p>
            <a:pPr algn="ctr"/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160 - TextBox"/>
          <p:cNvSpPr txBox="1"/>
          <p:nvPr/>
        </p:nvSpPr>
        <p:spPr>
          <a:xfrm>
            <a:off x="4286216" y="4143380"/>
            <a:ext cx="48577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Παρατηρώ ότι </a:t>
            </a:r>
            <a:r>
              <a:rPr lang="el-GR" b="1" dirty="0" smtClean="0"/>
              <a:t>η γραφική παράσταση έχει δύο κλάδους.</a:t>
            </a:r>
            <a:r>
              <a:rPr lang="el-GR" dirty="0" smtClean="0"/>
              <a:t> Ένα κλάδο  στο δεύτερο τεταρτημόριο, και ένα κλάδο στο τέταρτο τεταρτημόριο. </a:t>
            </a:r>
          </a:p>
          <a:p>
            <a:endParaRPr lang="en-US" dirty="0" smtClean="0"/>
          </a:p>
          <a:p>
            <a:r>
              <a:rPr lang="el-GR" dirty="0" smtClean="0"/>
              <a:t>Οι δύο κλάδοι είναι  συμμετρικοί ως προς την αρχή των αξόνων. </a:t>
            </a:r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Επίσης οι δυο κλάδοι είναι συμμετρικοί ως προς τις   ευθείες  </a:t>
            </a:r>
            <a:r>
              <a:rPr lang="en-US" dirty="0" smtClean="0"/>
              <a:t>y = </a:t>
            </a:r>
            <a:r>
              <a:rPr lang="el-GR" dirty="0" smtClean="0"/>
              <a:t> </a:t>
            </a:r>
            <a:r>
              <a:rPr lang="en-US" dirty="0" smtClean="0"/>
              <a:t>x</a:t>
            </a:r>
            <a:r>
              <a:rPr lang="el-GR" dirty="0" smtClean="0"/>
              <a:t>  και  </a:t>
            </a:r>
            <a:r>
              <a:rPr lang="en-US" dirty="0" smtClean="0"/>
              <a:t>y = -x  </a:t>
            </a:r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cxnSp>
        <p:nvCxnSpPr>
          <p:cNvPr id="73" name="72 - Ευθεία γραμμή σύνδεσης"/>
          <p:cNvCxnSpPr/>
          <p:nvPr/>
        </p:nvCxnSpPr>
        <p:spPr>
          <a:xfrm>
            <a:off x="428596" y="2286809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6858016" y="207167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83" name="82 - Ευθεία γραμμή σύνδεσης"/>
          <p:cNvCxnSpPr/>
          <p:nvPr/>
        </p:nvCxnSpPr>
        <p:spPr>
          <a:xfrm rot="5400000">
            <a:off x="143254" y="2999987"/>
            <a:ext cx="4857759" cy="794"/>
          </a:xfrm>
          <a:prstGeom prst="line">
            <a:avLst/>
          </a:prstGeom>
          <a:ln w="25400"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84 - Ευθεία γραμμή σύνδεσης"/>
          <p:cNvCxnSpPr/>
          <p:nvPr/>
        </p:nvCxnSpPr>
        <p:spPr>
          <a:xfrm rot="5400000">
            <a:off x="2928926" y="228601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- Ευθεία γραμμή σύνδεσης"/>
          <p:cNvCxnSpPr/>
          <p:nvPr/>
        </p:nvCxnSpPr>
        <p:spPr>
          <a:xfrm rot="5400000">
            <a:off x="3428992" y="228601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- Ευθεία γραμμή σύνδεσης"/>
          <p:cNvCxnSpPr/>
          <p:nvPr/>
        </p:nvCxnSpPr>
        <p:spPr>
          <a:xfrm rot="5400000">
            <a:off x="3857620" y="228601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- Ευθεία γραμμή σύνδεσης"/>
          <p:cNvCxnSpPr/>
          <p:nvPr/>
        </p:nvCxnSpPr>
        <p:spPr>
          <a:xfrm rot="5400000">
            <a:off x="1642248" y="228601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- Ευθεία γραμμή σύνδεσης"/>
          <p:cNvCxnSpPr/>
          <p:nvPr/>
        </p:nvCxnSpPr>
        <p:spPr>
          <a:xfrm rot="5400000">
            <a:off x="2071670" y="228601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- Ευθεία γραμμή σύνδεσης"/>
          <p:cNvCxnSpPr/>
          <p:nvPr/>
        </p:nvCxnSpPr>
        <p:spPr>
          <a:xfrm rot="5400000">
            <a:off x="4357686" y="228601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- Ευθεία γραμμή σύνδεσης"/>
          <p:cNvCxnSpPr/>
          <p:nvPr/>
        </p:nvCxnSpPr>
        <p:spPr>
          <a:xfrm rot="5400000">
            <a:off x="1214414" y="228601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- Ευθεία γραμμή σύνδεσης"/>
          <p:cNvCxnSpPr/>
          <p:nvPr/>
        </p:nvCxnSpPr>
        <p:spPr>
          <a:xfrm rot="5400000">
            <a:off x="4858149" y="2286413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- TextBox"/>
          <p:cNvSpPr txBox="1"/>
          <p:nvPr/>
        </p:nvSpPr>
        <p:spPr>
          <a:xfrm>
            <a:off x="2857488" y="235745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97" name="96 - TextBox"/>
          <p:cNvSpPr txBox="1"/>
          <p:nvPr/>
        </p:nvSpPr>
        <p:spPr>
          <a:xfrm>
            <a:off x="3286116" y="235745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</a:t>
            </a:r>
            <a:endParaRPr lang="en-US" sz="1600" dirty="0"/>
          </a:p>
        </p:txBody>
      </p:sp>
      <p:sp>
        <p:nvSpPr>
          <p:cNvPr id="104" name="103 - TextBox"/>
          <p:cNvSpPr txBox="1"/>
          <p:nvPr/>
        </p:nvSpPr>
        <p:spPr>
          <a:xfrm>
            <a:off x="3786182" y="2286016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15</a:t>
            </a:r>
            <a:endParaRPr lang="en-US" sz="1600" dirty="0"/>
          </a:p>
        </p:txBody>
      </p:sp>
      <p:sp>
        <p:nvSpPr>
          <p:cNvPr id="105" name="104 - TextBox"/>
          <p:cNvSpPr txBox="1"/>
          <p:nvPr/>
        </p:nvSpPr>
        <p:spPr>
          <a:xfrm>
            <a:off x="4286248" y="235745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20</a:t>
            </a:r>
            <a:endParaRPr lang="en-US" sz="1600" dirty="0"/>
          </a:p>
        </p:txBody>
      </p:sp>
      <p:sp>
        <p:nvSpPr>
          <p:cNvPr id="106" name="105 - TextBox"/>
          <p:cNvSpPr txBox="1"/>
          <p:nvPr/>
        </p:nvSpPr>
        <p:spPr>
          <a:xfrm>
            <a:off x="4786314" y="228601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25</a:t>
            </a:r>
            <a:endParaRPr lang="en-US" sz="1600" dirty="0"/>
          </a:p>
        </p:txBody>
      </p:sp>
      <p:sp>
        <p:nvSpPr>
          <p:cNvPr id="109" name="108 - TextBox"/>
          <p:cNvSpPr txBox="1"/>
          <p:nvPr/>
        </p:nvSpPr>
        <p:spPr>
          <a:xfrm>
            <a:off x="1928794" y="235743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-5</a:t>
            </a:r>
            <a:endParaRPr lang="en-US" sz="1600" dirty="0"/>
          </a:p>
        </p:txBody>
      </p:sp>
      <p:sp>
        <p:nvSpPr>
          <p:cNvPr id="110" name="109 - TextBox"/>
          <p:cNvSpPr txBox="1"/>
          <p:nvPr/>
        </p:nvSpPr>
        <p:spPr>
          <a:xfrm>
            <a:off x="1428728" y="2357454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-10</a:t>
            </a:r>
            <a:endParaRPr lang="en-US" sz="1600" dirty="0"/>
          </a:p>
        </p:txBody>
      </p:sp>
      <p:sp>
        <p:nvSpPr>
          <p:cNvPr id="111" name="110 - TextBox"/>
          <p:cNvSpPr txBox="1"/>
          <p:nvPr/>
        </p:nvSpPr>
        <p:spPr>
          <a:xfrm>
            <a:off x="1000100" y="2285992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-15</a:t>
            </a:r>
            <a:endParaRPr lang="en-US" sz="1600" dirty="0"/>
          </a:p>
        </p:txBody>
      </p:sp>
      <p:cxnSp>
        <p:nvCxnSpPr>
          <p:cNvPr id="114" name="113 - Ευθεία γραμμή σύνδεσης"/>
          <p:cNvCxnSpPr/>
          <p:nvPr/>
        </p:nvCxnSpPr>
        <p:spPr>
          <a:xfrm rot="10800000" flipV="1">
            <a:off x="2500298" y="157163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114 - Ευθεία γραμμή σύνδεσης"/>
          <p:cNvCxnSpPr/>
          <p:nvPr/>
        </p:nvCxnSpPr>
        <p:spPr>
          <a:xfrm rot="10800000" flipV="1">
            <a:off x="2500298" y="114300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115 - Ευθεία γραμμή σύνδεσης"/>
          <p:cNvCxnSpPr/>
          <p:nvPr/>
        </p:nvCxnSpPr>
        <p:spPr>
          <a:xfrm rot="10800000" flipV="1">
            <a:off x="2500298" y="271464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116 - Ευθεία γραμμή σύνδεσης"/>
          <p:cNvCxnSpPr/>
          <p:nvPr/>
        </p:nvCxnSpPr>
        <p:spPr>
          <a:xfrm rot="10800000" flipV="1">
            <a:off x="2500298" y="1928031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117 - Ευθεία γραμμή σύνδεσης"/>
          <p:cNvCxnSpPr/>
          <p:nvPr/>
        </p:nvCxnSpPr>
        <p:spPr>
          <a:xfrm rot="10800000" flipV="1">
            <a:off x="2500298" y="307183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118 - Ευθεία γραμμή σύνδεσης"/>
          <p:cNvCxnSpPr/>
          <p:nvPr/>
        </p:nvCxnSpPr>
        <p:spPr>
          <a:xfrm rot="10800000" flipV="1">
            <a:off x="2500298" y="342823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119 - Ευθεία γραμμή σύνδεσης"/>
          <p:cNvCxnSpPr/>
          <p:nvPr/>
        </p:nvCxnSpPr>
        <p:spPr>
          <a:xfrm rot="10800000" flipV="1">
            <a:off x="2500298" y="37854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122 - Ευθεία γραμμή σύνδεσης"/>
          <p:cNvCxnSpPr/>
          <p:nvPr/>
        </p:nvCxnSpPr>
        <p:spPr>
          <a:xfrm rot="5400000">
            <a:off x="3930249" y="2213363"/>
            <a:ext cx="142082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- Ευθεία γραμμή σύνδεσης"/>
          <p:cNvCxnSpPr/>
          <p:nvPr/>
        </p:nvCxnSpPr>
        <p:spPr>
          <a:xfrm rot="10800000">
            <a:off x="2571736" y="1071546"/>
            <a:ext cx="14287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124 - Ευθεία γραμμή σύνδεσης"/>
          <p:cNvCxnSpPr/>
          <p:nvPr/>
        </p:nvCxnSpPr>
        <p:spPr>
          <a:xfrm rot="10800000" flipV="1">
            <a:off x="2500298" y="507130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125 - TextBox"/>
          <p:cNvSpPr txBox="1"/>
          <p:nvPr/>
        </p:nvSpPr>
        <p:spPr>
          <a:xfrm>
            <a:off x="2643174" y="3571900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-20</a:t>
            </a:r>
            <a:endParaRPr lang="en-US" sz="1600" dirty="0"/>
          </a:p>
        </p:txBody>
      </p:sp>
      <p:sp>
        <p:nvSpPr>
          <p:cNvPr id="127" name="126 - TextBox"/>
          <p:cNvSpPr txBox="1"/>
          <p:nvPr/>
        </p:nvSpPr>
        <p:spPr>
          <a:xfrm>
            <a:off x="2643174" y="3286148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-15</a:t>
            </a:r>
            <a:endParaRPr lang="en-US" sz="1600" dirty="0"/>
          </a:p>
        </p:txBody>
      </p:sp>
      <p:sp>
        <p:nvSpPr>
          <p:cNvPr id="128" name="127 - TextBox"/>
          <p:cNvSpPr txBox="1"/>
          <p:nvPr/>
        </p:nvSpPr>
        <p:spPr>
          <a:xfrm>
            <a:off x="2643174" y="2928958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-10</a:t>
            </a:r>
            <a:endParaRPr lang="en-US" sz="1600" dirty="0"/>
          </a:p>
        </p:txBody>
      </p:sp>
      <p:sp>
        <p:nvSpPr>
          <p:cNvPr id="129" name="128 - TextBox"/>
          <p:cNvSpPr txBox="1"/>
          <p:nvPr/>
        </p:nvSpPr>
        <p:spPr>
          <a:xfrm>
            <a:off x="2571736" y="2500330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-5</a:t>
            </a:r>
            <a:endParaRPr lang="en-US" sz="1600" dirty="0"/>
          </a:p>
        </p:txBody>
      </p:sp>
      <p:sp>
        <p:nvSpPr>
          <p:cNvPr id="137" name="136 - TextBox"/>
          <p:cNvSpPr txBox="1"/>
          <p:nvPr/>
        </p:nvSpPr>
        <p:spPr>
          <a:xfrm>
            <a:off x="2071670" y="1000108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15</a:t>
            </a:r>
            <a:endParaRPr lang="en-US" sz="1600" dirty="0"/>
          </a:p>
        </p:txBody>
      </p:sp>
      <p:sp>
        <p:nvSpPr>
          <p:cNvPr id="138" name="137 - TextBox"/>
          <p:cNvSpPr txBox="1"/>
          <p:nvPr/>
        </p:nvSpPr>
        <p:spPr>
          <a:xfrm>
            <a:off x="2071670" y="142873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</a:t>
            </a:r>
            <a:endParaRPr lang="en-US" sz="1600" dirty="0"/>
          </a:p>
        </p:txBody>
      </p:sp>
      <p:sp>
        <p:nvSpPr>
          <p:cNvPr id="139" name="138 - TextBox"/>
          <p:cNvSpPr txBox="1"/>
          <p:nvPr/>
        </p:nvSpPr>
        <p:spPr>
          <a:xfrm>
            <a:off x="2143108" y="1785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140" name="139 - Έλλειψη"/>
          <p:cNvSpPr/>
          <p:nvPr/>
        </p:nvSpPr>
        <p:spPr>
          <a:xfrm>
            <a:off x="1142976" y="214311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1" name="140 - Ευθεία γραμμή σύνδεσης"/>
          <p:cNvCxnSpPr/>
          <p:nvPr/>
        </p:nvCxnSpPr>
        <p:spPr>
          <a:xfrm rot="10800000" flipV="1">
            <a:off x="2500298" y="78581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141 - TextBox"/>
          <p:cNvSpPr txBox="1"/>
          <p:nvPr/>
        </p:nvSpPr>
        <p:spPr>
          <a:xfrm>
            <a:off x="2071670" y="571480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20</a:t>
            </a:r>
            <a:endParaRPr lang="en-US" sz="1600" dirty="0"/>
          </a:p>
        </p:txBody>
      </p:sp>
      <p:sp>
        <p:nvSpPr>
          <p:cNvPr id="144" name="143 - TextBox"/>
          <p:cNvSpPr txBox="1"/>
          <p:nvPr/>
        </p:nvSpPr>
        <p:spPr>
          <a:xfrm>
            <a:off x="0" y="2000240"/>
            <a:ext cx="571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΄</a:t>
            </a:r>
            <a:endParaRPr lang="en-US" sz="2800" dirty="0"/>
          </a:p>
        </p:txBody>
      </p:sp>
      <p:sp>
        <p:nvSpPr>
          <p:cNvPr id="145" name="144 - TextBox"/>
          <p:cNvSpPr txBox="1"/>
          <p:nvPr/>
        </p:nvSpPr>
        <p:spPr>
          <a:xfrm>
            <a:off x="2643174" y="478632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y’</a:t>
            </a:r>
            <a:endParaRPr lang="en-US" sz="2800" dirty="0"/>
          </a:p>
        </p:txBody>
      </p:sp>
      <p:cxnSp>
        <p:nvCxnSpPr>
          <p:cNvPr id="147" name="146 - Ευθεία γραμμή σύνδεσης"/>
          <p:cNvCxnSpPr/>
          <p:nvPr/>
        </p:nvCxnSpPr>
        <p:spPr>
          <a:xfrm rot="5400000">
            <a:off x="1822034" y="1678372"/>
            <a:ext cx="1214446" cy="7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- Ευθεία γραμμή σύνδεσης"/>
          <p:cNvCxnSpPr/>
          <p:nvPr/>
        </p:nvCxnSpPr>
        <p:spPr>
          <a:xfrm rot="5400000">
            <a:off x="785786" y="228599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149 - TextBox"/>
          <p:cNvSpPr txBox="1"/>
          <p:nvPr/>
        </p:nvSpPr>
        <p:spPr>
          <a:xfrm>
            <a:off x="571472" y="2285992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-20</a:t>
            </a:r>
            <a:endParaRPr lang="en-US" sz="1600" dirty="0"/>
          </a:p>
        </p:txBody>
      </p:sp>
      <p:cxnSp>
        <p:nvCxnSpPr>
          <p:cNvPr id="151" name="150 - Ευθεία γραμμή σύνδεσης"/>
          <p:cNvCxnSpPr>
            <a:endCxn id="169" idx="7"/>
          </p:cNvCxnSpPr>
          <p:nvPr/>
        </p:nvCxnSpPr>
        <p:spPr>
          <a:xfrm rot="16200000" flipV="1">
            <a:off x="1068793" y="2281658"/>
            <a:ext cx="149955" cy="1589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- Ευθεία γραμμή σύνδεσης"/>
          <p:cNvCxnSpPr/>
          <p:nvPr/>
        </p:nvCxnSpPr>
        <p:spPr>
          <a:xfrm rot="10800000">
            <a:off x="2285984" y="2000240"/>
            <a:ext cx="35719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52 - Ευθεία γραμμή σύνδεσης"/>
          <p:cNvCxnSpPr/>
          <p:nvPr/>
        </p:nvCxnSpPr>
        <p:spPr>
          <a:xfrm rot="10800000">
            <a:off x="1785919" y="2143116"/>
            <a:ext cx="78581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53 - Ευθεία γραμμή σύνδεσης"/>
          <p:cNvCxnSpPr/>
          <p:nvPr/>
        </p:nvCxnSpPr>
        <p:spPr>
          <a:xfrm rot="10800000">
            <a:off x="1142976" y="2214554"/>
            <a:ext cx="142876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- Ευθεία γραμμή σύνδεσης"/>
          <p:cNvCxnSpPr/>
          <p:nvPr/>
        </p:nvCxnSpPr>
        <p:spPr>
          <a:xfrm rot="5400000">
            <a:off x="2037142" y="2892024"/>
            <a:ext cx="1213652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155 - Ευθεία γραμμή σύνδεσης"/>
          <p:cNvCxnSpPr/>
          <p:nvPr/>
        </p:nvCxnSpPr>
        <p:spPr>
          <a:xfrm rot="5400000">
            <a:off x="1771912" y="2226972"/>
            <a:ext cx="169299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156 - Ευθεία γραμμή σύνδεσης"/>
          <p:cNvCxnSpPr/>
          <p:nvPr/>
        </p:nvCxnSpPr>
        <p:spPr>
          <a:xfrm rot="10800000" flipV="1">
            <a:off x="2428860" y="1071546"/>
            <a:ext cx="214314" cy="1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157 - Ευθεία γραμμή σύνδεσης"/>
          <p:cNvCxnSpPr/>
          <p:nvPr/>
        </p:nvCxnSpPr>
        <p:spPr>
          <a:xfrm rot="10800000">
            <a:off x="2500298" y="3500438"/>
            <a:ext cx="142876" cy="26425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158 - Ευθεία γραμμή σύνδεσης"/>
          <p:cNvCxnSpPr/>
          <p:nvPr/>
        </p:nvCxnSpPr>
        <p:spPr>
          <a:xfrm rot="5400000">
            <a:off x="1144167" y="2284801"/>
            <a:ext cx="142082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161 - Έλλειψη"/>
          <p:cNvSpPr/>
          <p:nvPr/>
        </p:nvSpPr>
        <p:spPr>
          <a:xfrm>
            <a:off x="2571736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162 - Έλλειψη"/>
          <p:cNvSpPr/>
          <p:nvPr/>
        </p:nvSpPr>
        <p:spPr>
          <a:xfrm>
            <a:off x="1857356" y="207167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163 - Έλλειψη"/>
          <p:cNvSpPr/>
          <p:nvPr/>
        </p:nvSpPr>
        <p:spPr>
          <a:xfrm>
            <a:off x="3929058" y="242886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164 - Έλλειψη"/>
          <p:cNvSpPr/>
          <p:nvPr/>
        </p:nvSpPr>
        <p:spPr>
          <a:xfrm>
            <a:off x="2214546" y="192880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165 - Έλλειψη"/>
          <p:cNvSpPr/>
          <p:nvPr/>
        </p:nvSpPr>
        <p:spPr>
          <a:xfrm>
            <a:off x="2428860" y="107154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166 - Έλλειψη"/>
          <p:cNvSpPr/>
          <p:nvPr/>
        </p:nvSpPr>
        <p:spPr>
          <a:xfrm>
            <a:off x="2857488" y="264318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167 - Έλλειψη"/>
          <p:cNvSpPr/>
          <p:nvPr/>
        </p:nvSpPr>
        <p:spPr>
          <a:xfrm>
            <a:off x="3214678" y="250030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168 - Ελεύθερη σχεδίαση"/>
          <p:cNvSpPr/>
          <p:nvPr/>
        </p:nvSpPr>
        <p:spPr>
          <a:xfrm rot="6035569">
            <a:off x="1136320" y="1107638"/>
            <a:ext cx="1331246" cy="1091821"/>
          </a:xfrm>
          <a:custGeom>
            <a:avLst/>
            <a:gdLst>
              <a:gd name="connsiteX0" fmla="*/ 0 w 1228299"/>
              <a:gd name="connsiteY0" fmla="*/ 0 h 1091821"/>
              <a:gd name="connsiteX1" fmla="*/ 409433 w 1228299"/>
              <a:gd name="connsiteY1" fmla="*/ 0 h 1091821"/>
              <a:gd name="connsiteX2" fmla="*/ 614150 w 1228299"/>
              <a:gd name="connsiteY2" fmla="*/ 40943 h 1091821"/>
              <a:gd name="connsiteX3" fmla="*/ 777923 w 1228299"/>
              <a:gd name="connsiteY3" fmla="*/ 81886 h 1091821"/>
              <a:gd name="connsiteX4" fmla="*/ 859809 w 1228299"/>
              <a:gd name="connsiteY4" fmla="*/ 136477 h 1091821"/>
              <a:gd name="connsiteX5" fmla="*/ 996287 w 1228299"/>
              <a:gd name="connsiteY5" fmla="*/ 259307 h 1091821"/>
              <a:gd name="connsiteX6" fmla="*/ 1132765 w 1228299"/>
              <a:gd name="connsiteY6" fmla="*/ 559558 h 1091821"/>
              <a:gd name="connsiteX7" fmla="*/ 1228299 w 1228299"/>
              <a:gd name="connsiteY7" fmla="*/ 1091821 h 1091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28299" h="1091821">
                <a:moveTo>
                  <a:pt x="0" y="0"/>
                </a:moveTo>
                <a:lnTo>
                  <a:pt x="409433" y="0"/>
                </a:lnTo>
                <a:lnTo>
                  <a:pt x="614150" y="40943"/>
                </a:lnTo>
                <a:cubicBezTo>
                  <a:pt x="768664" y="83083"/>
                  <a:pt x="712406" y="81886"/>
                  <a:pt x="777923" y="81886"/>
                </a:cubicBezTo>
                <a:lnTo>
                  <a:pt x="859809" y="136477"/>
                </a:lnTo>
                <a:lnTo>
                  <a:pt x="996287" y="259307"/>
                </a:lnTo>
                <a:lnTo>
                  <a:pt x="1132765" y="559558"/>
                </a:lnTo>
                <a:lnTo>
                  <a:pt x="1228299" y="1091821"/>
                </a:lnTo>
              </a:path>
            </a:pathLst>
          </a:cu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0" name="169 - Ευθεία γραμμή σύνδεσης"/>
          <p:cNvCxnSpPr/>
          <p:nvPr/>
        </p:nvCxnSpPr>
        <p:spPr>
          <a:xfrm rot="10800000">
            <a:off x="2500298" y="2428868"/>
            <a:ext cx="157163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- Ευθεία γραμμή σύνδεσης"/>
          <p:cNvCxnSpPr/>
          <p:nvPr/>
        </p:nvCxnSpPr>
        <p:spPr>
          <a:xfrm rot="5400000">
            <a:off x="2121793" y="2092993"/>
            <a:ext cx="32997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- Ευθεία γραμμή σύνδεσης"/>
          <p:cNvCxnSpPr/>
          <p:nvPr/>
        </p:nvCxnSpPr>
        <p:spPr>
          <a:xfrm rot="10800000">
            <a:off x="2571736" y="2643182"/>
            <a:ext cx="35719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172 - Ευθεία γραμμή σύνδεσης"/>
          <p:cNvCxnSpPr>
            <a:stCxn id="97" idx="1"/>
          </p:cNvCxnSpPr>
          <p:nvPr/>
        </p:nvCxnSpPr>
        <p:spPr>
          <a:xfrm rot="10800000">
            <a:off x="2500298" y="2500307"/>
            <a:ext cx="785818" cy="26425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173 - Ευθεία γραμμή σύνδεσης"/>
          <p:cNvCxnSpPr/>
          <p:nvPr/>
        </p:nvCxnSpPr>
        <p:spPr>
          <a:xfrm rot="5400000">
            <a:off x="2751125" y="2463793"/>
            <a:ext cx="35719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174 - Ευθεία γραμμή σύνδεσης"/>
          <p:cNvCxnSpPr>
            <a:endCxn id="97" idx="1"/>
          </p:cNvCxnSpPr>
          <p:nvPr/>
        </p:nvCxnSpPr>
        <p:spPr>
          <a:xfrm rot="5400000">
            <a:off x="3166541" y="2405567"/>
            <a:ext cx="240739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175 - Ευθεία γραμμή σύνδεσης"/>
          <p:cNvCxnSpPr/>
          <p:nvPr/>
        </p:nvCxnSpPr>
        <p:spPr>
          <a:xfrm rot="5400000">
            <a:off x="3965571" y="2320917"/>
            <a:ext cx="21431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176 - Ελεύθερη σχεδίαση"/>
          <p:cNvSpPr/>
          <p:nvPr/>
        </p:nvSpPr>
        <p:spPr>
          <a:xfrm rot="16442060">
            <a:off x="2607068" y="2478366"/>
            <a:ext cx="1331246" cy="1168269"/>
          </a:xfrm>
          <a:custGeom>
            <a:avLst/>
            <a:gdLst>
              <a:gd name="connsiteX0" fmla="*/ 0 w 1228299"/>
              <a:gd name="connsiteY0" fmla="*/ 0 h 1091821"/>
              <a:gd name="connsiteX1" fmla="*/ 409433 w 1228299"/>
              <a:gd name="connsiteY1" fmla="*/ 0 h 1091821"/>
              <a:gd name="connsiteX2" fmla="*/ 614150 w 1228299"/>
              <a:gd name="connsiteY2" fmla="*/ 40943 h 1091821"/>
              <a:gd name="connsiteX3" fmla="*/ 777923 w 1228299"/>
              <a:gd name="connsiteY3" fmla="*/ 81886 h 1091821"/>
              <a:gd name="connsiteX4" fmla="*/ 859809 w 1228299"/>
              <a:gd name="connsiteY4" fmla="*/ 136477 h 1091821"/>
              <a:gd name="connsiteX5" fmla="*/ 996287 w 1228299"/>
              <a:gd name="connsiteY5" fmla="*/ 259307 h 1091821"/>
              <a:gd name="connsiteX6" fmla="*/ 1132765 w 1228299"/>
              <a:gd name="connsiteY6" fmla="*/ 559558 h 1091821"/>
              <a:gd name="connsiteX7" fmla="*/ 1228299 w 1228299"/>
              <a:gd name="connsiteY7" fmla="*/ 1091821 h 1091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28299" h="1091821">
                <a:moveTo>
                  <a:pt x="0" y="0"/>
                </a:moveTo>
                <a:lnTo>
                  <a:pt x="409433" y="0"/>
                </a:lnTo>
                <a:lnTo>
                  <a:pt x="614150" y="40943"/>
                </a:lnTo>
                <a:cubicBezTo>
                  <a:pt x="768664" y="83083"/>
                  <a:pt x="712406" y="81886"/>
                  <a:pt x="777923" y="81886"/>
                </a:cubicBezTo>
                <a:lnTo>
                  <a:pt x="859809" y="136477"/>
                </a:lnTo>
                <a:lnTo>
                  <a:pt x="996287" y="259307"/>
                </a:lnTo>
                <a:lnTo>
                  <a:pt x="1132765" y="559558"/>
                </a:lnTo>
                <a:lnTo>
                  <a:pt x="1228299" y="1091821"/>
                </a:lnTo>
              </a:path>
            </a:pathLst>
          </a:cu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177 - TextBox"/>
          <p:cNvSpPr txBox="1"/>
          <p:nvPr/>
        </p:nvSpPr>
        <p:spPr>
          <a:xfrm>
            <a:off x="2643174" y="28572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179" name="178 - Ευθεία γραμμή σύνδεσης"/>
          <p:cNvCxnSpPr/>
          <p:nvPr/>
        </p:nvCxnSpPr>
        <p:spPr>
          <a:xfrm rot="5400000" flipH="1" flipV="1">
            <a:off x="714348" y="1000108"/>
            <a:ext cx="3357586" cy="29289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181 - TextBox"/>
          <p:cNvSpPr txBox="1"/>
          <p:nvPr/>
        </p:nvSpPr>
        <p:spPr>
          <a:xfrm rot="19025298">
            <a:off x="610683" y="317744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</a:t>
            </a:r>
            <a:r>
              <a:rPr lang="el-GR" dirty="0" smtClean="0"/>
              <a:t>  </a:t>
            </a:r>
            <a:r>
              <a:rPr lang="en-US" dirty="0" smtClean="0"/>
              <a:t> x</a:t>
            </a:r>
            <a:endParaRPr lang="en-US" dirty="0"/>
          </a:p>
        </p:txBody>
      </p:sp>
      <p:cxnSp>
        <p:nvCxnSpPr>
          <p:cNvPr id="183" name="182 - Ευθεία γραμμή σύνδεσης"/>
          <p:cNvCxnSpPr/>
          <p:nvPr/>
        </p:nvCxnSpPr>
        <p:spPr>
          <a:xfrm rot="10800000">
            <a:off x="1285852" y="1071546"/>
            <a:ext cx="3143272" cy="30003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185 - TextBox"/>
          <p:cNvSpPr txBox="1"/>
          <p:nvPr/>
        </p:nvSpPr>
        <p:spPr>
          <a:xfrm rot="2645435">
            <a:off x="3315941" y="3330501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</a:t>
            </a:r>
            <a:r>
              <a:rPr lang="el-GR" dirty="0" smtClean="0"/>
              <a:t>  </a:t>
            </a:r>
            <a:r>
              <a:rPr lang="en-US" dirty="0" smtClean="0"/>
              <a:t>- x</a:t>
            </a:r>
            <a:endParaRPr lang="en-US" dirty="0"/>
          </a:p>
        </p:txBody>
      </p:sp>
      <p:sp>
        <p:nvSpPr>
          <p:cNvPr id="187" name="186 - TextBox"/>
          <p:cNvSpPr txBox="1"/>
          <p:nvPr/>
        </p:nvSpPr>
        <p:spPr>
          <a:xfrm>
            <a:off x="8215307" y="142876"/>
            <a:ext cx="785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188" name="187 - TextBox"/>
          <p:cNvSpPr txBox="1"/>
          <p:nvPr/>
        </p:nvSpPr>
        <p:spPr>
          <a:xfrm>
            <a:off x="8643934" y="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189" name="188 - TextBox"/>
          <p:cNvSpPr txBox="1"/>
          <p:nvPr/>
        </p:nvSpPr>
        <p:spPr>
          <a:xfrm>
            <a:off x="8643934" y="28575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cxnSp>
        <p:nvCxnSpPr>
          <p:cNvPr id="190" name="189 - Ευθεία γραμμή σύνδεσης"/>
          <p:cNvCxnSpPr/>
          <p:nvPr/>
        </p:nvCxnSpPr>
        <p:spPr>
          <a:xfrm>
            <a:off x="8715372" y="428628"/>
            <a:ext cx="428628" cy="158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1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9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5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1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7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96" grpId="0"/>
      <p:bldP spid="97" grpId="0"/>
      <p:bldP spid="104" grpId="0"/>
      <p:bldP spid="105" grpId="0"/>
      <p:bldP spid="106" grpId="0"/>
      <p:bldP spid="109" grpId="0"/>
      <p:bldP spid="110" grpId="0"/>
      <p:bldP spid="111" grpId="0"/>
      <p:bldP spid="126" grpId="0"/>
      <p:bldP spid="127" grpId="0"/>
      <p:bldP spid="128" grpId="0"/>
      <p:bldP spid="129" grpId="0"/>
      <p:bldP spid="137" grpId="0"/>
      <p:bldP spid="138" grpId="0"/>
      <p:bldP spid="139" grpId="0"/>
      <p:bldP spid="140" grpId="0" animBg="1"/>
      <p:bldP spid="142" grpId="0"/>
      <p:bldP spid="144" grpId="0"/>
      <p:bldP spid="145" grpId="0"/>
      <p:bldP spid="150" grpId="0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7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142852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Συναρτήσεις (εξισώσεις, σχέσεις, τύποι) που έχουν την μορφή: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285720" y="5000636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 </a:t>
            </a:r>
            <a:endParaRPr lang="en-US" sz="2400" b="1" dirty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928662" y="5286388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928662" y="492919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1</a:t>
            </a:r>
            <a:endParaRPr lang="en-US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1000100" y="528638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>
            <a:off x="2071670" y="5286388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3786182" y="5000636"/>
            <a:ext cx="4500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1 είναι θετικός αριθμός άρα οι δύο κλάδοι βρίσκονται το πρώτο και στο τρίτο τεταρτημόριο</a:t>
            </a:r>
            <a:endParaRPr lang="en-US" dirty="0"/>
          </a:p>
        </p:txBody>
      </p:sp>
      <p:sp>
        <p:nvSpPr>
          <p:cNvPr id="31" name="30 - TextBox"/>
          <p:cNvSpPr txBox="1"/>
          <p:nvPr/>
        </p:nvSpPr>
        <p:spPr>
          <a:xfrm>
            <a:off x="214282" y="1285860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 </a:t>
            </a:r>
            <a:endParaRPr lang="en-US" sz="2400" b="1" dirty="0"/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857224" y="157161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857224" y="121442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l-GR" b="1" dirty="0" smtClean="0"/>
              <a:t>6</a:t>
            </a:r>
            <a:endParaRPr lang="en-US" b="1" dirty="0"/>
          </a:p>
        </p:txBody>
      </p:sp>
      <p:sp>
        <p:nvSpPr>
          <p:cNvPr id="34" name="33 - TextBox"/>
          <p:cNvSpPr txBox="1"/>
          <p:nvPr/>
        </p:nvSpPr>
        <p:spPr>
          <a:xfrm>
            <a:off x="928662" y="157161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>
            <a:off x="2000232" y="1571612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3714744" y="1285860"/>
            <a:ext cx="4500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6 είναι θετικός αριθμός άρα οι δύο κλάδοι βρίσκονται το πρώτο και στο τρίτο τεταρτημόριο</a:t>
            </a:r>
            <a:endParaRPr lang="en-US" dirty="0"/>
          </a:p>
        </p:txBody>
      </p:sp>
      <p:sp>
        <p:nvSpPr>
          <p:cNvPr id="37" name="36 - TextBox"/>
          <p:cNvSpPr txBox="1"/>
          <p:nvPr/>
        </p:nvSpPr>
        <p:spPr>
          <a:xfrm>
            <a:off x="285720" y="3071810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 </a:t>
            </a:r>
            <a:endParaRPr lang="en-US" sz="2400" b="1" dirty="0"/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928662" y="335756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928662" y="300037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l-GR" b="1" dirty="0" smtClean="0"/>
              <a:t>15</a:t>
            </a:r>
            <a:endParaRPr lang="en-US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1000100" y="335756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cxnSp>
        <p:nvCxnSpPr>
          <p:cNvPr id="41" name="40 - Ευθύγραμμο βέλος σύνδεσης"/>
          <p:cNvCxnSpPr/>
          <p:nvPr/>
        </p:nvCxnSpPr>
        <p:spPr>
          <a:xfrm>
            <a:off x="2071670" y="3357562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3786182" y="3071810"/>
            <a:ext cx="4500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15 είναι θετικός αριθμός άρα οι δύο κλάδοι βρίσκονται το πρώτο και στο τρίτο τεταρτημόριο</a:t>
            </a:r>
            <a:endParaRPr lang="en-US" dirty="0"/>
          </a:p>
        </p:txBody>
      </p:sp>
      <p:sp>
        <p:nvSpPr>
          <p:cNvPr id="43" name="42 - TextBox"/>
          <p:cNvSpPr txBox="1"/>
          <p:nvPr/>
        </p:nvSpPr>
        <p:spPr>
          <a:xfrm>
            <a:off x="8215307" y="142876"/>
            <a:ext cx="785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44" name="43 - TextBox"/>
          <p:cNvSpPr txBox="1"/>
          <p:nvPr/>
        </p:nvSpPr>
        <p:spPr>
          <a:xfrm>
            <a:off x="8643934" y="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8643934" y="28575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8715372" y="428628"/>
            <a:ext cx="428628" cy="158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142852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Συναρτήσεις (εξισώσεις, σχέσεις, τύποι) που έχουν την μορφή: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285720" y="5000636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 </a:t>
            </a:r>
            <a:endParaRPr lang="en-US" sz="2400" b="1" dirty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928662" y="5286388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928662" y="492919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l-GR" b="1" dirty="0" smtClean="0"/>
              <a:t>-</a:t>
            </a:r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1000100" y="528638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>
            <a:off x="2071670" y="5286388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3786182" y="5000636"/>
            <a:ext cx="4500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-1 είναι αρνητικός αριθμός άρα οι δύο κλάδοι βρίσκονται το δεύτερο και στο τέταρτο τεταρτημόριο</a:t>
            </a:r>
            <a:endParaRPr lang="en-US" dirty="0"/>
          </a:p>
        </p:txBody>
      </p:sp>
      <p:sp>
        <p:nvSpPr>
          <p:cNvPr id="31" name="30 - TextBox"/>
          <p:cNvSpPr txBox="1"/>
          <p:nvPr/>
        </p:nvSpPr>
        <p:spPr>
          <a:xfrm>
            <a:off x="214282" y="1285860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 </a:t>
            </a:r>
            <a:endParaRPr lang="en-US" sz="2400" b="1" dirty="0"/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857224" y="157161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857224" y="121442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l-GR" b="1" dirty="0" smtClean="0"/>
              <a:t>-6</a:t>
            </a:r>
            <a:endParaRPr lang="en-US" b="1" dirty="0"/>
          </a:p>
        </p:txBody>
      </p:sp>
      <p:sp>
        <p:nvSpPr>
          <p:cNvPr id="34" name="33 - TextBox"/>
          <p:cNvSpPr txBox="1"/>
          <p:nvPr/>
        </p:nvSpPr>
        <p:spPr>
          <a:xfrm>
            <a:off x="928662" y="157161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>
            <a:off x="2000232" y="1571612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3714744" y="1285860"/>
            <a:ext cx="4500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-6 είναι αρνητικός αριθμός άρα οι δύο κλάδοι βρίσκονται το δεύτερο και στο τέταρτο τεταρτημόριο</a:t>
            </a:r>
            <a:endParaRPr lang="en-US" dirty="0"/>
          </a:p>
        </p:txBody>
      </p:sp>
      <p:sp>
        <p:nvSpPr>
          <p:cNvPr id="37" name="36 - TextBox"/>
          <p:cNvSpPr txBox="1"/>
          <p:nvPr/>
        </p:nvSpPr>
        <p:spPr>
          <a:xfrm>
            <a:off x="285720" y="3071810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 </a:t>
            </a:r>
            <a:endParaRPr lang="en-US" sz="2400" b="1" dirty="0"/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928662" y="335756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85786" y="300037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l-GR" b="1" dirty="0" smtClean="0"/>
              <a:t>-15</a:t>
            </a:r>
            <a:endParaRPr lang="en-US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1000100" y="335756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cxnSp>
        <p:nvCxnSpPr>
          <p:cNvPr id="41" name="40 - Ευθύγραμμο βέλος σύνδεσης"/>
          <p:cNvCxnSpPr/>
          <p:nvPr/>
        </p:nvCxnSpPr>
        <p:spPr>
          <a:xfrm>
            <a:off x="2071670" y="3357562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3786182" y="3071810"/>
            <a:ext cx="4500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-15 είναι αρνητικός αριθμός άρα οι δύο κλάδοι βρίσκονται το δεύτερο και στο τέταρτο τεταρτημόριο</a:t>
            </a:r>
            <a:endParaRPr lang="en-US" dirty="0"/>
          </a:p>
        </p:txBody>
      </p:sp>
      <p:sp>
        <p:nvSpPr>
          <p:cNvPr id="21" name="20 - TextBox"/>
          <p:cNvSpPr txBox="1"/>
          <p:nvPr/>
        </p:nvSpPr>
        <p:spPr>
          <a:xfrm>
            <a:off x="8215307" y="142876"/>
            <a:ext cx="785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8643934" y="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8643934" y="28575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8715372" y="428628"/>
            <a:ext cx="428628" cy="158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142852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Συναρτήσεις (εξισώσεις, σχέσεις, τύποι) που έχουν την μορφή:</a:t>
            </a:r>
            <a:endParaRPr lang="en-US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4071934" y="3857604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4143372" y="350041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4143372" y="385760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3500430" y="364329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 </a:t>
            </a:r>
            <a:r>
              <a:rPr lang="el-GR" b="1" dirty="0" smtClean="0"/>
              <a:t>  =</a:t>
            </a:r>
            <a:endParaRPr lang="en-US" b="1" dirty="0"/>
          </a:p>
        </p:txBody>
      </p:sp>
      <p:cxnSp>
        <p:nvCxnSpPr>
          <p:cNvPr id="19" name="18 - Ευθύγραμμο βέλος σύνδεσης"/>
          <p:cNvCxnSpPr>
            <a:stCxn id="31" idx="6"/>
            <a:endCxn id="41" idx="2"/>
          </p:cNvCxnSpPr>
          <p:nvPr/>
        </p:nvCxnSpPr>
        <p:spPr>
          <a:xfrm>
            <a:off x="4929190" y="3821885"/>
            <a:ext cx="785818" cy="17861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285720" y="500042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Όπου </a:t>
            </a:r>
            <a:r>
              <a:rPr lang="el-GR" b="1" dirty="0" smtClean="0"/>
              <a:t>α</a:t>
            </a:r>
            <a:r>
              <a:rPr lang="el-GR" dirty="0" smtClean="0"/>
              <a:t> είναι κάποιος σταθερός αριθμός</a:t>
            </a:r>
            <a:endParaRPr lang="en-US" dirty="0"/>
          </a:p>
        </p:txBody>
      </p:sp>
      <p:sp>
        <p:nvSpPr>
          <p:cNvPr id="31" name="30 - Έλλειψη"/>
          <p:cNvSpPr/>
          <p:nvPr/>
        </p:nvSpPr>
        <p:spPr>
          <a:xfrm>
            <a:off x="3071802" y="3000348"/>
            <a:ext cx="1857388" cy="16430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Έλλειψη"/>
          <p:cNvSpPr/>
          <p:nvPr/>
        </p:nvSpPr>
        <p:spPr>
          <a:xfrm>
            <a:off x="5715008" y="2786058"/>
            <a:ext cx="3071834" cy="24288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- TextBox"/>
          <p:cNvSpPr txBox="1"/>
          <p:nvPr/>
        </p:nvSpPr>
        <p:spPr>
          <a:xfrm>
            <a:off x="6072198" y="3143248"/>
            <a:ext cx="264320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Η γραφική παράσταση αποτελείται από δυο κλάδους, </a:t>
            </a:r>
          </a:p>
          <a:p>
            <a:r>
              <a:rPr lang="el-GR" sz="1600" dirty="0" smtClean="0"/>
              <a:t>που είναι συμμετρικοί ως προς την αρχή των αξόνων, και τις ευθείες  </a:t>
            </a:r>
            <a:r>
              <a:rPr lang="en-US" sz="1600" dirty="0" smtClean="0"/>
              <a:t>y </a:t>
            </a:r>
            <a:r>
              <a:rPr lang="el-GR" sz="1600" dirty="0" smtClean="0"/>
              <a:t> </a:t>
            </a:r>
            <a:r>
              <a:rPr lang="en-US" sz="1600" dirty="0" smtClean="0"/>
              <a:t>=x </a:t>
            </a:r>
            <a:r>
              <a:rPr lang="el-GR" sz="1600" dirty="0" smtClean="0"/>
              <a:t>  </a:t>
            </a:r>
          </a:p>
          <a:p>
            <a:r>
              <a:rPr lang="el-GR" sz="1600" dirty="0" smtClean="0"/>
              <a:t>και </a:t>
            </a:r>
            <a:r>
              <a:rPr lang="en-US" sz="1600" dirty="0" smtClean="0"/>
              <a:t> </a:t>
            </a:r>
            <a:r>
              <a:rPr lang="el-GR" sz="1600" dirty="0" smtClean="0"/>
              <a:t> </a:t>
            </a:r>
            <a:r>
              <a:rPr lang="en-US" sz="1600" dirty="0" smtClean="0"/>
              <a:t> y = -x</a:t>
            </a:r>
            <a:endParaRPr lang="en-US" sz="1600" dirty="0"/>
          </a:p>
        </p:txBody>
      </p:sp>
      <p:sp>
        <p:nvSpPr>
          <p:cNvPr id="45" name="44 - Έλλειψη"/>
          <p:cNvSpPr/>
          <p:nvPr/>
        </p:nvSpPr>
        <p:spPr>
          <a:xfrm>
            <a:off x="4143372" y="4929174"/>
            <a:ext cx="2286016" cy="19288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- Έλλειψη"/>
          <p:cNvSpPr/>
          <p:nvPr/>
        </p:nvSpPr>
        <p:spPr>
          <a:xfrm>
            <a:off x="0" y="2643158"/>
            <a:ext cx="1785950" cy="17145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Έλλειψη"/>
          <p:cNvSpPr/>
          <p:nvPr/>
        </p:nvSpPr>
        <p:spPr>
          <a:xfrm>
            <a:off x="1571604" y="5143488"/>
            <a:ext cx="1857388" cy="15716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1785918" y="5429240"/>
            <a:ext cx="16430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Τα </a:t>
            </a:r>
            <a:r>
              <a:rPr lang="en-US" sz="1600" dirty="0" smtClean="0"/>
              <a:t>y </a:t>
            </a:r>
            <a:r>
              <a:rPr lang="el-GR" sz="1600" dirty="0" smtClean="0"/>
              <a:t>και </a:t>
            </a:r>
            <a:r>
              <a:rPr lang="en-US" sz="1600" dirty="0" smtClean="0"/>
              <a:t> x</a:t>
            </a:r>
            <a:r>
              <a:rPr lang="el-GR" sz="1600" dirty="0" smtClean="0"/>
              <a:t> είναι μεταξύ τους αντιστρόφως ανάλογα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55" name="54 - Ευθύγραμμο βέλος σύνδεσης"/>
          <p:cNvCxnSpPr>
            <a:stCxn id="31" idx="3"/>
          </p:cNvCxnSpPr>
          <p:nvPr/>
        </p:nvCxnSpPr>
        <p:spPr>
          <a:xfrm rot="5400000">
            <a:off x="2658870" y="4458548"/>
            <a:ext cx="740689" cy="62919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- Ευθύγραμμο βέλος σύνδεσης"/>
          <p:cNvCxnSpPr>
            <a:stCxn id="31" idx="2"/>
          </p:cNvCxnSpPr>
          <p:nvPr/>
        </p:nvCxnSpPr>
        <p:spPr>
          <a:xfrm rot="10800000">
            <a:off x="1785920" y="3714731"/>
            <a:ext cx="1285882" cy="10715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ύγραμμο βέλος σύνδεσης"/>
          <p:cNvCxnSpPr/>
          <p:nvPr/>
        </p:nvCxnSpPr>
        <p:spPr>
          <a:xfrm rot="16200000" flipH="1">
            <a:off x="4036215" y="4750579"/>
            <a:ext cx="571504" cy="3571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8215307" y="142876"/>
            <a:ext cx="785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8643934" y="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8643934" y="28575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cxnSp>
        <p:nvCxnSpPr>
          <p:cNvPr id="29" name="28 - Ευθεία γραμμή σύνδεσης"/>
          <p:cNvCxnSpPr>
            <a:endCxn id="23" idx="3"/>
          </p:cNvCxnSpPr>
          <p:nvPr/>
        </p:nvCxnSpPr>
        <p:spPr>
          <a:xfrm flipV="1">
            <a:off x="8715372" y="404486"/>
            <a:ext cx="285752" cy="2414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4286248" y="5429240"/>
            <a:ext cx="2000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Η γραφική παράσταση δεν περνάει από την αρχή των αξόνων</a:t>
            </a:r>
            <a:endParaRPr lang="en-US" sz="1600" dirty="0"/>
          </a:p>
        </p:txBody>
      </p:sp>
      <p:sp>
        <p:nvSpPr>
          <p:cNvPr id="44" name="43 - TextBox"/>
          <p:cNvSpPr txBox="1"/>
          <p:nvPr/>
        </p:nvSpPr>
        <p:spPr>
          <a:xfrm>
            <a:off x="71438" y="3000348"/>
            <a:ext cx="16430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Το γινόμενο  </a:t>
            </a:r>
            <a:r>
              <a:rPr lang="en-US" sz="1600" dirty="0" smtClean="0"/>
              <a:t>y</a:t>
            </a:r>
            <a:r>
              <a:rPr lang="en-US" sz="1600" baseline="30000" dirty="0" smtClean="0"/>
              <a:t> </a:t>
            </a:r>
            <a:r>
              <a:rPr lang="el-GR" sz="1600" baseline="30000" dirty="0" smtClean="0"/>
              <a:t>.</a:t>
            </a:r>
            <a:r>
              <a:rPr lang="en-US" sz="1600" dirty="0" smtClean="0"/>
              <a:t>x</a:t>
            </a:r>
            <a:r>
              <a:rPr lang="el-GR" sz="1600" dirty="0" smtClean="0"/>
              <a:t> είναι πάντα σταθερό και ίσο με α</a:t>
            </a:r>
            <a:endParaRPr lang="en-US" sz="1600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4929190" y="785794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5000628" y="42860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58" name="57 - TextBox"/>
          <p:cNvSpPr txBox="1"/>
          <p:nvPr/>
        </p:nvSpPr>
        <p:spPr>
          <a:xfrm>
            <a:off x="5000628" y="78579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59" name="58 - TextBox"/>
          <p:cNvSpPr txBox="1"/>
          <p:nvPr/>
        </p:nvSpPr>
        <p:spPr>
          <a:xfrm>
            <a:off x="4357686" y="57148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 </a:t>
            </a:r>
            <a:r>
              <a:rPr lang="el-GR" b="1" dirty="0" smtClean="0"/>
              <a:t>  =</a:t>
            </a:r>
            <a:endParaRPr lang="en-US" b="1" dirty="0"/>
          </a:p>
        </p:txBody>
      </p:sp>
      <p:sp>
        <p:nvSpPr>
          <p:cNvPr id="64" name="63 - Έλλειψη"/>
          <p:cNvSpPr/>
          <p:nvPr/>
        </p:nvSpPr>
        <p:spPr>
          <a:xfrm>
            <a:off x="1500166" y="1214398"/>
            <a:ext cx="2500330" cy="17145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64 - TextBox"/>
          <p:cNvSpPr txBox="1"/>
          <p:nvPr/>
        </p:nvSpPr>
        <p:spPr>
          <a:xfrm>
            <a:off x="1857356" y="1571612"/>
            <a:ext cx="18573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Αν α είναι θετικός, οι δυο κλάδοι βρίσκονται στο 1</a:t>
            </a:r>
            <a:r>
              <a:rPr lang="el-GR" sz="1600" baseline="30000" dirty="0" smtClean="0"/>
              <a:t>ο</a:t>
            </a:r>
            <a:r>
              <a:rPr lang="el-GR" sz="1600" dirty="0" smtClean="0"/>
              <a:t> και 3</a:t>
            </a:r>
            <a:r>
              <a:rPr lang="el-GR" sz="1600" baseline="30000" dirty="0" smtClean="0"/>
              <a:t>ο</a:t>
            </a:r>
            <a:r>
              <a:rPr lang="el-GR" sz="1600" dirty="0" smtClean="0"/>
              <a:t> τεταρτημόριο</a:t>
            </a:r>
            <a:endParaRPr lang="en-US" sz="1600" dirty="0"/>
          </a:p>
        </p:txBody>
      </p:sp>
      <p:sp>
        <p:nvSpPr>
          <p:cNvPr id="66" name="65 - Έλλειψη"/>
          <p:cNvSpPr/>
          <p:nvPr/>
        </p:nvSpPr>
        <p:spPr>
          <a:xfrm>
            <a:off x="4643438" y="1142984"/>
            <a:ext cx="2500330" cy="17145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66 - TextBox"/>
          <p:cNvSpPr txBox="1"/>
          <p:nvPr/>
        </p:nvSpPr>
        <p:spPr>
          <a:xfrm>
            <a:off x="5000628" y="1500198"/>
            <a:ext cx="2000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Αν α είναι αρνητικός , οι δυο κλάδοι βρίσκονται στο 2</a:t>
            </a:r>
            <a:r>
              <a:rPr lang="el-GR" sz="1600" baseline="30000" dirty="0" smtClean="0"/>
              <a:t>ο</a:t>
            </a:r>
            <a:r>
              <a:rPr lang="el-GR" sz="1600" dirty="0" smtClean="0"/>
              <a:t> και 4</a:t>
            </a:r>
            <a:r>
              <a:rPr lang="el-GR" sz="1600" baseline="30000" dirty="0" smtClean="0"/>
              <a:t>ο</a:t>
            </a:r>
            <a:r>
              <a:rPr lang="el-GR" sz="1600" dirty="0" smtClean="0"/>
              <a:t> τεταρτημόριο</a:t>
            </a:r>
            <a:endParaRPr lang="en-US" sz="1600" dirty="0"/>
          </a:p>
        </p:txBody>
      </p:sp>
      <p:cxnSp>
        <p:nvCxnSpPr>
          <p:cNvPr id="69" name="68 - Ευθύγραμμο βέλος σύνδεσης"/>
          <p:cNvCxnSpPr/>
          <p:nvPr/>
        </p:nvCxnSpPr>
        <p:spPr>
          <a:xfrm rot="16200000" flipV="1">
            <a:off x="3214678" y="2857496"/>
            <a:ext cx="285752" cy="28575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- Ευθύγραμμο βέλος σύνδεσης"/>
          <p:cNvCxnSpPr>
            <a:endCxn id="66" idx="3"/>
          </p:cNvCxnSpPr>
          <p:nvPr/>
        </p:nvCxnSpPr>
        <p:spPr>
          <a:xfrm rot="5400000" flipH="1" flipV="1">
            <a:off x="4486664" y="2691748"/>
            <a:ext cx="608274" cy="43760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16" grpId="0"/>
      <p:bldP spid="54" grpId="0"/>
      <p:bldP spid="58" grpId="0"/>
      <p:bldP spid="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642910" y="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Σύστημα συντεταγμένων (ή γραφική παράσταση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 -y 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ή διάγραμμα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- y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ή ορθογώνιο σύστημα  αξόνων)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1643042" y="4286256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8143900" y="428625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1714492" y="4000492"/>
            <a:ext cx="4000504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3286116" y="164305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4071934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4572000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5000628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2785256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3214678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5500694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2357422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6001157" y="4286653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4000496" y="435769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4500562" y="435769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4929190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5429256" y="435769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5929322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3143240" y="43576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2714612" y="43576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2214546" y="43576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3652830" y="392906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3643306" y="314324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3643306" y="471488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3643306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3643307" y="27146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3643306" y="507207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3643306" y="542926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3643306" y="578645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3357554" y="257174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3357554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3357554" y="300037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3357554" y="378619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63 - TextBox"/>
          <p:cNvSpPr txBox="1"/>
          <p:nvPr/>
        </p:nvSpPr>
        <p:spPr>
          <a:xfrm>
            <a:off x="3786182" y="450057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65" name="64 - TextBox"/>
          <p:cNvSpPr txBox="1"/>
          <p:nvPr/>
        </p:nvSpPr>
        <p:spPr>
          <a:xfrm>
            <a:off x="3786182" y="4929198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5" name="44 - TextBox"/>
          <p:cNvSpPr txBox="1"/>
          <p:nvPr/>
        </p:nvSpPr>
        <p:spPr>
          <a:xfrm>
            <a:off x="3857620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sp>
        <p:nvSpPr>
          <p:cNvPr id="50" name="49 - TextBox"/>
          <p:cNvSpPr txBox="1"/>
          <p:nvPr/>
        </p:nvSpPr>
        <p:spPr>
          <a:xfrm>
            <a:off x="3786182" y="557214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-4</a:t>
            </a:r>
            <a:endParaRPr lang="en-US" sz="1600" dirty="0"/>
          </a:p>
        </p:txBody>
      </p:sp>
      <p:cxnSp>
        <p:nvCxnSpPr>
          <p:cNvPr id="52" name="51 - Ευθύγραμμο βέλος σύνδεσης"/>
          <p:cNvCxnSpPr/>
          <p:nvPr/>
        </p:nvCxnSpPr>
        <p:spPr>
          <a:xfrm flipV="1">
            <a:off x="3714744" y="2428868"/>
            <a:ext cx="2214578" cy="18573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TextBox"/>
          <p:cNvSpPr txBox="1"/>
          <p:nvPr/>
        </p:nvSpPr>
        <p:spPr>
          <a:xfrm>
            <a:off x="6143636" y="2000240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σημείο στο οποίο συναντώνται ο άξονας </a:t>
            </a:r>
            <a:r>
              <a:rPr lang="en-US" dirty="0" smtClean="0"/>
              <a:t>x   </a:t>
            </a:r>
            <a:r>
              <a:rPr lang="el-GR" dirty="0" smtClean="0"/>
              <a:t> και ο άξονας </a:t>
            </a:r>
            <a:r>
              <a:rPr lang="en-US" dirty="0" smtClean="0"/>
              <a:t>y</a:t>
            </a:r>
            <a:r>
              <a:rPr lang="el-GR" dirty="0" smtClean="0"/>
              <a:t> είναι το σημείο  (0,0) </a:t>
            </a:r>
            <a:endParaRPr lang="en-US" dirty="0"/>
          </a:p>
        </p:txBody>
      </p:sp>
      <p:sp>
        <p:nvSpPr>
          <p:cNvPr id="58" name="57 - Έλλειψη"/>
          <p:cNvSpPr/>
          <p:nvPr/>
        </p:nvSpPr>
        <p:spPr>
          <a:xfrm>
            <a:off x="3714744" y="421481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9" grpId="0"/>
      <p:bldP spid="60" grpId="0"/>
      <p:bldP spid="62" grpId="0"/>
      <p:bldP spid="63" grpId="0"/>
      <p:bldP spid="64" grpId="0"/>
      <p:bldP spid="65" grpId="0"/>
      <p:bldP spid="45" grpId="0"/>
      <p:bldP spid="50" grpId="0"/>
      <p:bldP spid="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0" y="357166"/>
            <a:ext cx="6072198" cy="3357586"/>
          </a:xfrm>
          <a:prstGeom prst="cloudCallout">
            <a:avLst>
              <a:gd name="adj1" fmla="val 69348"/>
              <a:gd name="adj2" fmla="val 8221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>
            <a:off x="785786" y="1000108"/>
            <a:ext cx="47863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μεγέθη </a:t>
            </a:r>
            <a:r>
              <a:rPr lang="el-GR" sz="2400" dirty="0" smtClean="0"/>
              <a:t>είναι αυτά που μπορούν να μετρηθούν όπως: </a:t>
            </a:r>
          </a:p>
          <a:p>
            <a:r>
              <a:rPr lang="el-GR" sz="2400" dirty="0" smtClean="0"/>
              <a:t>τιμές προϊόντων, βάρος, ύψος, πίεση, κέρδος, χρόνος, αριθμός εργατών  κ.α.</a:t>
            </a:r>
            <a:endParaRPr lang="en-US" sz="24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4714884"/>
            <a:ext cx="1245685" cy="192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142976" y="0"/>
            <a:ext cx="500062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sz="24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Αντιστρόφως ανάλογα  μεγέθη </a:t>
            </a:r>
            <a:endParaRPr lang="en-US" sz="240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357158" y="1428736"/>
            <a:ext cx="728667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/>
              <a:t>Δύο μεγέθη  </a:t>
            </a:r>
            <a:r>
              <a:rPr lang="el-GR" sz="2000" dirty="0" smtClean="0"/>
              <a:t>είναι μεταξύ τους </a:t>
            </a:r>
            <a:r>
              <a:rPr lang="el-GR" sz="2000" b="1" dirty="0" smtClean="0"/>
              <a:t>αντιστρόφως ανάλογα</a:t>
            </a:r>
            <a:r>
              <a:rPr lang="el-GR" sz="2000" dirty="0" smtClean="0"/>
              <a:t> όταν :</a:t>
            </a:r>
          </a:p>
          <a:p>
            <a:endParaRPr lang="el-GR" sz="2000" dirty="0" smtClean="0"/>
          </a:p>
          <a:p>
            <a:pPr>
              <a:buFont typeface="Arial" pitchFamily="34" charset="0"/>
              <a:buChar char="•"/>
            </a:pPr>
            <a:r>
              <a:rPr lang="el-GR" sz="2000" u="sng" dirty="0" smtClean="0"/>
              <a:t>Μεταβάλλονται (δηλαδή αυξάνονται ή μειώνονται)</a:t>
            </a:r>
            <a:r>
              <a:rPr lang="el-GR" sz="2000" dirty="0" smtClean="0"/>
              <a:t> και τα δύο μεγέθη.</a:t>
            </a:r>
          </a:p>
          <a:p>
            <a:endParaRPr lang="el-GR" sz="2000" dirty="0" smtClean="0"/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Και   όταν  το ένα μέγεθος </a:t>
            </a:r>
            <a:r>
              <a:rPr lang="el-GR" sz="2000" u="sng" dirty="0" smtClean="0"/>
              <a:t>θα </a:t>
            </a:r>
            <a:r>
              <a:rPr lang="el-GR" sz="2000" b="1" u="sng" dirty="0" smtClean="0"/>
              <a:t>αυξηθεί</a:t>
            </a:r>
            <a:r>
              <a:rPr lang="el-GR" sz="2000" u="sng" dirty="0" smtClean="0"/>
              <a:t> </a:t>
            </a:r>
            <a:r>
              <a:rPr lang="el-GR" sz="2000" dirty="0" smtClean="0"/>
              <a:t>επειδή </a:t>
            </a:r>
            <a:r>
              <a:rPr lang="el-GR" sz="2000" u="sng" dirty="0" smtClean="0"/>
              <a:t>πολλαπλασιάζεται</a:t>
            </a:r>
            <a:r>
              <a:rPr lang="el-GR" sz="2000" dirty="0" smtClean="0"/>
              <a:t>  με έναν αριθμό , τότε το άλλο μέγεθος </a:t>
            </a:r>
            <a:r>
              <a:rPr lang="el-GR" sz="2000" u="sng" dirty="0" smtClean="0"/>
              <a:t>θα </a:t>
            </a:r>
            <a:r>
              <a:rPr lang="el-GR" sz="2000" b="1" u="sng" dirty="0" smtClean="0"/>
              <a:t>μειωθεί</a:t>
            </a:r>
            <a:r>
              <a:rPr lang="el-GR" sz="2000" u="sng" dirty="0" smtClean="0"/>
              <a:t> διαιρούμενο</a:t>
            </a:r>
            <a:r>
              <a:rPr lang="el-GR" sz="2000" dirty="0" smtClean="0"/>
              <a:t> με τον ίδιο ακριβώς αριθμό.</a:t>
            </a:r>
          </a:p>
          <a:p>
            <a:endParaRPr lang="el-GR" sz="2000" dirty="0" smtClean="0"/>
          </a:p>
          <a:p>
            <a:pPr>
              <a:buFont typeface="Wingdings" pitchFamily="2" charset="2"/>
              <a:buChar char="Ø"/>
            </a:pPr>
            <a:endParaRPr lang="el-GR" sz="2000" dirty="0" smtClean="0"/>
          </a:p>
          <a:p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14900" y="3876675"/>
            <a:ext cx="422910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0" y="2571744"/>
            <a:ext cx="86439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Αν </a:t>
            </a:r>
            <a:r>
              <a:rPr lang="el-GR" sz="2000" b="1" dirty="0" smtClean="0"/>
              <a:t>πολλαπλασιάσω</a:t>
            </a:r>
            <a:r>
              <a:rPr lang="el-GR" sz="2000" dirty="0" smtClean="0"/>
              <a:t> (αυξήσω) τον αριθμό των εργατών με το </a:t>
            </a:r>
            <a:r>
              <a:rPr lang="el-GR" sz="2000" b="1" dirty="0" smtClean="0"/>
              <a:t>τρία </a:t>
            </a:r>
          </a:p>
          <a:p>
            <a:endParaRPr lang="el-GR" sz="2000" dirty="0" smtClean="0"/>
          </a:p>
          <a:p>
            <a:r>
              <a:rPr lang="el-GR" sz="2000" dirty="0" smtClean="0"/>
              <a:t>Τότε οι μέρες θα </a:t>
            </a:r>
            <a:r>
              <a:rPr lang="el-GR" sz="2000" b="1" dirty="0" smtClean="0"/>
              <a:t>διαιρεθούν</a:t>
            </a:r>
            <a:r>
              <a:rPr lang="el-GR" sz="2000" dirty="0" smtClean="0"/>
              <a:t> (μειωθούν) με το </a:t>
            </a:r>
            <a:r>
              <a:rPr lang="el-GR" sz="2000" b="1" dirty="0" smtClean="0"/>
              <a:t>τρία</a:t>
            </a:r>
          </a:p>
          <a:p>
            <a:endParaRPr lang="en-US" sz="2000" dirty="0"/>
          </a:p>
        </p:txBody>
      </p:sp>
      <p:sp>
        <p:nvSpPr>
          <p:cNvPr id="10" name="9 - TextBox"/>
          <p:cNvSpPr txBox="1"/>
          <p:nvPr/>
        </p:nvSpPr>
        <p:spPr>
          <a:xfrm>
            <a:off x="0" y="1214422"/>
            <a:ext cx="5786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Μέγεθός Α:    </a:t>
            </a:r>
            <a:r>
              <a:rPr lang="el-GR" sz="2000" i="1" u="sng" dirty="0" smtClean="0"/>
              <a:t>αριθμός εργατών</a:t>
            </a:r>
            <a:endParaRPr lang="en-US" sz="20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0" y="1857364"/>
            <a:ext cx="69224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Μέγεθός Β</a:t>
            </a:r>
            <a:r>
              <a:rPr lang="el-GR" sz="2000" dirty="0" smtClean="0"/>
              <a:t>:    </a:t>
            </a:r>
            <a:r>
              <a:rPr lang="el-GR" sz="2000" u="sng" dirty="0" smtClean="0"/>
              <a:t>μέρες που χρειάζονται για το κτίσιμο ενός  κτιρίου </a:t>
            </a:r>
            <a:endParaRPr lang="en-US" sz="20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285720" y="714356"/>
            <a:ext cx="20767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/>
              <a:t>Έστω δύο μεγέθη:</a:t>
            </a:r>
          </a:p>
        </p:txBody>
      </p:sp>
      <p:sp>
        <p:nvSpPr>
          <p:cNvPr id="13" name="12 - TextBox"/>
          <p:cNvSpPr txBox="1"/>
          <p:nvPr/>
        </p:nvSpPr>
        <p:spPr>
          <a:xfrm>
            <a:off x="142844" y="5357826"/>
            <a:ext cx="47149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Άρα τα μεγέθη Α (αριθμός εργατών ) και Β (μέρες)</a:t>
            </a:r>
            <a:r>
              <a:rPr lang="el-GR" sz="2000" b="1" u="sng" dirty="0" smtClean="0"/>
              <a:t> είναι μεταξύ τους  αντιστρόφως  ανάλογα μεγέθη</a:t>
            </a:r>
            <a:r>
              <a:rPr lang="el-GR" sz="2000" dirty="0" smtClean="0"/>
              <a:t>. </a:t>
            </a:r>
            <a:endParaRPr lang="en-US" sz="2000" dirty="0"/>
          </a:p>
        </p:txBody>
      </p:sp>
      <p:sp>
        <p:nvSpPr>
          <p:cNvPr id="9" name="8 - TextBox"/>
          <p:cNvSpPr txBox="1"/>
          <p:nvPr/>
        </p:nvSpPr>
        <p:spPr>
          <a:xfrm>
            <a:off x="0" y="0"/>
            <a:ext cx="607219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sz="24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Αντιστρόφως ανάλογα  μεγέθη   παράδειγμα </a:t>
            </a:r>
            <a:endParaRPr lang="en-US" sz="240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14900" y="3876675"/>
            <a:ext cx="422910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ΚΛΑΣΜΑΤΑ </a:t>
            </a:r>
            <a:endParaRPr lang="en-US" dirty="0"/>
          </a:p>
        </p:txBody>
      </p:sp>
      <p:sp>
        <p:nvSpPr>
          <p:cNvPr id="3" name="2 - TextBox"/>
          <p:cNvSpPr txBox="1"/>
          <p:nvPr/>
        </p:nvSpPr>
        <p:spPr>
          <a:xfrm>
            <a:off x="428596" y="171448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=  λόγος   =   πηλίκο   =  διαίρεση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2714612" y="3214686"/>
            <a:ext cx="785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8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" name="4 - Ευθεία γραμμή σύνδεσης"/>
          <p:cNvCxnSpPr/>
          <p:nvPr/>
        </p:nvCxnSpPr>
        <p:spPr>
          <a:xfrm>
            <a:off x="2643174" y="371475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Ορθογώνιο"/>
          <p:cNvSpPr/>
          <p:nvPr/>
        </p:nvSpPr>
        <p:spPr>
          <a:xfrm>
            <a:off x="2714612" y="371475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4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6 - Έλλειψη"/>
          <p:cNvSpPr/>
          <p:nvPr/>
        </p:nvSpPr>
        <p:spPr>
          <a:xfrm>
            <a:off x="2714612" y="3214686"/>
            <a:ext cx="42862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8 - Ευθύγραμμο βέλος σύνδεσης"/>
          <p:cNvCxnSpPr>
            <a:stCxn id="7" idx="6"/>
          </p:cNvCxnSpPr>
          <p:nvPr/>
        </p:nvCxnSpPr>
        <p:spPr>
          <a:xfrm flipV="1">
            <a:off x="3143240" y="3143248"/>
            <a:ext cx="928694" cy="2857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4071934" y="2857496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αριθμητής</a:t>
            </a:r>
            <a:endParaRPr lang="en-US" sz="2400" dirty="0"/>
          </a:p>
        </p:txBody>
      </p:sp>
      <p:sp>
        <p:nvSpPr>
          <p:cNvPr id="11" name="10 - Έλλειψη"/>
          <p:cNvSpPr/>
          <p:nvPr/>
        </p:nvSpPr>
        <p:spPr>
          <a:xfrm>
            <a:off x="2714612" y="3786190"/>
            <a:ext cx="42862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>
            <a:off x="3143240" y="4071942"/>
            <a:ext cx="857256" cy="2857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4000496" y="414338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παρονομαστής</a:t>
            </a:r>
            <a:endParaRPr lang="en-US" sz="24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10800000" flipV="1">
            <a:off x="570678" y="3714752"/>
            <a:ext cx="2001058" cy="1358116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0" y="5072074"/>
            <a:ext cx="3000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Γραμμή κλάσματος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10" grpId="0"/>
      <p:bldP spid="11" grpId="0" animBg="1"/>
      <p:bldP spid="14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1928794" y="2857496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3643306" y="192880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 : 2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000232" y="221455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1928794" y="285749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40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4214810" y="4292750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4286248" y="371475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4" name="23 - Ευθεία γραμμή σύνδεσης"/>
          <p:cNvCxnSpPr/>
          <p:nvPr/>
        </p:nvCxnSpPr>
        <p:spPr>
          <a:xfrm rot="5400000">
            <a:off x="3433754" y="4567246"/>
            <a:ext cx="1571636" cy="95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Ορθογώνιο"/>
          <p:cNvSpPr/>
          <p:nvPr/>
        </p:nvSpPr>
        <p:spPr>
          <a:xfrm>
            <a:off x="3643306" y="371475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928662" y="135729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=  λόγος   =   πηλίκο   =  διαίρεση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ΚΛΑΣΜΑΤΑ </a:t>
            </a:r>
            <a:endParaRPr lang="en-US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3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1000100" y="3643314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3643306" y="228599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 : 2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1071538" y="30003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1000100" y="364331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40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6572264" y="4864254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6643702" y="428625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4" name="23 - Ευθεία γραμμή σύνδεσης"/>
          <p:cNvCxnSpPr/>
          <p:nvPr/>
        </p:nvCxnSpPr>
        <p:spPr>
          <a:xfrm rot="5400000">
            <a:off x="5791208" y="5138750"/>
            <a:ext cx="1571636" cy="95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Ορθογώνιο"/>
          <p:cNvSpPr/>
          <p:nvPr/>
        </p:nvSpPr>
        <p:spPr>
          <a:xfrm>
            <a:off x="6000760" y="428625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928662" y="135729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=  λόγος   =   πηλίκο   =  διαίρεση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ΚΛΑΣΜΑΤΑ </a:t>
            </a:r>
            <a:endParaRPr lang="en-US" dirty="0"/>
          </a:p>
        </p:txBody>
      </p:sp>
      <p:sp>
        <p:nvSpPr>
          <p:cNvPr id="14" name="13 - Ορθογώνιο"/>
          <p:cNvSpPr/>
          <p:nvPr/>
        </p:nvSpPr>
        <p:spPr>
          <a:xfrm>
            <a:off x="1714480" y="3286124"/>
            <a:ext cx="6992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=4</a:t>
            </a:r>
            <a:endParaRPr lang="en-US" sz="4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4714876" y="2285992"/>
            <a:ext cx="6992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=4</a:t>
            </a:r>
            <a:endParaRPr lang="en-US" sz="40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6572264" y="485776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en-US" sz="4000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0800000" flipV="1">
            <a:off x="1428728" y="5929330"/>
            <a:ext cx="714380" cy="500066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0" y="6286520"/>
            <a:ext cx="857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Διάφοροι τρόποι …για την ίδια διαίρεση</a:t>
            </a:r>
            <a:endParaRPr lang="en-US" sz="28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3" grpId="0"/>
      <p:bldP spid="27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2565</TotalTime>
  <Words>1542</Words>
  <PresentationFormat>Προβολή στην οθόνη (4:3)</PresentationFormat>
  <Paragraphs>552</Paragraphs>
  <Slides>23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Θέμα του Office</vt:lpstr>
      <vt:lpstr>ΣΥΝΑΡΤΗΣΕΙΣ</vt:lpstr>
      <vt:lpstr>Διαφάνεια 2</vt:lpstr>
      <vt:lpstr>Διαφάνεια 3</vt:lpstr>
      <vt:lpstr>Διαφάνεια 4</vt:lpstr>
      <vt:lpstr>Διαφάνεια 5</vt:lpstr>
      <vt:lpstr>Διαφάνεια 6</vt:lpstr>
      <vt:lpstr>ΚΛΑΣΜΑΤΑ </vt:lpstr>
      <vt:lpstr>ΚΛΑΣΜΑΤΑ </vt:lpstr>
      <vt:lpstr>ΚΛΑΣΜΑΤΑ 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ΣΥΝΑΡΤΗΣΕΙΣ</dc:title>
  <dc:creator>Panorea</dc:creator>
  <cp:lastModifiedBy>Panorea</cp:lastModifiedBy>
  <cp:revision>345</cp:revision>
  <dcterms:created xsi:type="dcterms:W3CDTF">2020-12-10T19:31:36Z</dcterms:created>
  <dcterms:modified xsi:type="dcterms:W3CDTF">2021-02-26T10:18:24Z</dcterms:modified>
</cp:coreProperties>
</file>