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8" r:id="rId4"/>
    <p:sldId id="297" r:id="rId5"/>
    <p:sldId id="294" r:id="rId6"/>
    <p:sldId id="319" r:id="rId7"/>
    <p:sldId id="320" r:id="rId8"/>
    <p:sldId id="298" r:id="rId9"/>
    <p:sldId id="299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00" r:id="rId19"/>
    <p:sldId id="329" r:id="rId20"/>
    <p:sldId id="330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Φωτεινό στυλ 3 - Έμφαση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20/2/2021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ΣΥΝΑΡΤΗΣΕΙΣ</a:t>
            </a:r>
            <a:endParaRPr lang="en-US" dirty="0"/>
          </a:p>
        </p:txBody>
      </p:sp>
      <p:sp>
        <p:nvSpPr>
          <p:cNvPr id="3" name="2 - TextBox"/>
          <p:cNvSpPr txBox="1"/>
          <p:nvPr/>
        </p:nvSpPr>
        <p:spPr>
          <a:xfrm>
            <a:off x="3214678" y="3643314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r>
              <a:rPr lang="el-G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  + β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142976" y="2285992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5x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571472" y="1571612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-x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857224" y="328612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       x</a:t>
            </a:r>
            <a:endParaRPr lang="en-US" sz="2400" b="1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1500166" y="357187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1571604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7</a:t>
            </a:r>
            <a:endParaRPr lang="en-US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1571604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39" name="38 - Επεξήγηση με σύννεφο"/>
          <p:cNvSpPr/>
          <p:nvPr/>
        </p:nvSpPr>
        <p:spPr>
          <a:xfrm>
            <a:off x="0" y="428604"/>
            <a:ext cx="3286116" cy="3857652"/>
          </a:xfrm>
          <a:prstGeom prst="cloudCallout">
            <a:avLst>
              <a:gd name="adj1" fmla="val -39288"/>
              <a:gd name="adj2" fmla="val 73929"/>
            </a:avLst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TextBox"/>
          <p:cNvSpPr txBox="1"/>
          <p:nvPr/>
        </p:nvSpPr>
        <p:spPr>
          <a:xfrm>
            <a:off x="4857752" y="207167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7</a:t>
            </a:r>
            <a:r>
              <a:rPr lang="en-US" sz="2400" b="1" dirty="0" smtClean="0"/>
              <a:t>x</a:t>
            </a:r>
            <a:r>
              <a:rPr lang="el-GR" sz="2400" b="1" dirty="0" smtClean="0"/>
              <a:t> + 4</a:t>
            </a:r>
            <a:endParaRPr lang="en-US" sz="2400" b="1" dirty="0"/>
          </a:p>
        </p:txBody>
      </p:sp>
      <p:sp>
        <p:nvSpPr>
          <p:cNvPr id="41" name="40 - TextBox"/>
          <p:cNvSpPr txBox="1"/>
          <p:nvPr/>
        </p:nvSpPr>
        <p:spPr>
          <a:xfrm>
            <a:off x="5429256" y="3071810"/>
            <a:ext cx="1785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</a:t>
            </a:r>
            <a:r>
              <a:rPr lang="el-GR" sz="2400" b="1" dirty="0" smtClean="0"/>
              <a:t>3</a:t>
            </a:r>
            <a:r>
              <a:rPr lang="en-US" sz="2400" b="1" dirty="0" smtClean="0"/>
              <a:t>x</a:t>
            </a:r>
            <a:r>
              <a:rPr lang="el-GR" sz="2400" b="1" dirty="0" smtClean="0"/>
              <a:t>  - 9</a:t>
            </a:r>
            <a:endParaRPr lang="en-US" sz="2400" b="1" dirty="0"/>
          </a:p>
        </p:txBody>
      </p:sp>
      <p:sp>
        <p:nvSpPr>
          <p:cNvPr id="42" name="41 - TextBox"/>
          <p:cNvSpPr txBox="1"/>
          <p:nvPr/>
        </p:nvSpPr>
        <p:spPr>
          <a:xfrm>
            <a:off x="5929322" y="150017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       x</a:t>
            </a:r>
            <a:r>
              <a:rPr lang="el-GR" sz="2400" b="1" dirty="0" smtClean="0"/>
              <a:t>   + 2</a:t>
            </a:r>
            <a:endParaRPr lang="en-US" sz="2400" b="1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6572264" y="178592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6643702" y="142873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6643702" y="178592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0" y="5143512"/>
            <a:ext cx="2857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Εξισώσεις που έχουν αυτή την μορφή έχουν γραφικές παραστάσεις </a:t>
            </a:r>
            <a:r>
              <a:rPr lang="el-GR" b="1" dirty="0" smtClean="0"/>
              <a:t>ευθείες γραμμές, που περνάνε από την αρχή των αξόνων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17" name="16 - Επεξήγηση με σύννεφο"/>
          <p:cNvSpPr/>
          <p:nvPr/>
        </p:nvSpPr>
        <p:spPr>
          <a:xfrm>
            <a:off x="4286248" y="285728"/>
            <a:ext cx="4429156" cy="3929090"/>
          </a:xfrm>
          <a:prstGeom prst="cloudCallout">
            <a:avLst>
              <a:gd name="adj1" fmla="val 38416"/>
              <a:gd name="adj2" fmla="val 79017"/>
            </a:avLst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5072034" y="5429264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Εξισώσεις που έχουν αυτή την μορφή έχουν γραφικές παραστάσεις </a:t>
            </a:r>
            <a:r>
              <a:rPr lang="el-GR" b="1" dirty="0" smtClean="0"/>
              <a:t>ευθείες γραμμές, που </a:t>
            </a:r>
            <a:r>
              <a:rPr lang="el-GR" b="1" dirty="0" smtClean="0">
                <a:solidFill>
                  <a:srgbClr val="FF0000"/>
                </a:solidFill>
              </a:rPr>
              <a:t>δεν</a:t>
            </a:r>
            <a:r>
              <a:rPr lang="el-GR" b="1" dirty="0" smtClean="0"/>
              <a:t> περνάνε από την αρχή των αξόνων</a:t>
            </a:r>
            <a:r>
              <a:rPr lang="el-GR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2714612" y="171448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5</a:t>
            </a:r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6357950" y="150017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5</a:t>
            </a:r>
            <a:r>
              <a:rPr lang="en-US" sz="2400" b="1" dirty="0" smtClean="0"/>
              <a:t>x</a:t>
            </a:r>
            <a:r>
              <a:rPr lang="el-GR" sz="2400" b="1" dirty="0" smtClean="0"/>
              <a:t>  + </a:t>
            </a:r>
            <a:endParaRPr lang="en-US" sz="2400" b="1" dirty="0"/>
          </a:p>
        </p:txBody>
      </p:sp>
      <p:sp>
        <p:nvSpPr>
          <p:cNvPr id="39" name="38 - Επεξήγηση με σύννεφο"/>
          <p:cNvSpPr/>
          <p:nvPr/>
        </p:nvSpPr>
        <p:spPr>
          <a:xfrm>
            <a:off x="1643042" y="-214338"/>
            <a:ext cx="7143800" cy="4929222"/>
          </a:xfrm>
          <a:prstGeom prst="cloudCallout">
            <a:avLst>
              <a:gd name="adj1" fmla="val -53692"/>
              <a:gd name="adj2" fmla="val 60839"/>
            </a:avLst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TextBox"/>
          <p:cNvSpPr txBox="1"/>
          <p:nvPr/>
        </p:nvSpPr>
        <p:spPr>
          <a:xfrm>
            <a:off x="3857620" y="92867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5</a:t>
            </a:r>
            <a:r>
              <a:rPr lang="en-US" sz="2400" b="1" dirty="0" smtClean="0"/>
              <a:t>x</a:t>
            </a:r>
            <a:r>
              <a:rPr lang="el-GR" sz="2400" b="1" dirty="0" smtClean="0"/>
              <a:t> + 4</a:t>
            </a:r>
            <a:endParaRPr lang="en-US" sz="2400" b="1" dirty="0"/>
          </a:p>
        </p:txBody>
      </p:sp>
      <p:sp>
        <p:nvSpPr>
          <p:cNvPr id="41" name="40 - TextBox"/>
          <p:cNvSpPr txBox="1"/>
          <p:nvPr/>
        </p:nvSpPr>
        <p:spPr>
          <a:xfrm>
            <a:off x="5357818" y="3500438"/>
            <a:ext cx="1785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5</a:t>
            </a:r>
            <a:r>
              <a:rPr lang="en-US" sz="2400" b="1" dirty="0" smtClean="0"/>
              <a:t>x</a:t>
            </a:r>
            <a:r>
              <a:rPr lang="el-GR" sz="2400" b="1" dirty="0" smtClean="0"/>
              <a:t>  - 9</a:t>
            </a:r>
            <a:endParaRPr lang="en-US" sz="2400" b="1" dirty="0"/>
          </a:p>
        </p:txBody>
      </p:sp>
      <p:sp>
        <p:nvSpPr>
          <p:cNvPr id="42" name="41 - TextBox"/>
          <p:cNvSpPr txBox="1"/>
          <p:nvPr/>
        </p:nvSpPr>
        <p:spPr>
          <a:xfrm>
            <a:off x="2571736" y="342900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5</a:t>
            </a:r>
            <a:r>
              <a:rPr lang="en-US" sz="2400" b="1" dirty="0" smtClean="0"/>
              <a:t>x</a:t>
            </a:r>
            <a:r>
              <a:rPr lang="el-GR" sz="2400" b="1" dirty="0" smtClean="0"/>
              <a:t>   + 2</a:t>
            </a:r>
            <a:endParaRPr lang="en-US" sz="24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0" y="5500702"/>
            <a:ext cx="7715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Όλες αυτές οι γραμμικές εξισώσεις έχουν  την ίδια κλίση που είναι το 5, άρα αυτές οι εξισώσεις έχουν γραφικές παραστάσεις που είναι μεταξύ τους παράλληλες.</a:t>
            </a:r>
            <a:endParaRPr lang="en-US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7500958" y="171448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7572396" y="13572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7572396" y="171448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2714612" y="171448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5</a:t>
            </a:r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6357950" y="150017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5</a:t>
            </a:r>
            <a:r>
              <a:rPr lang="en-US" sz="2400" b="1" dirty="0" smtClean="0"/>
              <a:t>x</a:t>
            </a:r>
            <a:r>
              <a:rPr lang="el-GR" sz="2400" b="1" dirty="0" smtClean="0"/>
              <a:t>  + </a:t>
            </a:r>
            <a:endParaRPr lang="en-US" sz="2400" b="1" dirty="0"/>
          </a:p>
        </p:txBody>
      </p:sp>
      <p:sp>
        <p:nvSpPr>
          <p:cNvPr id="39" name="38 - Επεξήγηση με σύννεφο"/>
          <p:cNvSpPr/>
          <p:nvPr/>
        </p:nvSpPr>
        <p:spPr>
          <a:xfrm>
            <a:off x="1643042" y="-214338"/>
            <a:ext cx="7143800" cy="4929222"/>
          </a:xfrm>
          <a:prstGeom prst="cloudCallout">
            <a:avLst>
              <a:gd name="adj1" fmla="val -53692"/>
              <a:gd name="adj2" fmla="val 60839"/>
            </a:avLst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TextBox"/>
          <p:cNvSpPr txBox="1"/>
          <p:nvPr/>
        </p:nvSpPr>
        <p:spPr>
          <a:xfrm>
            <a:off x="3857620" y="92867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5</a:t>
            </a:r>
            <a:r>
              <a:rPr lang="en-US" sz="2400" b="1" dirty="0" smtClean="0"/>
              <a:t>x</a:t>
            </a:r>
            <a:r>
              <a:rPr lang="el-GR" sz="2400" b="1" dirty="0" smtClean="0"/>
              <a:t> + 4</a:t>
            </a:r>
            <a:endParaRPr lang="en-US" sz="2400" b="1" dirty="0"/>
          </a:p>
        </p:txBody>
      </p:sp>
      <p:sp>
        <p:nvSpPr>
          <p:cNvPr id="41" name="40 - TextBox"/>
          <p:cNvSpPr txBox="1"/>
          <p:nvPr/>
        </p:nvSpPr>
        <p:spPr>
          <a:xfrm>
            <a:off x="5357818" y="3500438"/>
            <a:ext cx="1785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5</a:t>
            </a:r>
            <a:r>
              <a:rPr lang="en-US" sz="2400" b="1" dirty="0" smtClean="0"/>
              <a:t>x</a:t>
            </a:r>
            <a:r>
              <a:rPr lang="el-GR" sz="2400" b="1" dirty="0" smtClean="0"/>
              <a:t>  - 9</a:t>
            </a:r>
            <a:endParaRPr lang="en-US" sz="2400" b="1" dirty="0"/>
          </a:p>
        </p:txBody>
      </p:sp>
      <p:sp>
        <p:nvSpPr>
          <p:cNvPr id="42" name="41 - TextBox"/>
          <p:cNvSpPr txBox="1"/>
          <p:nvPr/>
        </p:nvSpPr>
        <p:spPr>
          <a:xfrm>
            <a:off x="2571736" y="342900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5</a:t>
            </a:r>
            <a:r>
              <a:rPr lang="en-US" sz="2400" b="1" dirty="0" smtClean="0"/>
              <a:t>x</a:t>
            </a:r>
            <a:r>
              <a:rPr lang="el-GR" sz="2400" b="1" dirty="0" smtClean="0"/>
              <a:t>   + 2</a:t>
            </a:r>
            <a:endParaRPr lang="en-US" sz="24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0" y="5500702"/>
            <a:ext cx="7715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Όλες αυτές οι γραμμικές εξισώσεις </a:t>
            </a:r>
            <a:r>
              <a:rPr lang="el-GR" sz="2000" b="1" dirty="0" smtClean="0"/>
              <a:t>έχουν  την ίδια κλίση που είναι το 5</a:t>
            </a:r>
            <a:r>
              <a:rPr lang="el-GR" sz="2000" dirty="0" smtClean="0"/>
              <a:t>, άρα αυτές οι εξισώσεις έχουν γραφικές παραστάσεις που είναι </a:t>
            </a:r>
            <a:r>
              <a:rPr lang="el-GR" sz="2000" b="1" dirty="0" smtClean="0"/>
              <a:t>μεταξύ τους παράλληλες.</a:t>
            </a:r>
            <a:endParaRPr lang="en-US" sz="2000" b="1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7500958" y="171448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7572396" y="13572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7572396" y="171448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2714612" y="171448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-2</a:t>
            </a:r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6072198" y="150017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y = </a:t>
            </a:r>
            <a:r>
              <a:rPr lang="el-GR" sz="2400" b="1" dirty="0" smtClean="0"/>
              <a:t>-2</a:t>
            </a:r>
            <a:r>
              <a:rPr lang="en-US" sz="2400" b="1" dirty="0" smtClean="0"/>
              <a:t>x</a:t>
            </a:r>
            <a:r>
              <a:rPr lang="el-GR" sz="2400" b="1" dirty="0" smtClean="0"/>
              <a:t>  + </a:t>
            </a:r>
            <a:endParaRPr lang="en-US" sz="2400" b="1" dirty="0"/>
          </a:p>
        </p:txBody>
      </p:sp>
      <p:sp>
        <p:nvSpPr>
          <p:cNvPr id="39" name="38 - Επεξήγηση με σύννεφο"/>
          <p:cNvSpPr/>
          <p:nvPr/>
        </p:nvSpPr>
        <p:spPr>
          <a:xfrm>
            <a:off x="1643042" y="-214338"/>
            <a:ext cx="7143800" cy="4929222"/>
          </a:xfrm>
          <a:prstGeom prst="cloudCallout">
            <a:avLst>
              <a:gd name="adj1" fmla="val -53692"/>
              <a:gd name="adj2" fmla="val 60839"/>
            </a:avLst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TextBox"/>
          <p:cNvSpPr txBox="1"/>
          <p:nvPr/>
        </p:nvSpPr>
        <p:spPr>
          <a:xfrm>
            <a:off x="3857620" y="92867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-2</a:t>
            </a:r>
            <a:r>
              <a:rPr lang="en-US" sz="2400" b="1" dirty="0" smtClean="0"/>
              <a:t>x</a:t>
            </a:r>
            <a:r>
              <a:rPr lang="el-GR" sz="2400" b="1" dirty="0" smtClean="0"/>
              <a:t> + 4</a:t>
            </a:r>
            <a:endParaRPr lang="en-US" sz="2400" b="1" dirty="0"/>
          </a:p>
        </p:txBody>
      </p:sp>
      <p:sp>
        <p:nvSpPr>
          <p:cNvPr id="41" name="40 - TextBox"/>
          <p:cNvSpPr txBox="1"/>
          <p:nvPr/>
        </p:nvSpPr>
        <p:spPr>
          <a:xfrm>
            <a:off x="5357818" y="3500438"/>
            <a:ext cx="1785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-2</a:t>
            </a:r>
            <a:r>
              <a:rPr lang="en-US" sz="2400" b="1" dirty="0" smtClean="0"/>
              <a:t>x</a:t>
            </a:r>
            <a:r>
              <a:rPr lang="el-GR" sz="2400" b="1" dirty="0" smtClean="0"/>
              <a:t>  - 9</a:t>
            </a:r>
            <a:endParaRPr lang="en-US" sz="2400" b="1" dirty="0"/>
          </a:p>
        </p:txBody>
      </p:sp>
      <p:sp>
        <p:nvSpPr>
          <p:cNvPr id="42" name="41 - TextBox"/>
          <p:cNvSpPr txBox="1"/>
          <p:nvPr/>
        </p:nvSpPr>
        <p:spPr>
          <a:xfrm>
            <a:off x="2571736" y="342900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-2</a:t>
            </a:r>
            <a:r>
              <a:rPr lang="en-US" sz="2400" b="1" dirty="0" smtClean="0"/>
              <a:t>x</a:t>
            </a:r>
            <a:r>
              <a:rPr lang="el-GR" sz="2400" b="1" dirty="0" smtClean="0"/>
              <a:t>   + 2</a:t>
            </a:r>
            <a:endParaRPr lang="en-US" sz="24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0" y="5500702"/>
            <a:ext cx="8643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Όλες αυτές οι γραμμικές εξισώσεις </a:t>
            </a:r>
            <a:r>
              <a:rPr lang="el-GR" sz="2000" b="1" dirty="0" smtClean="0"/>
              <a:t>έχουν  την ίδια κλίση που είναι το   - 5 </a:t>
            </a:r>
            <a:r>
              <a:rPr lang="el-GR" sz="2000" dirty="0" smtClean="0"/>
              <a:t>, άρα αυτές οι εξισώσεις έχουν γραφικές παραστάσεις που είναι </a:t>
            </a:r>
            <a:r>
              <a:rPr lang="el-GR" sz="2000" b="1" dirty="0" smtClean="0"/>
              <a:t>μεταξύ τους παράλληλες.</a:t>
            </a:r>
            <a:endParaRPr lang="en-US" sz="2000" b="1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7500958" y="171448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7572396" y="13572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7572396" y="171448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- Ευθεία γραμμή σύνδεσης"/>
          <p:cNvCxnSpPr/>
          <p:nvPr/>
        </p:nvCxnSpPr>
        <p:spPr>
          <a:xfrm>
            <a:off x="785786" y="3072627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215206" y="285749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500444" y="3785805"/>
            <a:ext cx="4857759" cy="794"/>
          </a:xfrm>
          <a:prstGeom prst="line">
            <a:avLst/>
          </a:prstGeom>
          <a:ln w="25400"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928926" y="92867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3286116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786182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4214810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999438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428860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714876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571604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5215339" y="3072231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3214678" y="314327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714744" y="314327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4143372" y="307183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643438" y="314327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5143504" y="307183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357422" y="314327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928794" y="314327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428728" y="314327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857488" y="235745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857488" y="192882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857488" y="350046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857488" y="2713849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857488" y="385765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857488" y="421404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857488" y="457123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- Ευθεία γραμμή σύνδεσης"/>
          <p:cNvCxnSpPr/>
          <p:nvPr/>
        </p:nvCxnSpPr>
        <p:spPr>
          <a:xfrm rot="5400000">
            <a:off x="357170" y="2214542"/>
            <a:ext cx="4572008" cy="271464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10800000" flipV="1">
            <a:off x="2857489" y="499986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10800000" flipV="1">
            <a:off x="2857488" y="542849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rot="10800000" flipV="1">
            <a:off x="2857488" y="585712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3071802" y="478634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-5</a:t>
            </a:r>
            <a:endParaRPr lang="en-US" sz="1600" dirty="0"/>
          </a:p>
        </p:txBody>
      </p:sp>
      <p:sp>
        <p:nvSpPr>
          <p:cNvPr id="71" name="70 - TextBox"/>
          <p:cNvSpPr txBox="1"/>
          <p:nvPr/>
        </p:nvSpPr>
        <p:spPr>
          <a:xfrm>
            <a:off x="3000364" y="435771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-4</a:t>
            </a:r>
            <a:endParaRPr lang="en-US" sz="1600" dirty="0"/>
          </a:p>
        </p:txBody>
      </p:sp>
      <p:sp>
        <p:nvSpPr>
          <p:cNvPr id="72" name="71 - TextBox"/>
          <p:cNvSpPr txBox="1"/>
          <p:nvPr/>
        </p:nvSpPr>
        <p:spPr>
          <a:xfrm>
            <a:off x="3000364" y="407196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sp>
        <p:nvSpPr>
          <p:cNvPr id="75" name="74 - TextBox"/>
          <p:cNvSpPr txBox="1"/>
          <p:nvPr/>
        </p:nvSpPr>
        <p:spPr>
          <a:xfrm>
            <a:off x="3000364" y="3714776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77" name="76 - TextBox"/>
          <p:cNvSpPr txBox="1"/>
          <p:nvPr/>
        </p:nvSpPr>
        <p:spPr>
          <a:xfrm>
            <a:off x="2928926" y="328614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79" name="78 - TextBox"/>
          <p:cNvSpPr txBox="1"/>
          <p:nvPr/>
        </p:nvSpPr>
        <p:spPr>
          <a:xfrm>
            <a:off x="2571736" y="164307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81" name="80 - TextBox"/>
          <p:cNvSpPr txBox="1"/>
          <p:nvPr/>
        </p:nvSpPr>
        <p:spPr>
          <a:xfrm>
            <a:off x="2500298" y="221457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82" name="81 - TextBox"/>
          <p:cNvSpPr txBox="1"/>
          <p:nvPr/>
        </p:nvSpPr>
        <p:spPr>
          <a:xfrm>
            <a:off x="2500298" y="257176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3" name="82 - TextBox"/>
          <p:cNvSpPr txBox="1"/>
          <p:nvPr/>
        </p:nvSpPr>
        <p:spPr>
          <a:xfrm>
            <a:off x="3000364" y="573367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-7</a:t>
            </a:r>
            <a:endParaRPr lang="en-US" sz="1600" dirty="0"/>
          </a:p>
        </p:txBody>
      </p:sp>
      <p:sp>
        <p:nvSpPr>
          <p:cNvPr id="84" name="83 - TextBox"/>
          <p:cNvSpPr txBox="1"/>
          <p:nvPr/>
        </p:nvSpPr>
        <p:spPr>
          <a:xfrm>
            <a:off x="3071802" y="5214974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-6</a:t>
            </a:r>
            <a:endParaRPr lang="en-US" sz="16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 rot="10800000" flipV="1">
            <a:off x="2857488" y="157163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2571736" y="128588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4</a:t>
            </a:r>
            <a:endParaRPr lang="en-US" sz="1600" dirty="0"/>
          </a:p>
        </p:txBody>
      </p:sp>
      <p:sp>
        <p:nvSpPr>
          <p:cNvPr id="74" name="73 - TextBox"/>
          <p:cNvSpPr txBox="1"/>
          <p:nvPr/>
        </p:nvSpPr>
        <p:spPr>
          <a:xfrm>
            <a:off x="357190" y="2786058"/>
            <a:ext cx="571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΄</a:t>
            </a:r>
            <a:endParaRPr lang="en-US" sz="2800" dirty="0"/>
          </a:p>
        </p:txBody>
      </p:sp>
      <p:sp>
        <p:nvSpPr>
          <p:cNvPr id="76" name="75 - TextBox"/>
          <p:cNvSpPr txBox="1"/>
          <p:nvPr/>
        </p:nvSpPr>
        <p:spPr>
          <a:xfrm>
            <a:off x="3357554" y="533464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y’</a:t>
            </a:r>
            <a:endParaRPr lang="en-US" sz="2800" dirty="0"/>
          </a:p>
        </p:txBody>
      </p:sp>
      <p:sp>
        <p:nvSpPr>
          <p:cNvPr id="78" name="77 - Ορθογώνιο"/>
          <p:cNvSpPr/>
          <p:nvPr/>
        </p:nvSpPr>
        <p:spPr>
          <a:xfrm rot="18508774">
            <a:off x="1433952" y="4576681"/>
            <a:ext cx="737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y = </a:t>
            </a:r>
            <a:r>
              <a:rPr lang="el-GR" b="1" dirty="0" smtClean="0"/>
              <a:t>2</a:t>
            </a:r>
            <a:r>
              <a:rPr lang="en-US" b="1" dirty="0" smtClean="0"/>
              <a:t>x</a:t>
            </a:r>
            <a:endParaRPr lang="en-US" b="1" dirty="0"/>
          </a:p>
        </p:txBody>
      </p:sp>
      <p:cxnSp>
        <p:nvCxnSpPr>
          <p:cNvPr id="85" name="84 - Ευθεία γραμμή σύνδεσης"/>
          <p:cNvCxnSpPr/>
          <p:nvPr/>
        </p:nvCxnSpPr>
        <p:spPr>
          <a:xfrm rot="5400000">
            <a:off x="-428648" y="2366942"/>
            <a:ext cx="4572008" cy="2714644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- Ορθογώνιο"/>
          <p:cNvSpPr/>
          <p:nvPr/>
        </p:nvSpPr>
        <p:spPr>
          <a:xfrm rot="17956981">
            <a:off x="584247" y="4494757"/>
            <a:ext cx="1075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y = </a:t>
            </a:r>
            <a:r>
              <a:rPr lang="el-GR" b="1" dirty="0" smtClean="0"/>
              <a:t>2</a:t>
            </a:r>
            <a:r>
              <a:rPr lang="en-US" b="1" dirty="0" smtClean="0"/>
              <a:t>x</a:t>
            </a:r>
            <a:r>
              <a:rPr lang="el-GR" b="1" dirty="0" smtClean="0"/>
              <a:t>  +3</a:t>
            </a:r>
            <a:endParaRPr lang="en-US" b="1" dirty="0"/>
          </a:p>
        </p:txBody>
      </p:sp>
      <p:cxnSp>
        <p:nvCxnSpPr>
          <p:cNvPr id="91" name="90 - Ευθεία γραμμή σύνδεσης"/>
          <p:cNvCxnSpPr/>
          <p:nvPr/>
        </p:nvCxnSpPr>
        <p:spPr>
          <a:xfrm rot="5400000">
            <a:off x="1428740" y="2366942"/>
            <a:ext cx="4572008" cy="2714644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Ορθογώνιο"/>
          <p:cNvSpPr/>
          <p:nvPr/>
        </p:nvSpPr>
        <p:spPr>
          <a:xfrm rot="18508774">
            <a:off x="4028371" y="1790599"/>
            <a:ext cx="978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y = </a:t>
            </a:r>
            <a:r>
              <a:rPr lang="el-GR" b="1" dirty="0" smtClean="0"/>
              <a:t>2</a:t>
            </a:r>
            <a:r>
              <a:rPr lang="en-US" b="1" dirty="0" smtClean="0"/>
              <a:t>x</a:t>
            </a:r>
            <a:r>
              <a:rPr lang="el-GR" b="1" dirty="0" smtClean="0"/>
              <a:t> -5</a:t>
            </a:r>
            <a:endParaRPr lang="en-US" b="1" dirty="0"/>
          </a:p>
        </p:txBody>
      </p:sp>
      <p:sp>
        <p:nvSpPr>
          <p:cNvPr id="93" name="92 - TextBox"/>
          <p:cNvSpPr txBox="1"/>
          <p:nvPr/>
        </p:nvSpPr>
        <p:spPr>
          <a:xfrm>
            <a:off x="5357818" y="4549676"/>
            <a:ext cx="35719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εξισώσεις :</a:t>
            </a:r>
          </a:p>
          <a:p>
            <a:r>
              <a:rPr lang="en-US" dirty="0" smtClean="0"/>
              <a:t>y=2x  + 3</a:t>
            </a:r>
          </a:p>
          <a:p>
            <a:r>
              <a:rPr lang="en-US" dirty="0" smtClean="0"/>
              <a:t>y=2x</a:t>
            </a:r>
          </a:p>
          <a:p>
            <a:r>
              <a:rPr lang="en-US" dirty="0" smtClean="0"/>
              <a:t>y=2x  -5</a:t>
            </a:r>
          </a:p>
          <a:p>
            <a:r>
              <a:rPr lang="el-GR" dirty="0" smtClean="0"/>
              <a:t>Έχουν την </a:t>
            </a:r>
            <a:r>
              <a:rPr lang="el-GR" b="1" dirty="0" smtClean="0"/>
              <a:t>ίδια κλίση που είναι 2</a:t>
            </a:r>
            <a:r>
              <a:rPr lang="el-GR" dirty="0" smtClean="0"/>
              <a:t>, άρα θα είναι </a:t>
            </a:r>
            <a:r>
              <a:rPr lang="el-GR" b="1" dirty="0" smtClean="0"/>
              <a:t>μεταξύ τους παράλληλες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88" grpId="0"/>
      <p:bldP spid="92" grpId="0"/>
      <p:bldP spid="9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- Ευθεία γραμμή σύνδεσης"/>
          <p:cNvCxnSpPr/>
          <p:nvPr/>
        </p:nvCxnSpPr>
        <p:spPr>
          <a:xfrm>
            <a:off x="785786" y="3072627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215206" y="285749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500444" y="3785805"/>
            <a:ext cx="4857759" cy="794"/>
          </a:xfrm>
          <a:prstGeom prst="line">
            <a:avLst/>
          </a:prstGeom>
          <a:ln w="25400"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928926" y="92867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3286116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786182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4214810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999438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428860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714876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571604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5215339" y="3072231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3214678" y="314327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714744" y="314327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4143372" y="307183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643438" y="314327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5143504" y="307183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357422" y="314327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928794" y="314327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428728" y="314327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857488" y="235745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857488" y="192882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857488" y="350046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857488" y="2713849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857488" y="385765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857488" y="421404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857488" y="457123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- Ευθεία γραμμή σύνδεσης"/>
          <p:cNvCxnSpPr/>
          <p:nvPr/>
        </p:nvCxnSpPr>
        <p:spPr>
          <a:xfrm rot="5400000">
            <a:off x="357170" y="2214542"/>
            <a:ext cx="4572008" cy="271464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10800000" flipV="1">
            <a:off x="2857489" y="499986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10800000" flipV="1">
            <a:off x="2857488" y="542849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rot="10800000" flipV="1">
            <a:off x="2857488" y="585712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3071802" y="478634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-5</a:t>
            </a:r>
            <a:endParaRPr lang="en-US" sz="1600" dirty="0"/>
          </a:p>
        </p:txBody>
      </p:sp>
      <p:sp>
        <p:nvSpPr>
          <p:cNvPr id="71" name="70 - TextBox"/>
          <p:cNvSpPr txBox="1"/>
          <p:nvPr/>
        </p:nvSpPr>
        <p:spPr>
          <a:xfrm>
            <a:off x="3000364" y="435771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-4</a:t>
            </a:r>
            <a:endParaRPr lang="en-US" sz="1600" dirty="0"/>
          </a:p>
        </p:txBody>
      </p:sp>
      <p:sp>
        <p:nvSpPr>
          <p:cNvPr id="72" name="71 - TextBox"/>
          <p:cNvSpPr txBox="1"/>
          <p:nvPr/>
        </p:nvSpPr>
        <p:spPr>
          <a:xfrm>
            <a:off x="3000364" y="407196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sp>
        <p:nvSpPr>
          <p:cNvPr id="75" name="74 - TextBox"/>
          <p:cNvSpPr txBox="1"/>
          <p:nvPr/>
        </p:nvSpPr>
        <p:spPr>
          <a:xfrm>
            <a:off x="3000364" y="3714776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77" name="76 - TextBox"/>
          <p:cNvSpPr txBox="1"/>
          <p:nvPr/>
        </p:nvSpPr>
        <p:spPr>
          <a:xfrm>
            <a:off x="2928926" y="328614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79" name="78 - TextBox"/>
          <p:cNvSpPr txBox="1"/>
          <p:nvPr/>
        </p:nvSpPr>
        <p:spPr>
          <a:xfrm>
            <a:off x="2571736" y="164307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81" name="80 - TextBox"/>
          <p:cNvSpPr txBox="1"/>
          <p:nvPr/>
        </p:nvSpPr>
        <p:spPr>
          <a:xfrm>
            <a:off x="2500298" y="221457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82" name="81 - TextBox"/>
          <p:cNvSpPr txBox="1"/>
          <p:nvPr/>
        </p:nvSpPr>
        <p:spPr>
          <a:xfrm>
            <a:off x="2500298" y="257176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3" name="82 - TextBox"/>
          <p:cNvSpPr txBox="1"/>
          <p:nvPr/>
        </p:nvSpPr>
        <p:spPr>
          <a:xfrm>
            <a:off x="3000364" y="573367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-7</a:t>
            </a:r>
            <a:endParaRPr lang="en-US" sz="1600" dirty="0"/>
          </a:p>
        </p:txBody>
      </p:sp>
      <p:sp>
        <p:nvSpPr>
          <p:cNvPr id="84" name="83 - TextBox"/>
          <p:cNvSpPr txBox="1"/>
          <p:nvPr/>
        </p:nvSpPr>
        <p:spPr>
          <a:xfrm>
            <a:off x="3071802" y="5214974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-6</a:t>
            </a:r>
            <a:endParaRPr lang="en-US" sz="16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 rot="10800000" flipV="1">
            <a:off x="2857488" y="157163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2571736" y="128588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4</a:t>
            </a:r>
            <a:endParaRPr lang="en-US" sz="1600" dirty="0"/>
          </a:p>
        </p:txBody>
      </p:sp>
      <p:sp>
        <p:nvSpPr>
          <p:cNvPr id="74" name="73 - TextBox"/>
          <p:cNvSpPr txBox="1"/>
          <p:nvPr/>
        </p:nvSpPr>
        <p:spPr>
          <a:xfrm>
            <a:off x="357190" y="2786058"/>
            <a:ext cx="571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΄</a:t>
            </a:r>
            <a:endParaRPr lang="en-US" sz="2800" dirty="0"/>
          </a:p>
        </p:txBody>
      </p:sp>
      <p:sp>
        <p:nvSpPr>
          <p:cNvPr id="76" name="75 - TextBox"/>
          <p:cNvSpPr txBox="1"/>
          <p:nvPr/>
        </p:nvSpPr>
        <p:spPr>
          <a:xfrm>
            <a:off x="3357554" y="533464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y’</a:t>
            </a:r>
            <a:endParaRPr lang="en-US" sz="2800" dirty="0"/>
          </a:p>
        </p:txBody>
      </p:sp>
      <p:sp>
        <p:nvSpPr>
          <p:cNvPr id="78" name="77 - Ορθογώνιο"/>
          <p:cNvSpPr/>
          <p:nvPr/>
        </p:nvSpPr>
        <p:spPr>
          <a:xfrm rot="18508774">
            <a:off x="1433952" y="4576681"/>
            <a:ext cx="737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y = </a:t>
            </a:r>
            <a:r>
              <a:rPr lang="el-GR" b="1" dirty="0" smtClean="0"/>
              <a:t>2</a:t>
            </a:r>
            <a:r>
              <a:rPr lang="en-US" b="1" dirty="0" smtClean="0"/>
              <a:t>x</a:t>
            </a:r>
            <a:endParaRPr lang="en-US" b="1" dirty="0"/>
          </a:p>
        </p:txBody>
      </p:sp>
      <p:cxnSp>
        <p:nvCxnSpPr>
          <p:cNvPr id="85" name="84 - Ευθεία γραμμή σύνδεσης"/>
          <p:cNvCxnSpPr/>
          <p:nvPr/>
        </p:nvCxnSpPr>
        <p:spPr>
          <a:xfrm rot="5400000">
            <a:off x="-428648" y="2366942"/>
            <a:ext cx="4572008" cy="2714644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- Ορθογώνιο"/>
          <p:cNvSpPr/>
          <p:nvPr/>
        </p:nvSpPr>
        <p:spPr>
          <a:xfrm rot="17956981">
            <a:off x="584247" y="4494757"/>
            <a:ext cx="1075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y = </a:t>
            </a:r>
            <a:r>
              <a:rPr lang="el-GR" b="1" dirty="0" smtClean="0"/>
              <a:t>2</a:t>
            </a:r>
            <a:r>
              <a:rPr lang="en-US" b="1" dirty="0" smtClean="0"/>
              <a:t>x</a:t>
            </a:r>
            <a:r>
              <a:rPr lang="el-GR" b="1" dirty="0" smtClean="0"/>
              <a:t>  +3</a:t>
            </a:r>
            <a:endParaRPr lang="en-US" b="1" dirty="0"/>
          </a:p>
        </p:txBody>
      </p:sp>
      <p:sp>
        <p:nvSpPr>
          <p:cNvPr id="93" name="92 - TextBox"/>
          <p:cNvSpPr txBox="1"/>
          <p:nvPr/>
        </p:nvSpPr>
        <p:spPr>
          <a:xfrm>
            <a:off x="5214942" y="4272677"/>
            <a:ext cx="3571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εξίσωση </a:t>
            </a:r>
            <a:r>
              <a:rPr lang="en-US" dirty="0" smtClean="0"/>
              <a:t>        </a:t>
            </a:r>
            <a:r>
              <a:rPr lang="en-US" b="1" dirty="0" smtClean="0"/>
              <a:t>y=2x  + 3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Θα είναι ευθεία γραμμή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θα είναι παράλληλη με την εξίσωση </a:t>
            </a:r>
            <a:r>
              <a:rPr lang="en-US" dirty="0" smtClean="0"/>
              <a:t>y = 2x</a:t>
            </a:r>
            <a:endParaRPr lang="el-GR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Θα  τέμνει τον άξονα </a:t>
            </a:r>
            <a:r>
              <a:rPr lang="en-US" dirty="0" err="1" smtClean="0"/>
              <a:t>yy</a:t>
            </a:r>
            <a:r>
              <a:rPr lang="en-US" dirty="0" smtClean="0"/>
              <a:t>’ </a:t>
            </a:r>
            <a:r>
              <a:rPr lang="el-GR" dirty="0" smtClean="0"/>
              <a:t>στο σημείο </a:t>
            </a:r>
            <a:r>
              <a:rPr lang="en-US" dirty="0" smtClean="0"/>
              <a:t> (0,3)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88" grpId="0"/>
      <p:bldP spid="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- Ευθεία γραμμή σύνδεσης"/>
          <p:cNvCxnSpPr/>
          <p:nvPr/>
        </p:nvCxnSpPr>
        <p:spPr>
          <a:xfrm>
            <a:off x="785786" y="3072627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215206" y="285749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500444" y="3785805"/>
            <a:ext cx="4857759" cy="794"/>
          </a:xfrm>
          <a:prstGeom prst="line">
            <a:avLst/>
          </a:prstGeom>
          <a:ln w="25400"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928926" y="92867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3286116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786182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4214810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999438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428860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714876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571604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5215339" y="3072231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3214678" y="314327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714744" y="314327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4143372" y="307183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643438" y="314327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5143504" y="307183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357422" y="314327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928794" y="314327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428728" y="314327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857488" y="235745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857488" y="192882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857488" y="350046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857488" y="2713849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857488" y="385765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857488" y="421404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857488" y="457123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- Ευθεία γραμμή σύνδεσης"/>
          <p:cNvCxnSpPr/>
          <p:nvPr/>
        </p:nvCxnSpPr>
        <p:spPr>
          <a:xfrm rot="5400000">
            <a:off x="357158" y="2500306"/>
            <a:ext cx="4786346" cy="207170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10800000" flipV="1">
            <a:off x="2857489" y="499986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10800000" flipV="1">
            <a:off x="2857488" y="542849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rot="10800000" flipV="1">
            <a:off x="2857488" y="585712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3071802" y="478634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-5</a:t>
            </a:r>
            <a:endParaRPr lang="en-US" sz="1600" dirty="0"/>
          </a:p>
        </p:txBody>
      </p:sp>
      <p:sp>
        <p:nvSpPr>
          <p:cNvPr id="71" name="70 - TextBox"/>
          <p:cNvSpPr txBox="1"/>
          <p:nvPr/>
        </p:nvSpPr>
        <p:spPr>
          <a:xfrm>
            <a:off x="3000364" y="435771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-4</a:t>
            </a:r>
            <a:endParaRPr lang="en-US" sz="1600" dirty="0"/>
          </a:p>
        </p:txBody>
      </p:sp>
      <p:sp>
        <p:nvSpPr>
          <p:cNvPr id="72" name="71 - TextBox"/>
          <p:cNvSpPr txBox="1"/>
          <p:nvPr/>
        </p:nvSpPr>
        <p:spPr>
          <a:xfrm>
            <a:off x="3000364" y="407196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sp>
        <p:nvSpPr>
          <p:cNvPr id="75" name="74 - TextBox"/>
          <p:cNvSpPr txBox="1"/>
          <p:nvPr/>
        </p:nvSpPr>
        <p:spPr>
          <a:xfrm>
            <a:off x="3000364" y="3714776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77" name="76 - TextBox"/>
          <p:cNvSpPr txBox="1"/>
          <p:nvPr/>
        </p:nvSpPr>
        <p:spPr>
          <a:xfrm>
            <a:off x="2928926" y="328614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79" name="78 - TextBox"/>
          <p:cNvSpPr txBox="1"/>
          <p:nvPr/>
        </p:nvSpPr>
        <p:spPr>
          <a:xfrm>
            <a:off x="2571736" y="164307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81" name="80 - TextBox"/>
          <p:cNvSpPr txBox="1"/>
          <p:nvPr/>
        </p:nvSpPr>
        <p:spPr>
          <a:xfrm>
            <a:off x="2500298" y="221457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82" name="81 - TextBox"/>
          <p:cNvSpPr txBox="1"/>
          <p:nvPr/>
        </p:nvSpPr>
        <p:spPr>
          <a:xfrm>
            <a:off x="2500298" y="257176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3" name="82 - TextBox"/>
          <p:cNvSpPr txBox="1"/>
          <p:nvPr/>
        </p:nvSpPr>
        <p:spPr>
          <a:xfrm>
            <a:off x="3000364" y="573367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-7</a:t>
            </a:r>
            <a:endParaRPr lang="en-US" sz="1600" dirty="0"/>
          </a:p>
        </p:txBody>
      </p:sp>
      <p:sp>
        <p:nvSpPr>
          <p:cNvPr id="84" name="83 - TextBox"/>
          <p:cNvSpPr txBox="1"/>
          <p:nvPr/>
        </p:nvSpPr>
        <p:spPr>
          <a:xfrm>
            <a:off x="3071802" y="5214974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-6</a:t>
            </a:r>
            <a:endParaRPr lang="en-US" sz="16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 rot="10800000" flipV="1">
            <a:off x="2857488" y="157163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2571736" y="128588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4</a:t>
            </a:r>
            <a:endParaRPr lang="en-US" sz="1600" dirty="0"/>
          </a:p>
        </p:txBody>
      </p:sp>
      <p:sp>
        <p:nvSpPr>
          <p:cNvPr id="74" name="73 - TextBox"/>
          <p:cNvSpPr txBox="1"/>
          <p:nvPr/>
        </p:nvSpPr>
        <p:spPr>
          <a:xfrm>
            <a:off x="357190" y="2786058"/>
            <a:ext cx="571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΄</a:t>
            </a:r>
            <a:endParaRPr lang="en-US" sz="2800" dirty="0"/>
          </a:p>
        </p:txBody>
      </p:sp>
      <p:sp>
        <p:nvSpPr>
          <p:cNvPr id="76" name="75 - TextBox"/>
          <p:cNvSpPr txBox="1"/>
          <p:nvPr/>
        </p:nvSpPr>
        <p:spPr>
          <a:xfrm>
            <a:off x="3357554" y="533464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y’</a:t>
            </a:r>
            <a:endParaRPr lang="en-US" sz="2800" dirty="0"/>
          </a:p>
        </p:txBody>
      </p:sp>
      <p:sp>
        <p:nvSpPr>
          <p:cNvPr id="78" name="77 - Ορθογώνιο"/>
          <p:cNvSpPr/>
          <p:nvPr/>
        </p:nvSpPr>
        <p:spPr>
          <a:xfrm rot="18098900">
            <a:off x="1648266" y="4719557"/>
            <a:ext cx="737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y = 3x</a:t>
            </a:r>
            <a:endParaRPr lang="en-US" b="1" dirty="0"/>
          </a:p>
        </p:txBody>
      </p:sp>
      <p:cxnSp>
        <p:nvCxnSpPr>
          <p:cNvPr id="85" name="84 - Ευθεία γραμμή σύνδεσης"/>
          <p:cNvCxnSpPr/>
          <p:nvPr/>
        </p:nvCxnSpPr>
        <p:spPr>
          <a:xfrm rot="5400000">
            <a:off x="464327" y="2893203"/>
            <a:ext cx="6000768" cy="2643206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- Ορθογώνιο"/>
          <p:cNvSpPr/>
          <p:nvPr/>
        </p:nvSpPr>
        <p:spPr>
          <a:xfrm rot="17956981">
            <a:off x="3766295" y="1732180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y = 3x</a:t>
            </a:r>
            <a:r>
              <a:rPr lang="el-GR" b="1" dirty="0" smtClean="0"/>
              <a:t>  </a:t>
            </a:r>
            <a:r>
              <a:rPr lang="en-US" b="1" dirty="0" smtClean="0"/>
              <a:t>-6</a:t>
            </a:r>
            <a:endParaRPr lang="en-US" b="1" dirty="0"/>
          </a:p>
        </p:txBody>
      </p:sp>
      <p:sp>
        <p:nvSpPr>
          <p:cNvPr id="93" name="92 - TextBox"/>
          <p:cNvSpPr txBox="1"/>
          <p:nvPr/>
        </p:nvSpPr>
        <p:spPr>
          <a:xfrm>
            <a:off x="5214942" y="4272677"/>
            <a:ext cx="3571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εξίσωση </a:t>
            </a:r>
            <a:r>
              <a:rPr lang="en-US" dirty="0" smtClean="0"/>
              <a:t>        </a:t>
            </a:r>
            <a:r>
              <a:rPr lang="en-US" b="1" dirty="0" smtClean="0"/>
              <a:t>y= 3x  -6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Θα είναι ευθεία γραμμή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θα είναι παράλληλη με την εξίσωση </a:t>
            </a:r>
            <a:r>
              <a:rPr lang="en-US" dirty="0" smtClean="0"/>
              <a:t>y = 3x</a:t>
            </a:r>
            <a:endParaRPr lang="el-GR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Θα  τέμνει τον άξονα </a:t>
            </a:r>
            <a:r>
              <a:rPr lang="en-US" dirty="0" err="1" smtClean="0"/>
              <a:t>yy</a:t>
            </a:r>
            <a:r>
              <a:rPr lang="en-US" dirty="0" smtClean="0"/>
              <a:t>’ </a:t>
            </a:r>
            <a:r>
              <a:rPr lang="el-GR" dirty="0" smtClean="0"/>
              <a:t>στο σημείο </a:t>
            </a:r>
            <a:r>
              <a:rPr lang="en-US" dirty="0" smtClean="0"/>
              <a:t> (0,-6)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88" grpId="0"/>
      <p:bldP spid="9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- Ευθεία γραμμή σύνδεσης"/>
          <p:cNvCxnSpPr/>
          <p:nvPr/>
        </p:nvCxnSpPr>
        <p:spPr>
          <a:xfrm>
            <a:off x="785786" y="3072627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215206" y="285749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500444" y="3785805"/>
            <a:ext cx="4857759" cy="794"/>
          </a:xfrm>
          <a:prstGeom prst="line">
            <a:avLst/>
          </a:prstGeom>
          <a:ln w="25400"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928926" y="92867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3286116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786182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4214810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999438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428860" y="3143248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714876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571604" y="3071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5215339" y="3072231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3214678" y="314327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714744" y="314327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4143372" y="307183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643438" y="314327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5143504" y="307183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357422" y="314327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928794" y="314327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428728" y="314327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857488" y="235745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857488" y="192882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857488" y="350046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857488" y="2713849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857488" y="385765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857488" y="421404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857488" y="457123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- Ευθεία γραμμή σύνδεσης"/>
          <p:cNvCxnSpPr/>
          <p:nvPr/>
        </p:nvCxnSpPr>
        <p:spPr>
          <a:xfrm rot="16200000" flipH="1">
            <a:off x="1107257" y="1393018"/>
            <a:ext cx="3286148" cy="307183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10800000" flipV="1">
            <a:off x="2857489" y="499986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10800000" flipV="1">
            <a:off x="2857488" y="542849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rot="10800000" flipV="1">
            <a:off x="2857488" y="585712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3071802" y="478634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-5</a:t>
            </a:r>
            <a:endParaRPr lang="en-US" sz="1600" dirty="0"/>
          </a:p>
        </p:txBody>
      </p:sp>
      <p:sp>
        <p:nvSpPr>
          <p:cNvPr id="71" name="70 - TextBox"/>
          <p:cNvSpPr txBox="1"/>
          <p:nvPr/>
        </p:nvSpPr>
        <p:spPr>
          <a:xfrm>
            <a:off x="3000364" y="435771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-4</a:t>
            </a:r>
            <a:endParaRPr lang="en-US" sz="1600" dirty="0"/>
          </a:p>
        </p:txBody>
      </p:sp>
      <p:sp>
        <p:nvSpPr>
          <p:cNvPr id="72" name="71 - TextBox"/>
          <p:cNvSpPr txBox="1"/>
          <p:nvPr/>
        </p:nvSpPr>
        <p:spPr>
          <a:xfrm>
            <a:off x="3000364" y="407196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sp>
        <p:nvSpPr>
          <p:cNvPr id="75" name="74 - TextBox"/>
          <p:cNvSpPr txBox="1"/>
          <p:nvPr/>
        </p:nvSpPr>
        <p:spPr>
          <a:xfrm>
            <a:off x="3000364" y="3714776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77" name="76 - TextBox"/>
          <p:cNvSpPr txBox="1"/>
          <p:nvPr/>
        </p:nvSpPr>
        <p:spPr>
          <a:xfrm>
            <a:off x="2928926" y="328614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79" name="78 - TextBox"/>
          <p:cNvSpPr txBox="1"/>
          <p:nvPr/>
        </p:nvSpPr>
        <p:spPr>
          <a:xfrm>
            <a:off x="2571736" y="164307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81" name="80 - TextBox"/>
          <p:cNvSpPr txBox="1"/>
          <p:nvPr/>
        </p:nvSpPr>
        <p:spPr>
          <a:xfrm>
            <a:off x="2500298" y="221457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82" name="81 - TextBox"/>
          <p:cNvSpPr txBox="1"/>
          <p:nvPr/>
        </p:nvSpPr>
        <p:spPr>
          <a:xfrm>
            <a:off x="2500298" y="257176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3" name="82 - TextBox"/>
          <p:cNvSpPr txBox="1"/>
          <p:nvPr/>
        </p:nvSpPr>
        <p:spPr>
          <a:xfrm>
            <a:off x="3000364" y="573367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-7</a:t>
            </a:r>
            <a:endParaRPr lang="en-US" sz="1600" dirty="0"/>
          </a:p>
        </p:txBody>
      </p:sp>
      <p:sp>
        <p:nvSpPr>
          <p:cNvPr id="84" name="83 - TextBox"/>
          <p:cNvSpPr txBox="1"/>
          <p:nvPr/>
        </p:nvSpPr>
        <p:spPr>
          <a:xfrm>
            <a:off x="3071802" y="5214974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-6</a:t>
            </a:r>
            <a:endParaRPr lang="en-US" sz="16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 rot="10800000" flipV="1">
            <a:off x="2857488" y="157163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2571736" y="128588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4</a:t>
            </a:r>
            <a:endParaRPr lang="en-US" sz="1600" dirty="0"/>
          </a:p>
        </p:txBody>
      </p:sp>
      <p:sp>
        <p:nvSpPr>
          <p:cNvPr id="74" name="73 - TextBox"/>
          <p:cNvSpPr txBox="1"/>
          <p:nvPr/>
        </p:nvSpPr>
        <p:spPr>
          <a:xfrm>
            <a:off x="357190" y="2786058"/>
            <a:ext cx="571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΄</a:t>
            </a:r>
            <a:endParaRPr lang="en-US" sz="2800" dirty="0"/>
          </a:p>
        </p:txBody>
      </p:sp>
      <p:sp>
        <p:nvSpPr>
          <p:cNvPr id="76" name="75 - TextBox"/>
          <p:cNvSpPr txBox="1"/>
          <p:nvPr/>
        </p:nvSpPr>
        <p:spPr>
          <a:xfrm>
            <a:off x="3357554" y="533464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y’</a:t>
            </a:r>
            <a:endParaRPr lang="en-US" sz="2800" dirty="0"/>
          </a:p>
        </p:txBody>
      </p:sp>
      <p:sp>
        <p:nvSpPr>
          <p:cNvPr id="78" name="77 - Ορθογώνιο"/>
          <p:cNvSpPr/>
          <p:nvPr/>
        </p:nvSpPr>
        <p:spPr>
          <a:xfrm rot="2680819">
            <a:off x="1719386" y="1593591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y = -x</a:t>
            </a:r>
            <a:endParaRPr lang="en-US" b="1" dirty="0"/>
          </a:p>
        </p:txBody>
      </p:sp>
      <p:cxnSp>
        <p:nvCxnSpPr>
          <p:cNvPr id="85" name="84 - Ευθεία γραμμή σύνδεσης"/>
          <p:cNvCxnSpPr/>
          <p:nvPr/>
        </p:nvCxnSpPr>
        <p:spPr>
          <a:xfrm>
            <a:off x="142844" y="1428736"/>
            <a:ext cx="4000528" cy="3929090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- Ορθογώνιο"/>
          <p:cNvSpPr/>
          <p:nvPr/>
        </p:nvSpPr>
        <p:spPr>
          <a:xfrm rot="2628154">
            <a:off x="562305" y="2361035"/>
            <a:ext cx="984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y = -x</a:t>
            </a:r>
            <a:r>
              <a:rPr lang="el-GR" b="1" dirty="0" smtClean="0"/>
              <a:t>  </a:t>
            </a:r>
            <a:r>
              <a:rPr lang="en-US" b="1" dirty="0" smtClean="0"/>
              <a:t>-3</a:t>
            </a:r>
            <a:endParaRPr lang="en-US" b="1" dirty="0"/>
          </a:p>
        </p:txBody>
      </p:sp>
      <p:sp>
        <p:nvSpPr>
          <p:cNvPr id="93" name="92 - TextBox"/>
          <p:cNvSpPr txBox="1"/>
          <p:nvPr/>
        </p:nvSpPr>
        <p:spPr>
          <a:xfrm>
            <a:off x="5214942" y="4272677"/>
            <a:ext cx="3571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εξίσωση </a:t>
            </a:r>
            <a:r>
              <a:rPr lang="en-US" dirty="0" smtClean="0"/>
              <a:t>        </a:t>
            </a:r>
            <a:r>
              <a:rPr lang="en-US" b="1" dirty="0" smtClean="0"/>
              <a:t>y=- x  -3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Θα είναι ευθεία γραμμή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θα είναι παράλληλη με την εξίσωση </a:t>
            </a:r>
            <a:r>
              <a:rPr lang="en-US" dirty="0" smtClean="0"/>
              <a:t>y =- x</a:t>
            </a:r>
            <a:endParaRPr lang="el-GR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Θα  τέμνει τον άξονα </a:t>
            </a:r>
            <a:r>
              <a:rPr lang="en-US" dirty="0" err="1" smtClean="0"/>
              <a:t>yy</a:t>
            </a:r>
            <a:r>
              <a:rPr lang="en-US" dirty="0" smtClean="0"/>
              <a:t>’ </a:t>
            </a:r>
            <a:r>
              <a:rPr lang="el-GR" dirty="0" smtClean="0"/>
              <a:t>στο σημείο </a:t>
            </a:r>
            <a:r>
              <a:rPr lang="en-US" dirty="0" smtClean="0"/>
              <a:t> (0,-3)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88" grpId="0"/>
      <p:bldP spid="9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14285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Συναρτήσεις (εξισώσεις, σχέσεις, τύποι) που έχουν την μορφή:</a:t>
            </a:r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>
            <a:off x="6357950" y="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α </a:t>
            </a:r>
            <a:r>
              <a:rPr lang="en-US" sz="2400" b="1" dirty="0" smtClean="0"/>
              <a:t>x</a:t>
            </a:r>
            <a:r>
              <a:rPr lang="el-GR" sz="2400" b="1" dirty="0" smtClean="0"/>
              <a:t>  + β</a:t>
            </a:r>
            <a:endParaRPr lang="en-US" sz="2400" b="1" dirty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flipV="1">
            <a:off x="4714876" y="3000372"/>
            <a:ext cx="928694" cy="5715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857224" y="642918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Όπου </a:t>
            </a:r>
            <a:r>
              <a:rPr lang="el-GR" b="1" dirty="0" smtClean="0"/>
              <a:t>α</a:t>
            </a:r>
            <a:r>
              <a:rPr lang="el-GR" dirty="0" smtClean="0"/>
              <a:t>  και </a:t>
            </a:r>
            <a:r>
              <a:rPr lang="el-GR" b="1" dirty="0" smtClean="0"/>
              <a:t>β</a:t>
            </a:r>
            <a:r>
              <a:rPr lang="el-GR" dirty="0" smtClean="0"/>
              <a:t> είναι κάποιοι </a:t>
            </a:r>
            <a:r>
              <a:rPr lang="el-GR" b="1" dirty="0" smtClean="0"/>
              <a:t>σταθεροί  αριθμοί </a:t>
            </a:r>
            <a:endParaRPr lang="en-US" b="1" dirty="0"/>
          </a:p>
        </p:txBody>
      </p:sp>
      <p:sp>
        <p:nvSpPr>
          <p:cNvPr id="31" name="30 - Έλλειψη"/>
          <p:cNvSpPr/>
          <p:nvPr/>
        </p:nvSpPr>
        <p:spPr>
          <a:xfrm>
            <a:off x="3071802" y="3500438"/>
            <a:ext cx="2143140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3214678" y="371475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α </a:t>
            </a:r>
            <a:r>
              <a:rPr lang="en-US" sz="2400" b="1" dirty="0" smtClean="0"/>
              <a:t>x +</a:t>
            </a:r>
            <a:r>
              <a:rPr lang="el-GR" sz="2400" b="1" dirty="0" smtClean="0"/>
              <a:t>β</a:t>
            </a:r>
            <a:endParaRPr lang="en-US" sz="2400" b="1" dirty="0"/>
          </a:p>
        </p:txBody>
      </p:sp>
      <p:sp>
        <p:nvSpPr>
          <p:cNvPr id="41" name="40 - Έλλειψη"/>
          <p:cNvSpPr/>
          <p:nvPr/>
        </p:nvSpPr>
        <p:spPr>
          <a:xfrm>
            <a:off x="5429256" y="1428736"/>
            <a:ext cx="2928958" cy="22860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- TextBox"/>
          <p:cNvSpPr txBox="1"/>
          <p:nvPr/>
        </p:nvSpPr>
        <p:spPr>
          <a:xfrm>
            <a:off x="5572132" y="1928802"/>
            <a:ext cx="2643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Η γραφική παράσταση είναι </a:t>
            </a:r>
            <a:r>
              <a:rPr lang="el-GR" sz="1600" u="sng" dirty="0" smtClean="0"/>
              <a:t>ευθεία γραμμή που </a:t>
            </a:r>
            <a:r>
              <a:rPr lang="el-GR" sz="1600" b="1" u="sng" dirty="0" smtClean="0"/>
              <a:t>δεν περνάει από το κέντρο των  αξόνων</a:t>
            </a:r>
            <a:endParaRPr lang="en-US" sz="1600" b="1" dirty="0"/>
          </a:p>
        </p:txBody>
      </p:sp>
      <p:sp>
        <p:nvSpPr>
          <p:cNvPr id="45" name="44 - Έλλειψη"/>
          <p:cNvSpPr/>
          <p:nvPr/>
        </p:nvSpPr>
        <p:spPr>
          <a:xfrm>
            <a:off x="5286380" y="4286256"/>
            <a:ext cx="2286016" cy="1928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5 - TextBox"/>
          <p:cNvSpPr txBox="1"/>
          <p:nvPr/>
        </p:nvSpPr>
        <p:spPr>
          <a:xfrm>
            <a:off x="5643570" y="4714884"/>
            <a:ext cx="1643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Ο </a:t>
            </a:r>
            <a:r>
              <a:rPr lang="el-GR" sz="1600" b="1" dirty="0" smtClean="0"/>
              <a:t>αριθμός α</a:t>
            </a:r>
            <a:r>
              <a:rPr lang="el-GR" sz="1600" dirty="0" smtClean="0"/>
              <a:t> ονομάζεται κλίση ή εφαπτομένη  της ευθείας</a:t>
            </a:r>
            <a:endParaRPr lang="en-US" sz="1600" dirty="0"/>
          </a:p>
        </p:txBody>
      </p:sp>
      <p:sp>
        <p:nvSpPr>
          <p:cNvPr id="49" name="48 - Έλλειψη"/>
          <p:cNvSpPr/>
          <p:nvPr/>
        </p:nvSpPr>
        <p:spPr>
          <a:xfrm>
            <a:off x="214282" y="2143116"/>
            <a:ext cx="2143140" cy="16430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Έλλειψη"/>
          <p:cNvSpPr/>
          <p:nvPr/>
        </p:nvSpPr>
        <p:spPr>
          <a:xfrm>
            <a:off x="1571604" y="5000636"/>
            <a:ext cx="1857388" cy="15716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1785918" y="5286388"/>
            <a:ext cx="1643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Τα </a:t>
            </a:r>
            <a:r>
              <a:rPr lang="en-US" sz="1600" dirty="0" smtClean="0"/>
              <a:t>y </a:t>
            </a:r>
            <a:r>
              <a:rPr lang="el-GR" sz="1600" dirty="0" smtClean="0"/>
              <a:t>και </a:t>
            </a:r>
            <a:r>
              <a:rPr lang="en-US" sz="1600" dirty="0" smtClean="0"/>
              <a:t> x</a:t>
            </a:r>
            <a:r>
              <a:rPr lang="el-GR" sz="1600" dirty="0" smtClean="0"/>
              <a:t>  </a:t>
            </a:r>
            <a:r>
              <a:rPr lang="el-GR" sz="1600" b="1" dirty="0" smtClean="0"/>
              <a:t>δεν είναι </a:t>
            </a:r>
            <a:r>
              <a:rPr lang="el-GR" sz="1600" dirty="0" smtClean="0"/>
              <a:t>μεταξύ τους </a:t>
            </a:r>
            <a:r>
              <a:rPr lang="el-GR" sz="1600" b="1" dirty="0" smtClean="0"/>
              <a:t>ανάλογα</a:t>
            </a:r>
            <a:r>
              <a:rPr lang="en-US" sz="1600" b="1" dirty="0" smtClean="0"/>
              <a:t> </a:t>
            </a:r>
            <a:endParaRPr lang="en-US" sz="1600" b="1" dirty="0"/>
          </a:p>
        </p:txBody>
      </p:sp>
      <p:cxnSp>
        <p:nvCxnSpPr>
          <p:cNvPr id="55" name="54 - Ευθύγραμμο βέλος σύνδεσης"/>
          <p:cNvCxnSpPr>
            <a:stCxn id="31" idx="3"/>
          </p:cNvCxnSpPr>
          <p:nvPr/>
        </p:nvCxnSpPr>
        <p:spPr>
          <a:xfrm rot="5400000">
            <a:off x="2726871" y="4341849"/>
            <a:ext cx="646533" cy="67104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- Ευθύγραμμο βέλος σύνδεσης"/>
          <p:cNvCxnSpPr>
            <a:stCxn id="31" idx="1"/>
          </p:cNvCxnSpPr>
          <p:nvPr/>
        </p:nvCxnSpPr>
        <p:spPr>
          <a:xfrm rot="16200000" flipV="1">
            <a:off x="2548274" y="2809520"/>
            <a:ext cx="575094" cy="10996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ύγραμμο βέλος σύνδεσης"/>
          <p:cNvCxnSpPr/>
          <p:nvPr/>
        </p:nvCxnSpPr>
        <p:spPr>
          <a:xfrm>
            <a:off x="4857752" y="4357694"/>
            <a:ext cx="571504" cy="4286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 rot="19205174">
            <a:off x="7537062" y="5639422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  +β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428596" y="2571744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Τέμνει τον άξονα </a:t>
            </a:r>
            <a:r>
              <a:rPr lang="en-US" dirty="0" err="1" smtClean="0"/>
              <a:t>yy</a:t>
            </a:r>
            <a:r>
              <a:rPr lang="en-US" dirty="0" smtClean="0"/>
              <a:t>’ </a:t>
            </a:r>
            <a:r>
              <a:rPr lang="el-GR" dirty="0" smtClean="0"/>
              <a:t>στο σημείο (0,β)</a:t>
            </a:r>
            <a:endParaRPr lang="en-US" dirty="0"/>
          </a:p>
        </p:txBody>
      </p:sp>
      <p:cxnSp>
        <p:nvCxnSpPr>
          <p:cNvPr id="24" name="23 - Ευθύγραμμο βέλος σύνδεσης"/>
          <p:cNvCxnSpPr/>
          <p:nvPr/>
        </p:nvCxnSpPr>
        <p:spPr>
          <a:xfrm rot="16200000" flipV="1">
            <a:off x="3857620" y="3214686"/>
            <a:ext cx="428628" cy="1428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Έλλειψη"/>
          <p:cNvSpPr/>
          <p:nvPr/>
        </p:nvSpPr>
        <p:spPr>
          <a:xfrm>
            <a:off x="2786050" y="1500174"/>
            <a:ext cx="2143140" cy="16430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TextBox"/>
          <p:cNvSpPr txBox="1"/>
          <p:nvPr/>
        </p:nvSpPr>
        <p:spPr>
          <a:xfrm>
            <a:off x="3000364" y="1928802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Τέμνει τον άξονα </a:t>
            </a:r>
            <a:r>
              <a:rPr lang="en-US" dirty="0" smtClean="0"/>
              <a:t>xx’ </a:t>
            </a:r>
            <a:r>
              <a:rPr lang="el-GR" dirty="0" smtClean="0"/>
              <a:t>στο σημείο </a:t>
            </a:r>
            <a:r>
              <a:rPr lang="el-GR" dirty="0" smtClean="0"/>
              <a:t>(</a:t>
            </a:r>
            <a:r>
              <a:rPr lang="en-US" dirty="0" smtClean="0"/>
              <a:t>x,0</a:t>
            </a:r>
            <a:r>
              <a:rPr lang="el-GR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4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14348" y="642918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   </a:t>
            </a:r>
            <a:r>
              <a:rPr lang="en-US" sz="2400" dirty="0" smtClean="0"/>
              <a:t>y = </a:t>
            </a:r>
            <a:r>
              <a:rPr lang="el-GR" sz="2400" dirty="0" smtClean="0"/>
              <a:t>5</a:t>
            </a:r>
            <a:r>
              <a:rPr lang="en-US" sz="2400" dirty="0" smtClean="0"/>
              <a:t>x</a:t>
            </a:r>
            <a:r>
              <a:rPr lang="el-GR" sz="2400" dirty="0" smtClean="0"/>
              <a:t> -2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2428860" y="1285860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214282" y="1643050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Πρώτα φτιάχνω τον πίνακα τιμών</a:t>
            </a:r>
            <a:r>
              <a:rPr lang="en-US" sz="2000" dirty="0" smtClean="0"/>
              <a:t>, </a:t>
            </a:r>
            <a:r>
              <a:rPr lang="el-GR" sz="2000" u="sng" dirty="0" smtClean="0"/>
              <a:t>και στη γραμμή  της μεταβλητής </a:t>
            </a:r>
            <a:r>
              <a:rPr lang="en-US" sz="2000" u="sng" dirty="0" smtClean="0"/>
              <a:t>x, </a:t>
            </a:r>
            <a:r>
              <a:rPr lang="el-GR" sz="2000" u="sng" dirty="0" smtClean="0"/>
              <a:t>βάζω τυχαία 2 αριθμούς </a:t>
            </a:r>
            <a:r>
              <a:rPr lang="el-GR" sz="2000" dirty="0" smtClean="0"/>
              <a:t>(αφού για να σχεδιάσω μια ευθεία αρκούν δύο σημεία).</a:t>
            </a:r>
            <a:endParaRPr lang="en-US" sz="2000" dirty="0"/>
          </a:p>
        </p:txBody>
      </p:sp>
      <p:graphicFrame>
        <p:nvGraphicFramePr>
          <p:cNvPr id="9" name="8 - Πίνακας"/>
          <p:cNvGraphicFramePr>
            <a:graphicFrameLocks noGrp="1"/>
          </p:cNvGraphicFramePr>
          <p:nvPr/>
        </p:nvGraphicFramePr>
        <p:xfrm>
          <a:off x="785786" y="2500306"/>
          <a:ext cx="3000396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32159"/>
                <a:gridCol w="1082353"/>
                <a:gridCol w="1285884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000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9 - TextBox"/>
          <p:cNvSpPr txBox="1"/>
          <p:nvPr/>
        </p:nvSpPr>
        <p:spPr>
          <a:xfrm>
            <a:off x="0" y="3571876"/>
            <a:ext cx="9715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Για τις διάφορες τιμές του </a:t>
            </a:r>
            <a:r>
              <a:rPr lang="en-US" sz="2000" dirty="0" smtClean="0"/>
              <a:t>x, </a:t>
            </a:r>
            <a:r>
              <a:rPr lang="el-GR" sz="2000" dirty="0" smtClean="0"/>
              <a:t>βρίσκω το αντίστοιχο </a:t>
            </a:r>
            <a:r>
              <a:rPr lang="en-US" sz="2000" dirty="0" smtClean="0"/>
              <a:t>y</a:t>
            </a:r>
            <a:r>
              <a:rPr lang="el-GR" sz="2000" dirty="0" smtClean="0"/>
              <a:t>, σύμφωνα με την </a:t>
            </a:r>
            <a:r>
              <a:rPr lang="en-US" sz="2000" dirty="0" smtClean="0"/>
              <a:t>y = </a:t>
            </a:r>
            <a:r>
              <a:rPr lang="el-GR" sz="2000" dirty="0" smtClean="0"/>
              <a:t>5</a:t>
            </a:r>
            <a:r>
              <a:rPr lang="en-US" sz="2000" dirty="0" smtClean="0"/>
              <a:t>x</a:t>
            </a:r>
            <a:r>
              <a:rPr lang="el-GR" sz="2000" dirty="0" smtClean="0"/>
              <a:t> -  2:</a:t>
            </a:r>
            <a:endParaRPr lang="en-US" sz="2000" dirty="0"/>
          </a:p>
        </p:txBody>
      </p:sp>
      <p:sp>
        <p:nvSpPr>
          <p:cNvPr id="11" name="10 - TextBox"/>
          <p:cNvSpPr txBox="1"/>
          <p:nvPr/>
        </p:nvSpPr>
        <p:spPr>
          <a:xfrm>
            <a:off x="0" y="507207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0 </a:t>
            </a:r>
            <a:r>
              <a:rPr lang="el-GR" sz="2400" dirty="0" smtClean="0"/>
              <a:t>:</a:t>
            </a:r>
            <a:r>
              <a:rPr lang="en-US" sz="2400" dirty="0" smtClean="0"/>
              <a:t>         y = 5 </a:t>
            </a:r>
            <a:r>
              <a:rPr lang="en-US" sz="2400" b="1" baseline="30000" dirty="0" smtClean="0"/>
              <a:t>.</a:t>
            </a:r>
            <a:r>
              <a:rPr lang="en-US" sz="2400" dirty="0" smtClean="0"/>
              <a:t> 0  - 2 </a:t>
            </a:r>
            <a:r>
              <a:rPr lang="el-GR" sz="2400" dirty="0" smtClean="0"/>
              <a:t>   </a:t>
            </a:r>
            <a:r>
              <a:rPr lang="en-US" sz="2400" dirty="0" smtClean="0"/>
              <a:t>     =    0    - 2  =   -2          </a:t>
            </a:r>
            <a:r>
              <a:rPr lang="el-GR" sz="2400" b="1" dirty="0" smtClean="0"/>
              <a:t>άρα     </a:t>
            </a:r>
            <a:r>
              <a:rPr lang="en-US" sz="2400" b="1" dirty="0" smtClean="0"/>
              <a:t>y  =  -2   </a:t>
            </a:r>
            <a:endParaRPr lang="en-US" sz="24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0" y="4214818"/>
            <a:ext cx="8501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-1   </a:t>
            </a:r>
            <a:r>
              <a:rPr lang="el-GR" sz="2400" dirty="0" smtClean="0"/>
              <a:t>:</a:t>
            </a:r>
            <a:r>
              <a:rPr lang="en-US" sz="2400" dirty="0" smtClean="0"/>
              <a:t>         y = 5 </a:t>
            </a:r>
            <a:r>
              <a:rPr lang="en-US" sz="2400" b="1" baseline="30000" dirty="0" smtClean="0"/>
              <a:t>.</a:t>
            </a:r>
            <a:r>
              <a:rPr lang="en-US" sz="2400" dirty="0" smtClean="0"/>
              <a:t>(-1)  - 2</a:t>
            </a:r>
            <a:r>
              <a:rPr lang="el-GR" sz="2400" dirty="0" smtClean="0"/>
              <a:t>     </a:t>
            </a:r>
            <a:r>
              <a:rPr lang="en-US" sz="2400" dirty="0" smtClean="0"/>
              <a:t>=  -5 – 2  =  -7,      </a:t>
            </a:r>
            <a:r>
              <a:rPr lang="el-GR" sz="2400" dirty="0" smtClean="0"/>
              <a:t>άρα     </a:t>
            </a:r>
            <a:r>
              <a:rPr lang="en-US" sz="2400" b="1" dirty="0" smtClean="0"/>
              <a:t>y = -7</a:t>
            </a:r>
            <a:endParaRPr lang="en-US" sz="2400" b="1" dirty="0"/>
          </a:p>
        </p:txBody>
      </p:sp>
      <p:sp>
        <p:nvSpPr>
          <p:cNvPr id="13" name="12 - TextBox"/>
          <p:cNvSpPr txBox="1"/>
          <p:nvPr/>
        </p:nvSpPr>
        <p:spPr>
          <a:xfrm>
            <a:off x="2428860" y="6215082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ο πίνακας τιμών γίνεται:</a:t>
            </a:r>
            <a:endParaRPr lang="en-US" dirty="0"/>
          </a:p>
        </p:txBody>
      </p:sp>
      <p:graphicFrame>
        <p:nvGraphicFramePr>
          <p:cNvPr id="14" name="13 - Πίνακας"/>
          <p:cNvGraphicFramePr>
            <a:graphicFrameLocks noGrp="1"/>
          </p:cNvGraphicFramePr>
          <p:nvPr/>
        </p:nvGraphicFramePr>
        <p:xfrm>
          <a:off x="5857884" y="5786454"/>
          <a:ext cx="3000396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32159"/>
                <a:gridCol w="1082353"/>
                <a:gridCol w="1285884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000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Άσκηση </a:t>
            </a:r>
            <a:r>
              <a:rPr lang="en-US" sz="2400" b="1" u="sng" dirty="0" smtClean="0">
                <a:solidFill>
                  <a:srgbClr val="7030A0"/>
                </a:solidFill>
              </a:rPr>
              <a:t>  </a:t>
            </a:r>
            <a:r>
              <a:rPr lang="el-GR" sz="2400" b="1" u="sng" dirty="0" smtClean="0">
                <a:solidFill>
                  <a:srgbClr val="7030A0"/>
                </a:solidFill>
              </a:rPr>
              <a:t>1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786050" y="1714488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2500298" y="3929066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n-US" sz="3600" b="1" dirty="0" smtClean="0"/>
              <a:t> </a:t>
            </a:r>
            <a:r>
              <a:rPr lang="el-GR" sz="3600" b="1" dirty="0" smtClean="0"/>
              <a:t> </a:t>
            </a:r>
            <a:r>
              <a:rPr lang="en-US" sz="3600" b="1" dirty="0" smtClean="0"/>
              <a:t>8  - 3</a:t>
            </a:r>
            <a:r>
              <a:rPr lang="el-GR" sz="3600" b="1" baseline="30000" dirty="0" smtClean="0">
                <a:solidFill>
                  <a:schemeClr val="bg2">
                    <a:lumMod val="25000"/>
                  </a:schemeClr>
                </a:solidFill>
              </a:rPr>
              <a:t> .</a:t>
            </a:r>
            <a:r>
              <a:rPr lang="en-US" sz="3600" b="1" dirty="0" smtClean="0"/>
              <a:t> 2</a:t>
            </a:r>
            <a:endParaRPr lang="en-US" sz="36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14282" y="857232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βρείτε την αριθμητική τιμή της  μεταβλητής </a:t>
            </a:r>
            <a:r>
              <a:rPr lang="en-US" sz="2800" dirty="0" smtClean="0"/>
              <a:t>y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για 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x=2</a:t>
            </a:r>
          </a:p>
        </p:txBody>
      </p:sp>
      <p:sp>
        <p:nvSpPr>
          <p:cNvPr id="30" name="29 - TextBox"/>
          <p:cNvSpPr txBox="1"/>
          <p:nvPr/>
        </p:nvSpPr>
        <p:spPr>
          <a:xfrm>
            <a:off x="2571736" y="257174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Λύση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285720" y="3929066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 = </a:t>
            </a:r>
            <a:r>
              <a:rPr lang="el-G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7143768" y="3857628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l-GR" sz="3600" b="1" dirty="0" smtClean="0"/>
              <a:t>  </a:t>
            </a:r>
            <a:r>
              <a:rPr lang="en-US" sz="3600" b="1" dirty="0" smtClean="0"/>
              <a:t>2</a:t>
            </a:r>
            <a:endParaRPr lang="en-US" sz="36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5286380" y="3857628"/>
            <a:ext cx="1423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 </a:t>
            </a:r>
            <a:r>
              <a:rPr lang="en-US" sz="3600" b="1" dirty="0" smtClean="0"/>
              <a:t>8 – 6</a:t>
            </a:r>
            <a:endParaRPr lang="en-US" sz="36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2428860" y="5214950"/>
            <a:ext cx="5357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άρα για </a:t>
            </a:r>
            <a:r>
              <a:rPr lang="en-US" sz="2800" dirty="0" smtClean="0">
                <a:solidFill>
                  <a:srgbClr val="002060"/>
                </a:solidFill>
              </a:rPr>
              <a:t>    x</a:t>
            </a:r>
            <a:r>
              <a:rPr lang="el-GR" sz="2800" dirty="0" smtClean="0">
                <a:solidFill>
                  <a:srgbClr val="002060"/>
                </a:solidFill>
              </a:rPr>
              <a:t>=</a:t>
            </a:r>
            <a:r>
              <a:rPr lang="el-GR" sz="2800" dirty="0" smtClean="0"/>
              <a:t>  </a:t>
            </a:r>
            <a:r>
              <a:rPr lang="en-US" sz="2800" dirty="0" smtClean="0"/>
              <a:t>2</a:t>
            </a:r>
            <a:r>
              <a:rPr lang="el-GR" sz="2800" dirty="0" smtClean="0"/>
              <a:t> </a:t>
            </a:r>
            <a:r>
              <a:rPr lang="en-US" sz="2800" dirty="0" smtClean="0"/>
              <a:t>                 </a:t>
            </a:r>
            <a:r>
              <a:rPr lang="el-GR" sz="2800" dirty="0" smtClean="0"/>
              <a:t>    </a:t>
            </a:r>
            <a:r>
              <a:rPr lang="en-US" sz="2800" dirty="0" smtClean="0"/>
              <a:t>y=2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9" grpId="0"/>
      <p:bldP spid="12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4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14348" y="500042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   </a:t>
            </a:r>
            <a:r>
              <a:rPr lang="en-US" sz="2400" dirty="0" smtClean="0"/>
              <a:t>y = 5x - 2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2500298" y="928670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1281636"/>
            <a:ext cx="7670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Σύμφωνα με τον πίνακα τιμών έχω τα σημεία:  (</a:t>
            </a:r>
            <a:r>
              <a:rPr lang="en-US" sz="2000" dirty="0" smtClean="0"/>
              <a:t>-</a:t>
            </a:r>
            <a:r>
              <a:rPr lang="el-GR" sz="2000" dirty="0" smtClean="0"/>
              <a:t>1,</a:t>
            </a:r>
            <a:r>
              <a:rPr lang="en-US" sz="2000" dirty="0" smtClean="0"/>
              <a:t>-7</a:t>
            </a:r>
            <a:r>
              <a:rPr lang="el-GR" sz="2000" dirty="0" smtClean="0"/>
              <a:t>)  και (</a:t>
            </a:r>
            <a:r>
              <a:rPr lang="en-US" sz="2000" dirty="0" smtClean="0"/>
              <a:t>0</a:t>
            </a:r>
            <a:r>
              <a:rPr lang="el-GR" sz="2000" dirty="0" smtClean="0"/>
              <a:t>,</a:t>
            </a:r>
            <a:r>
              <a:rPr lang="en-US" sz="2000" dirty="0" smtClean="0"/>
              <a:t>-2</a:t>
            </a:r>
            <a:r>
              <a:rPr lang="el-GR" sz="2000" dirty="0" smtClean="0"/>
              <a:t>)  και σχεδιάζω την συνάρτηση:</a:t>
            </a:r>
            <a:endParaRPr lang="en-US" sz="2000" dirty="0"/>
          </a:p>
        </p:txBody>
      </p:sp>
      <p:graphicFrame>
        <p:nvGraphicFramePr>
          <p:cNvPr id="14" name="13 - Πίνακας"/>
          <p:cNvGraphicFramePr>
            <a:graphicFrameLocks noGrp="1"/>
          </p:cNvGraphicFramePr>
          <p:nvPr/>
        </p:nvGraphicFramePr>
        <p:xfrm>
          <a:off x="6786547" y="1924578"/>
          <a:ext cx="2357453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96696"/>
                <a:gridCol w="850420"/>
                <a:gridCol w="1010337"/>
              </a:tblGrid>
              <a:tr h="42148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2148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- TextBox"/>
          <p:cNvSpPr txBox="1"/>
          <p:nvPr/>
        </p:nvSpPr>
        <p:spPr>
          <a:xfrm>
            <a:off x="4143372" y="0"/>
            <a:ext cx="119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Συνέχεια…</a:t>
            </a:r>
            <a:endParaRPr lang="en-US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428596" y="3715545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000892" y="37147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143254" y="4428723"/>
            <a:ext cx="4857759" cy="7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714612" y="200024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928926" y="37147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428992" y="37147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857620" y="37147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642248" y="37147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071670" y="37147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357686" y="37147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214414" y="37147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858149" y="371514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857488" y="378619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357554" y="378619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371475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286248" y="378619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786314" y="371475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000232" y="378619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571604" y="378619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071538" y="378619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500298" y="300037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500298" y="257174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500298" y="414338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500298" y="3356767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500298" y="450057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500298" y="485696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500298" y="521415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 rot="5400000">
            <a:off x="785786" y="5143512"/>
            <a:ext cx="271464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- Ευθεία γραμμή σύνδεσης"/>
          <p:cNvCxnSpPr/>
          <p:nvPr/>
        </p:nvCxnSpPr>
        <p:spPr>
          <a:xfrm rot="10800000">
            <a:off x="2071670" y="6500834"/>
            <a:ext cx="50006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- Έλλειψη"/>
          <p:cNvSpPr/>
          <p:nvPr/>
        </p:nvSpPr>
        <p:spPr>
          <a:xfrm>
            <a:off x="2143108" y="642939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 rot="5400000">
            <a:off x="107137" y="3679021"/>
            <a:ext cx="5143512" cy="12144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Ελεύθερη σχεδίαση"/>
          <p:cNvSpPr/>
          <p:nvPr/>
        </p:nvSpPr>
        <p:spPr>
          <a:xfrm>
            <a:off x="7286644" y="1781702"/>
            <a:ext cx="511303" cy="1041991"/>
          </a:xfrm>
          <a:custGeom>
            <a:avLst/>
            <a:gdLst>
              <a:gd name="connsiteX0" fmla="*/ 213591 w 511303"/>
              <a:gd name="connsiteY0" fmla="*/ 0 h 1041991"/>
              <a:gd name="connsiteX1" fmla="*/ 128531 w 511303"/>
              <a:gd name="connsiteY1" fmla="*/ 127591 h 1041991"/>
              <a:gd name="connsiteX2" fmla="*/ 64736 w 511303"/>
              <a:gd name="connsiteY2" fmla="*/ 255181 h 1041991"/>
              <a:gd name="connsiteX3" fmla="*/ 43471 w 511303"/>
              <a:gd name="connsiteY3" fmla="*/ 318977 h 1041991"/>
              <a:gd name="connsiteX4" fmla="*/ 43471 w 511303"/>
              <a:gd name="connsiteY4" fmla="*/ 935665 h 1041991"/>
              <a:gd name="connsiteX5" fmla="*/ 234857 w 511303"/>
              <a:gd name="connsiteY5" fmla="*/ 1041991 h 1041991"/>
              <a:gd name="connsiteX6" fmla="*/ 404978 w 511303"/>
              <a:gd name="connsiteY6" fmla="*/ 1020725 h 1041991"/>
              <a:gd name="connsiteX7" fmla="*/ 490038 w 511303"/>
              <a:gd name="connsiteY7" fmla="*/ 893135 h 1041991"/>
              <a:gd name="connsiteX8" fmla="*/ 511303 w 511303"/>
              <a:gd name="connsiteY8" fmla="*/ 829339 h 1041991"/>
              <a:gd name="connsiteX9" fmla="*/ 490038 w 511303"/>
              <a:gd name="connsiteY9" fmla="*/ 318977 h 1041991"/>
              <a:gd name="connsiteX10" fmla="*/ 468773 w 511303"/>
              <a:gd name="connsiteY10" fmla="*/ 233916 h 1041991"/>
              <a:gd name="connsiteX11" fmla="*/ 341182 w 511303"/>
              <a:gd name="connsiteY11" fmla="*/ 170121 h 1041991"/>
              <a:gd name="connsiteX12" fmla="*/ 277387 w 511303"/>
              <a:gd name="connsiteY12" fmla="*/ 127591 h 1041991"/>
              <a:gd name="connsiteX13" fmla="*/ 149796 w 511303"/>
              <a:gd name="connsiteY13" fmla="*/ 85060 h 1041991"/>
              <a:gd name="connsiteX14" fmla="*/ 107266 w 511303"/>
              <a:gd name="connsiteY14" fmla="*/ 63795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1303" h="1041991">
                <a:moveTo>
                  <a:pt x="213591" y="0"/>
                </a:moveTo>
                <a:cubicBezTo>
                  <a:pt x="185238" y="42530"/>
                  <a:pt x="144695" y="79099"/>
                  <a:pt x="128531" y="127591"/>
                </a:cubicBezTo>
                <a:cubicBezTo>
                  <a:pt x="99184" y="215632"/>
                  <a:pt x="119700" y="172735"/>
                  <a:pt x="64736" y="255181"/>
                </a:cubicBezTo>
                <a:cubicBezTo>
                  <a:pt x="57648" y="276446"/>
                  <a:pt x="48334" y="297095"/>
                  <a:pt x="43471" y="318977"/>
                </a:cubicBezTo>
                <a:cubicBezTo>
                  <a:pt x="748" y="511226"/>
                  <a:pt x="0" y="767991"/>
                  <a:pt x="43471" y="935665"/>
                </a:cubicBezTo>
                <a:cubicBezTo>
                  <a:pt x="57304" y="989022"/>
                  <a:pt x="180635" y="1023917"/>
                  <a:pt x="234857" y="1041991"/>
                </a:cubicBezTo>
                <a:cubicBezTo>
                  <a:pt x="291564" y="1034902"/>
                  <a:pt x="349843" y="1035762"/>
                  <a:pt x="404978" y="1020725"/>
                </a:cubicBezTo>
                <a:cubicBezTo>
                  <a:pt x="486056" y="998613"/>
                  <a:pt x="470619" y="961102"/>
                  <a:pt x="490038" y="893135"/>
                </a:cubicBezTo>
                <a:cubicBezTo>
                  <a:pt x="496196" y="871582"/>
                  <a:pt x="504215" y="850604"/>
                  <a:pt x="511303" y="829339"/>
                </a:cubicBezTo>
                <a:cubicBezTo>
                  <a:pt x="504215" y="659218"/>
                  <a:pt x="502169" y="488813"/>
                  <a:pt x="490038" y="318977"/>
                </a:cubicBezTo>
                <a:cubicBezTo>
                  <a:pt x="487956" y="289825"/>
                  <a:pt x="484985" y="258234"/>
                  <a:pt x="468773" y="233916"/>
                </a:cubicBezTo>
                <a:cubicBezTo>
                  <a:pt x="445217" y="198582"/>
                  <a:pt x="377573" y="182251"/>
                  <a:pt x="341182" y="170121"/>
                </a:cubicBezTo>
                <a:cubicBezTo>
                  <a:pt x="319917" y="155944"/>
                  <a:pt x="300742" y="137971"/>
                  <a:pt x="277387" y="127591"/>
                </a:cubicBezTo>
                <a:cubicBezTo>
                  <a:pt x="236420" y="109383"/>
                  <a:pt x="189894" y="105109"/>
                  <a:pt x="149796" y="85060"/>
                </a:cubicBezTo>
                <a:lnTo>
                  <a:pt x="107266" y="63795"/>
                </a:lnTo>
              </a:path>
            </a:pathLst>
          </a:cu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Ελεύθερη σχεδίαση"/>
          <p:cNvSpPr/>
          <p:nvPr/>
        </p:nvSpPr>
        <p:spPr>
          <a:xfrm>
            <a:off x="8144540" y="1765098"/>
            <a:ext cx="408339" cy="1084521"/>
          </a:xfrm>
          <a:custGeom>
            <a:avLst/>
            <a:gdLst>
              <a:gd name="connsiteX0" fmla="*/ 404037 w 408339"/>
              <a:gd name="connsiteY0" fmla="*/ 0 h 1084521"/>
              <a:gd name="connsiteX1" fmla="*/ 276446 w 408339"/>
              <a:gd name="connsiteY1" fmla="*/ 42530 h 1084521"/>
              <a:gd name="connsiteX2" fmla="*/ 212651 w 408339"/>
              <a:gd name="connsiteY2" fmla="*/ 63795 h 1084521"/>
              <a:gd name="connsiteX3" fmla="*/ 170120 w 408339"/>
              <a:gd name="connsiteY3" fmla="*/ 106325 h 1084521"/>
              <a:gd name="connsiteX4" fmla="*/ 106325 w 408339"/>
              <a:gd name="connsiteY4" fmla="*/ 127590 h 1084521"/>
              <a:gd name="connsiteX5" fmla="*/ 42530 w 408339"/>
              <a:gd name="connsiteY5" fmla="*/ 255181 h 1084521"/>
              <a:gd name="connsiteX6" fmla="*/ 42530 w 408339"/>
              <a:gd name="connsiteY6" fmla="*/ 595423 h 1084521"/>
              <a:gd name="connsiteX7" fmla="*/ 0 w 408339"/>
              <a:gd name="connsiteY7" fmla="*/ 723014 h 1084521"/>
              <a:gd name="connsiteX8" fmla="*/ 63795 w 408339"/>
              <a:gd name="connsiteY8" fmla="*/ 1041990 h 1084521"/>
              <a:gd name="connsiteX9" fmla="*/ 106325 w 408339"/>
              <a:gd name="connsiteY9" fmla="*/ 1084521 h 1084521"/>
              <a:gd name="connsiteX10" fmla="*/ 212651 w 408339"/>
              <a:gd name="connsiteY10" fmla="*/ 1063255 h 1084521"/>
              <a:gd name="connsiteX11" fmla="*/ 255181 w 408339"/>
              <a:gd name="connsiteY11" fmla="*/ 999460 h 1084521"/>
              <a:gd name="connsiteX12" fmla="*/ 318976 w 408339"/>
              <a:gd name="connsiteY12" fmla="*/ 956930 h 1084521"/>
              <a:gd name="connsiteX13" fmla="*/ 361507 w 408339"/>
              <a:gd name="connsiteY13" fmla="*/ 765544 h 1084521"/>
              <a:gd name="connsiteX14" fmla="*/ 404037 w 408339"/>
              <a:gd name="connsiteY14" fmla="*/ 510362 h 1084521"/>
              <a:gd name="connsiteX15" fmla="*/ 382772 w 408339"/>
              <a:gd name="connsiteY15" fmla="*/ 191386 h 1084521"/>
              <a:gd name="connsiteX16" fmla="*/ 340241 w 408339"/>
              <a:gd name="connsiteY16" fmla="*/ 148855 h 1084521"/>
              <a:gd name="connsiteX17" fmla="*/ 233916 w 408339"/>
              <a:gd name="connsiteY17" fmla="*/ 85060 h 108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08339" h="1084521">
                <a:moveTo>
                  <a:pt x="404037" y="0"/>
                </a:moveTo>
                <a:lnTo>
                  <a:pt x="276446" y="42530"/>
                </a:lnTo>
                <a:lnTo>
                  <a:pt x="212651" y="63795"/>
                </a:lnTo>
                <a:cubicBezTo>
                  <a:pt x="198474" y="77972"/>
                  <a:pt x="187312" y="96010"/>
                  <a:pt x="170120" y="106325"/>
                </a:cubicBezTo>
                <a:cubicBezTo>
                  <a:pt x="150899" y="117857"/>
                  <a:pt x="123828" y="113587"/>
                  <a:pt x="106325" y="127590"/>
                </a:cubicBezTo>
                <a:cubicBezTo>
                  <a:pt x="68850" y="157570"/>
                  <a:pt x="56538" y="213156"/>
                  <a:pt x="42530" y="255181"/>
                </a:cubicBezTo>
                <a:cubicBezTo>
                  <a:pt x="60302" y="432902"/>
                  <a:pt x="80217" y="444673"/>
                  <a:pt x="42530" y="595423"/>
                </a:cubicBezTo>
                <a:cubicBezTo>
                  <a:pt x="31657" y="638915"/>
                  <a:pt x="0" y="723014"/>
                  <a:pt x="0" y="723014"/>
                </a:cubicBezTo>
                <a:cubicBezTo>
                  <a:pt x="3727" y="756556"/>
                  <a:pt x="16674" y="994868"/>
                  <a:pt x="63795" y="1041990"/>
                </a:cubicBezTo>
                <a:lnTo>
                  <a:pt x="106325" y="1084521"/>
                </a:lnTo>
                <a:cubicBezTo>
                  <a:pt x="141767" y="1077432"/>
                  <a:pt x="181269" y="1081187"/>
                  <a:pt x="212651" y="1063255"/>
                </a:cubicBezTo>
                <a:cubicBezTo>
                  <a:pt x="234841" y="1050575"/>
                  <a:pt x="237109" y="1017532"/>
                  <a:pt x="255181" y="999460"/>
                </a:cubicBezTo>
                <a:cubicBezTo>
                  <a:pt x="273253" y="981388"/>
                  <a:pt x="297711" y="971107"/>
                  <a:pt x="318976" y="956930"/>
                </a:cubicBezTo>
                <a:cubicBezTo>
                  <a:pt x="360361" y="832776"/>
                  <a:pt x="324082" y="952667"/>
                  <a:pt x="361507" y="765544"/>
                </a:cubicBezTo>
                <a:cubicBezTo>
                  <a:pt x="408339" y="531388"/>
                  <a:pt x="356256" y="892611"/>
                  <a:pt x="404037" y="510362"/>
                </a:cubicBezTo>
                <a:cubicBezTo>
                  <a:pt x="396949" y="404037"/>
                  <a:pt x="401291" y="296326"/>
                  <a:pt x="382772" y="191386"/>
                </a:cubicBezTo>
                <a:cubicBezTo>
                  <a:pt x="379288" y="171642"/>
                  <a:pt x="355897" y="161380"/>
                  <a:pt x="340241" y="148855"/>
                </a:cubicBezTo>
                <a:cubicBezTo>
                  <a:pt x="297473" y="114640"/>
                  <a:pt x="278086" y="107145"/>
                  <a:pt x="233916" y="8506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5 - Ελεύθερη σχεδίαση"/>
          <p:cNvSpPr/>
          <p:nvPr/>
        </p:nvSpPr>
        <p:spPr>
          <a:xfrm>
            <a:off x="6215074" y="928670"/>
            <a:ext cx="2214577" cy="964018"/>
          </a:xfrm>
          <a:custGeom>
            <a:avLst/>
            <a:gdLst>
              <a:gd name="connsiteX0" fmla="*/ 2402958 w 2402958"/>
              <a:gd name="connsiteY0" fmla="*/ 964018 h 964018"/>
              <a:gd name="connsiteX1" fmla="*/ 2254102 w 2402958"/>
              <a:gd name="connsiteY1" fmla="*/ 283535 h 964018"/>
              <a:gd name="connsiteX2" fmla="*/ 1828800 w 2402958"/>
              <a:gd name="connsiteY2" fmla="*/ 49618 h 964018"/>
              <a:gd name="connsiteX3" fmla="*/ 1297172 w 2402958"/>
              <a:gd name="connsiteY3" fmla="*/ 7088 h 964018"/>
              <a:gd name="connsiteX4" fmla="*/ 701749 w 2402958"/>
              <a:gd name="connsiteY4" fmla="*/ 28353 h 964018"/>
              <a:gd name="connsiteX5" fmla="*/ 340242 w 2402958"/>
              <a:gd name="connsiteY5" fmla="*/ 28353 h 964018"/>
              <a:gd name="connsiteX6" fmla="*/ 106326 w 2402958"/>
              <a:gd name="connsiteY6" fmla="*/ 198474 h 964018"/>
              <a:gd name="connsiteX7" fmla="*/ 0 w 2402958"/>
              <a:gd name="connsiteY7" fmla="*/ 368595 h 964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2958" h="964018">
                <a:moveTo>
                  <a:pt x="2402958" y="964018"/>
                </a:moveTo>
                <a:cubicBezTo>
                  <a:pt x="2376376" y="699976"/>
                  <a:pt x="2349795" y="435935"/>
                  <a:pt x="2254102" y="283535"/>
                </a:cubicBezTo>
                <a:cubicBezTo>
                  <a:pt x="2158409" y="131135"/>
                  <a:pt x="1988288" y="95693"/>
                  <a:pt x="1828800" y="49618"/>
                </a:cubicBezTo>
                <a:cubicBezTo>
                  <a:pt x="1669312" y="3544"/>
                  <a:pt x="1485014" y="10632"/>
                  <a:pt x="1297172" y="7088"/>
                </a:cubicBezTo>
                <a:cubicBezTo>
                  <a:pt x="1109330" y="3544"/>
                  <a:pt x="861237" y="24809"/>
                  <a:pt x="701749" y="28353"/>
                </a:cubicBezTo>
                <a:cubicBezTo>
                  <a:pt x="542261" y="31897"/>
                  <a:pt x="439479" y="0"/>
                  <a:pt x="340242" y="28353"/>
                </a:cubicBezTo>
                <a:cubicBezTo>
                  <a:pt x="241005" y="56706"/>
                  <a:pt x="163033" y="141767"/>
                  <a:pt x="106326" y="198474"/>
                </a:cubicBezTo>
                <a:cubicBezTo>
                  <a:pt x="49619" y="255181"/>
                  <a:pt x="24809" y="311888"/>
                  <a:pt x="0" y="368595"/>
                </a:cubicBezTo>
              </a:path>
            </a:pathLst>
          </a:custGeom>
          <a:ln w="254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Ελεύθερη σχεδίαση"/>
          <p:cNvSpPr/>
          <p:nvPr/>
        </p:nvSpPr>
        <p:spPr>
          <a:xfrm>
            <a:off x="5252484" y="1674139"/>
            <a:ext cx="2339163" cy="1111919"/>
          </a:xfrm>
          <a:custGeom>
            <a:avLst/>
            <a:gdLst>
              <a:gd name="connsiteX0" fmla="*/ 2339163 w 2339163"/>
              <a:gd name="connsiteY0" fmla="*/ 1196745 h 1451926"/>
              <a:gd name="connsiteX1" fmla="*/ 2211572 w 2339163"/>
              <a:gd name="connsiteY1" fmla="*/ 1281805 h 1451926"/>
              <a:gd name="connsiteX2" fmla="*/ 2147776 w 2339163"/>
              <a:gd name="connsiteY2" fmla="*/ 1324335 h 1451926"/>
              <a:gd name="connsiteX3" fmla="*/ 2083981 w 2339163"/>
              <a:gd name="connsiteY3" fmla="*/ 1345600 h 1451926"/>
              <a:gd name="connsiteX4" fmla="*/ 1892595 w 2339163"/>
              <a:gd name="connsiteY4" fmla="*/ 1430661 h 1451926"/>
              <a:gd name="connsiteX5" fmla="*/ 1828800 w 2339163"/>
              <a:gd name="connsiteY5" fmla="*/ 1451926 h 1451926"/>
              <a:gd name="connsiteX6" fmla="*/ 1297172 w 2339163"/>
              <a:gd name="connsiteY6" fmla="*/ 1430661 h 1451926"/>
              <a:gd name="connsiteX7" fmla="*/ 1169581 w 2339163"/>
              <a:gd name="connsiteY7" fmla="*/ 1388131 h 1451926"/>
              <a:gd name="connsiteX8" fmla="*/ 1105786 w 2339163"/>
              <a:gd name="connsiteY8" fmla="*/ 1366866 h 1451926"/>
              <a:gd name="connsiteX9" fmla="*/ 1063256 w 2339163"/>
              <a:gd name="connsiteY9" fmla="*/ 1324335 h 1451926"/>
              <a:gd name="connsiteX10" fmla="*/ 871869 w 2339163"/>
              <a:gd name="connsiteY10" fmla="*/ 1218010 h 1451926"/>
              <a:gd name="connsiteX11" fmla="*/ 744279 w 2339163"/>
              <a:gd name="connsiteY11" fmla="*/ 1111684 h 1451926"/>
              <a:gd name="connsiteX12" fmla="*/ 637953 w 2339163"/>
              <a:gd name="connsiteY12" fmla="*/ 1026624 h 1451926"/>
              <a:gd name="connsiteX13" fmla="*/ 595423 w 2339163"/>
              <a:gd name="connsiteY13" fmla="*/ 962828 h 1451926"/>
              <a:gd name="connsiteX14" fmla="*/ 489097 w 2339163"/>
              <a:gd name="connsiteY14" fmla="*/ 877768 h 1451926"/>
              <a:gd name="connsiteX15" fmla="*/ 404037 w 2339163"/>
              <a:gd name="connsiteY15" fmla="*/ 750177 h 1451926"/>
              <a:gd name="connsiteX16" fmla="*/ 361507 w 2339163"/>
              <a:gd name="connsiteY16" fmla="*/ 686382 h 1451926"/>
              <a:gd name="connsiteX17" fmla="*/ 297711 w 2339163"/>
              <a:gd name="connsiteY17" fmla="*/ 643852 h 1451926"/>
              <a:gd name="connsiteX18" fmla="*/ 191386 w 2339163"/>
              <a:gd name="connsiteY18" fmla="*/ 558791 h 1451926"/>
              <a:gd name="connsiteX19" fmla="*/ 106325 w 2339163"/>
              <a:gd name="connsiteY19" fmla="*/ 303610 h 1451926"/>
              <a:gd name="connsiteX20" fmla="*/ 85060 w 2339163"/>
              <a:gd name="connsiteY20" fmla="*/ 239814 h 1451926"/>
              <a:gd name="connsiteX21" fmla="*/ 63795 w 2339163"/>
              <a:gd name="connsiteY21" fmla="*/ 176019 h 1451926"/>
              <a:gd name="connsiteX22" fmla="*/ 21265 w 2339163"/>
              <a:gd name="connsiteY22" fmla="*/ 5898 h 1451926"/>
              <a:gd name="connsiteX23" fmla="*/ 0 w 2339163"/>
              <a:gd name="connsiteY23" fmla="*/ 5898 h 145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339163" h="1451926">
                <a:moveTo>
                  <a:pt x="2339163" y="1196745"/>
                </a:moveTo>
                <a:lnTo>
                  <a:pt x="2211572" y="1281805"/>
                </a:lnTo>
                <a:cubicBezTo>
                  <a:pt x="2190307" y="1295982"/>
                  <a:pt x="2172022" y="1316253"/>
                  <a:pt x="2147776" y="1324335"/>
                </a:cubicBezTo>
                <a:lnTo>
                  <a:pt x="2083981" y="1345600"/>
                </a:lnTo>
                <a:cubicBezTo>
                  <a:pt x="1982885" y="1412999"/>
                  <a:pt x="2044432" y="1380049"/>
                  <a:pt x="1892595" y="1430661"/>
                </a:cubicBezTo>
                <a:lnTo>
                  <a:pt x="1828800" y="1451926"/>
                </a:lnTo>
                <a:cubicBezTo>
                  <a:pt x="1651591" y="1444838"/>
                  <a:pt x="1473698" y="1447744"/>
                  <a:pt x="1297172" y="1430661"/>
                </a:cubicBezTo>
                <a:cubicBezTo>
                  <a:pt x="1252550" y="1426343"/>
                  <a:pt x="1212111" y="1402308"/>
                  <a:pt x="1169581" y="1388131"/>
                </a:cubicBezTo>
                <a:lnTo>
                  <a:pt x="1105786" y="1366866"/>
                </a:lnTo>
                <a:cubicBezTo>
                  <a:pt x="1091609" y="1352689"/>
                  <a:pt x="1080448" y="1334650"/>
                  <a:pt x="1063256" y="1324335"/>
                </a:cubicBezTo>
                <a:cubicBezTo>
                  <a:pt x="929554" y="1244113"/>
                  <a:pt x="1066942" y="1413086"/>
                  <a:pt x="871869" y="1218010"/>
                </a:cubicBezTo>
                <a:cubicBezTo>
                  <a:pt x="790002" y="1136142"/>
                  <a:pt x="833097" y="1170896"/>
                  <a:pt x="744279" y="1111684"/>
                </a:cubicBezTo>
                <a:cubicBezTo>
                  <a:pt x="622393" y="928855"/>
                  <a:pt x="784690" y="1144014"/>
                  <a:pt x="637953" y="1026624"/>
                </a:cubicBezTo>
                <a:cubicBezTo>
                  <a:pt x="617996" y="1010658"/>
                  <a:pt x="613495" y="980900"/>
                  <a:pt x="595423" y="962828"/>
                </a:cubicBezTo>
                <a:cubicBezTo>
                  <a:pt x="511725" y="879129"/>
                  <a:pt x="552227" y="961941"/>
                  <a:pt x="489097" y="877768"/>
                </a:cubicBezTo>
                <a:cubicBezTo>
                  <a:pt x="458428" y="836876"/>
                  <a:pt x="432390" y="792707"/>
                  <a:pt x="404037" y="750177"/>
                </a:cubicBezTo>
                <a:cubicBezTo>
                  <a:pt x="389860" y="728912"/>
                  <a:pt x="382772" y="700559"/>
                  <a:pt x="361507" y="686382"/>
                </a:cubicBezTo>
                <a:cubicBezTo>
                  <a:pt x="340242" y="672205"/>
                  <a:pt x="317668" y="659818"/>
                  <a:pt x="297711" y="643852"/>
                </a:cubicBezTo>
                <a:cubicBezTo>
                  <a:pt x="146199" y="522642"/>
                  <a:pt x="387751" y="689701"/>
                  <a:pt x="191386" y="558791"/>
                </a:cubicBezTo>
                <a:lnTo>
                  <a:pt x="106325" y="303610"/>
                </a:lnTo>
                <a:lnTo>
                  <a:pt x="85060" y="239814"/>
                </a:lnTo>
                <a:cubicBezTo>
                  <a:pt x="77972" y="218549"/>
                  <a:pt x="68191" y="197999"/>
                  <a:pt x="63795" y="176019"/>
                </a:cubicBezTo>
                <a:cubicBezTo>
                  <a:pt x="60728" y="160682"/>
                  <a:pt x="39947" y="33922"/>
                  <a:pt x="21265" y="5898"/>
                </a:cubicBezTo>
                <a:cubicBezTo>
                  <a:pt x="17333" y="0"/>
                  <a:pt x="7088" y="5898"/>
                  <a:pt x="0" y="5898"/>
                </a:cubicBezTo>
              </a:path>
            </a:pathLst>
          </a:cu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 rot="10800000" flipV="1">
            <a:off x="2500299" y="564278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10800000" flipV="1">
            <a:off x="2500298" y="607141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rot="10800000" flipV="1">
            <a:off x="2500298" y="650004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2714612" y="5429264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-5</a:t>
            </a:r>
            <a:endParaRPr lang="en-US" sz="1600" dirty="0"/>
          </a:p>
        </p:txBody>
      </p:sp>
      <p:sp>
        <p:nvSpPr>
          <p:cNvPr id="71" name="70 - TextBox"/>
          <p:cNvSpPr txBox="1"/>
          <p:nvPr/>
        </p:nvSpPr>
        <p:spPr>
          <a:xfrm>
            <a:off x="2643174" y="500063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-4</a:t>
            </a:r>
            <a:endParaRPr lang="en-US" sz="1600" dirty="0"/>
          </a:p>
        </p:txBody>
      </p:sp>
      <p:sp>
        <p:nvSpPr>
          <p:cNvPr id="72" name="71 - TextBox"/>
          <p:cNvSpPr txBox="1"/>
          <p:nvPr/>
        </p:nvSpPr>
        <p:spPr>
          <a:xfrm>
            <a:off x="2643174" y="4714884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sp>
        <p:nvSpPr>
          <p:cNvPr id="75" name="74 - TextBox"/>
          <p:cNvSpPr txBox="1"/>
          <p:nvPr/>
        </p:nvSpPr>
        <p:spPr>
          <a:xfrm>
            <a:off x="2643174" y="4357694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77" name="76 - TextBox"/>
          <p:cNvSpPr txBox="1"/>
          <p:nvPr/>
        </p:nvSpPr>
        <p:spPr>
          <a:xfrm>
            <a:off x="2571736" y="392906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79" name="78 - TextBox"/>
          <p:cNvSpPr txBox="1"/>
          <p:nvPr/>
        </p:nvSpPr>
        <p:spPr>
          <a:xfrm>
            <a:off x="2214546" y="228599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81" name="80 - TextBox"/>
          <p:cNvSpPr txBox="1"/>
          <p:nvPr/>
        </p:nvSpPr>
        <p:spPr>
          <a:xfrm>
            <a:off x="2143108" y="285749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82" name="81 - TextBox"/>
          <p:cNvSpPr txBox="1"/>
          <p:nvPr/>
        </p:nvSpPr>
        <p:spPr>
          <a:xfrm>
            <a:off x="2143108" y="321468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3" name="82 - TextBox"/>
          <p:cNvSpPr txBox="1"/>
          <p:nvPr/>
        </p:nvSpPr>
        <p:spPr>
          <a:xfrm>
            <a:off x="2643174" y="6376594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-7</a:t>
            </a:r>
            <a:endParaRPr lang="en-US" sz="1600" dirty="0"/>
          </a:p>
        </p:txBody>
      </p:sp>
      <p:sp>
        <p:nvSpPr>
          <p:cNvPr id="84" name="83 - TextBox"/>
          <p:cNvSpPr txBox="1"/>
          <p:nvPr/>
        </p:nvSpPr>
        <p:spPr>
          <a:xfrm>
            <a:off x="2714612" y="5857892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-6</a:t>
            </a:r>
            <a:endParaRPr lang="en-US" sz="1600" dirty="0"/>
          </a:p>
        </p:txBody>
      </p:sp>
      <p:sp>
        <p:nvSpPr>
          <p:cNvPr id="89" name="88 - Έλλειψη"/>
          <p:cNvSpPr/>
          <p:nvPr/>
        </p:nvSpPr>
        <p:spPr>
          <a:xfrm>
            <a:off x="2571736" y="4500570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73" grpId="0" animBg="1"/>
      <p:bldP spid="50" grpId="0" animBg="1"/>
      <p:bldP spid="51" grpId="0" animBg="1"/>
      <p:bldP spid="56" grpId="0" animBg="1"/>
      <p:bldP spid="58" grpId="0" animBg="1"/>
      <p:bldP spid="70" grpId="0"/>
      <p:bldP spid="71" grpId="0"/>
      <p:bldP spid="72" grpId="0"/>
      <p:bldP spid="75" grpId="0"/>
      <p:bldP spid="77" grpId="0"/>
      <p:bldP spid="79" grpId="0"/>
      <p:bldP spid="81" grpId="0"/>
      <p:bldP spid="82" grpId="0"/>
      <p:bldP spid="83" grpId="0"/>
      <p:bldP spid="84" grpId="0"/>
      <p:bldP spid="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Άσκηση </a:t>
            </a:r>
            <a:r>
              <a:rPr lang="en-US" sz="2400" b="1" u="sng" dirty="0" smtClean="0">
                <a:solidFill>
                  <a:srgbClr val="7030A0"/>
                </a:solidFill>
              </a:rPr>
              <a:t>  3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786050" y="1714488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3x  -  1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2500298" y="3929066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n-US" sz="3600" b="1" dirty="0" smtClean="0"/>
              <a:t> </a:t>
            </a:r>
            <a:r>
              <a:rPr lang="el-GR" sz="3600" b="1" dirty="0" smtClean="0"/>
              <a:t> </a:t>
            </a:r>
            <a:r>
              <a:rPr lang="en-US" sz="3600" b="1" dirty="0" smtClean="0"/>
              <a:t>3</a:t>
            </a:r>
            <a:r>
              <a:rPr lang="el-GR" sz="3600" b="1" baseline="30000" dirty="0" smtClean="0">
                <a:solidFill>
                  <a:schemeClr val="bg2">
                    <a:lumMod val="25000"/>
                  </a:schemeClr>
                </a:solidFill>
              </a:rPr>
              <a:t> .</a:t>
            </a:r>
            <a:r>
              <a:rPr lang="en-US" sz="3600" b="1" dirty="0" smtClean="0"/>
              <a:t> (-2) -1</a:t>
            </a:r>
            <a:endParaRPr lang="en-US" sz="36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14282" y="857232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βρείτε την αριθμητική τιμή της  μεταβλητής </a:t>
            </a:r>
            <a:r>
              <a:rPr lang="en-US" sz="2800" dirty="0" smtClean="0"/>
              <a:t>y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για 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x=  -2</a:t>
            </a:r>
          </a:p>
        </p:txBody>
      </p:sp>
      <p:sp>
        <p:nvSpPr>
          <p:cNvPr id="30" name="29 - TextBox"/>
          <p:cNvSpPr txBox="1"/>
          <p:nvPr/>
        </p:nvSpPr>
        <p:spPr>
          <a:xfrm>
            <a:off x="2571736" y="257174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Λύση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285720" y="3929066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 = </a:t>
            </a:r>
            <a:r>
              <a:rPr lang="el-G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 -  1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7072330" y="3786190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l-GR" sz="3600" b="1" dirty="0" smtClean="0"/>
              <a:t>  </a:t>
            </a:r>
            <a:r>
              <a:rPr lang="en-US" sz="3600" b="1" dirty="0" smtClean="0"/>
              <a:t>-7</a:t>
            </a:r>
            <a:endParaRPr lang="en-US" sz="36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5286380" y="3857628"/>
            <a:ext cx="1564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 </a:t>
            </a:r>
            <a:r>
              <a:rPr lang="en-US" sz="3600" b="1" dirty="0" smtClean="0"/>
              <a:t>-6 – 1</a:t>
            </a:r>
            <a:endParaRPr lang="en-US" sz="36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2428860" y="5214950"/>
            <a:ext cx="5357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άρα για </a:t>
            </a:r>
            <a:r>
              <a:rPr lang="en-US" sz="2800" dirty="0" smtClean="0">
                <a:solidFill>
                  <a:srgbClr val="002060"/>
                </a:solidFill>
              </a:rPr>
              <a:t>    x</a:t>
            </a:r>
            <a:r>
              <a:rPr lang="el-GR" sz="2800" dirty="0" smtClean="0">
                <a:solidFill>
                  <a:srgbClr val="002060"/>
                </a:solidFill>
              </a:rPr>
              <a:t>=</a:t>
            </a:r>
            <a:r>
              <a:rPr lang="el-GR" sz="2800" dirty="0" smtClean="0"/>
              <a:t> </a:t>
            </a:r>
            <a:r>
              <a:rPr lang="en-US" sz="2800" dirty="0" smtClean="0"/>
              <a:t>-</a:t>
            </a:r>
            <a:r>
              <a:rPr lang="el-GR" sz="2800" dirty="0" smtClean="0"/>
              <a:t> </a:t>
            </a:r>
            <a:r>
              <a:rPr lang="en-US" sz="2800" dirty="0" smtClean="0"/>
              <a:t>2</a:t>
            </a:r>
            <a:r>
              <a:rPr lang="el-GR" sz="2800" dirty="0" smtClean="0"/>
              <a:t> </a:t>
            </a:r>
            <a:r>
              <a:rPr lang="en-US" sz="2800" dirty="0" smtClean="0"/>
              <a:t>                 </a:t>
            </a:r>
            <a:r>
              <a:rPr lang="el-GR" sz="2800" dirty="0" smtClean="0"/>
              <a:t>    </a:t>
            </a:r>
            <a:r>
              <a:rPr lang="en-US" sz="2800" dirty="0" smtClean="0"/>
              <a:t>y= -7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9" grpId="0"/>
      <p:bldP spid="12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14285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Συναρτήσεις (εξισώσεις, σχέσεις, τύποι) που έχουν την μορφή:</a:t>
            </a:r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>
            <a:off x="285720" y="107154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7</a:t>
            </a:r>
            <a:r>
              <a:rPr lang="en-US" sz="2400" b="1" dirty="0" smtClean="0"/>
              <a:t>x</a:t>
            </a:r>
            <a:r>
              <a:rPr lang="el-GR" sz="2400" b="1" dirty="0" smtClean="0"/>
              <a:t> + 4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214282" y="2285992"/>
            <a:ext cx="1785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</a:t>
            </a:r>
            <a:r>
              <a:rPr lang="el-GR" sz="2400" b="1" dirty="0" smtClean="0"/>
              <a:t>3</a:t>
            </a:r>
            <a:r>
              <a:rPr lang="en-US" sz="2400" b="1" dirty="0" smtClean="0"/>
              <a:t>x</a:t>
            </a:r>
            <a:r>
              <a:rPr lang="el-GR" sz="2400" b="1" dirty="0" smtClean="0"/>
              <a:t>  - 9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357158" y="328612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       x</a:t>
            </a:r>
            <a:r>
              <a:rPr lang="el-GR" sz="2400" b="1" dirty="0" smtClean="0"/>
              <a:t>   + 2</a:t>
            </a:r>
            <a:endParaRPr lang="en-US" sz="2400" b="1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1000100" y="357187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1071538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1071538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4" name="13 - TextBox"/>
          <p:cNvSpPr txBox="1"/>
          <p:nvPr/>
        </p:nvSpPr>
        <p:spPr>
          <a:xfrm>
            <a:off x="285720" y="5214950"/>
            <a:ext cx="885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Έχουν γραφικές παραστάσεις που είναι </a:t>
            </a:r>
            <a:r>
              <a:rPr lang="el-GR" b="1" u="sng" dirty="0" smtClean="0"/>
              <a:t>ευθείες γραμμές που δεν περνούν από την αρχή τον αξόνων</a:t>
            </a:r>
            <a:endParaRPr lang="en-US" b="1" u="sng" dirty="0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1785918" y="1285860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3428992" y="1071546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Κλίση (ή εφαπτομένη)   7</a:t>
            </a:r>
            <a:endParaRPr lang="en-US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1857356" y="2500306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3428992" y="228599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Κλίση   -3</a:t>
            </a:r>
            <a:endParaRPr lang="en-US" dirty="0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>
            <a:off x="2571736" y="3500438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4500562" y="328612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Κλίση  </a:t>
            </a:r>
            <a:r>
              <a:rPr lang="el-GR" b="1" dirty="0" smtClean="0"/>
              <a:t>-</a:t>
            </a:r>
            <a:endParaRPr lang="en-US" b="1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5357818" y="350043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5429256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5429256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26" name="25 - TextBox"/>
          <p:cNvSpPr txBox="1"/>
          <p:nvPr/>
        </p:nvSpPr>
        <p:spPr>
          <a:xfrm rot="19205174">
            <a:off x="7537062" y="5639422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  +β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357158" y="64291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5x</a:t>
            </a:r>
            <a:r>
              <a:rPr lang="el-GR" sz="2400" b="1" dirty="0" smtClean="0"/>
              <a:t> +4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214282" y="378619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-x</a:t>
            </a:r>
            <a:r>
              <a:rPr lang="el-GR" sz="2400" b="1" dirty="0" smtClean="0"/>
              <a:t> -2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214282" y="6000768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       x</a:t>
            </a:r>
            <a:r>
              <a:rPr lang="el-GR" sz="2400" b="1" dirty="0" smtClean="0"/>
              <a:t> + 3</a:t>
            </a:r>
            <a:endParaRPr lang="en-US" sz="2400" b="1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857224" y="628652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928662" y="59293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928662" y="62865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2071670" y="1000108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>
            <a:off x="2000232" y="407194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>
            <a:off x="2143108" y="621508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εία γραμμή σύνδεσης"/>
          <p:cNvCxnSpPr/>
          <p:nvPr/>
        </p:nvCxnSpPr>
        <p:spPr>
          <a:xfrm rot="5400000">
            <a:off x="5249903" y="1035815"/>
            <a:ext cx="207242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>
            <a:off x="5143504" y="121437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2071670" y="428604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Γραφική παράσταση</a:t>
            </a:r>
            <a:r>
              <a:rPr lang="en-US" sz="1400" dirty="0" smtClean="0"/>
              <a:t> </a:t>
            </a:r>
            <a:r>
              <a:rPr lang="el-GR" sz="1400" dirty="0" smtClean="0"/>
              <a:t>εξίσωσης</a:t>
            </a:r>
            <a:endParaRPr lang="en-US" sz="1400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 rot="5400000" flipH="1" flipV="1">
            <a:off x="5000628" y="1000108"/>
            <a:ext cx="2143140" cy="5715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6286512" y="285728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4</a:t>
            </a:r>
            <a:endParaRPr lang="en-US" sz="1400" dirty="0"/>
          </a:p>
        </p:txBody>
      </p:sp>
      <p:sp>
        <p:nvSpPr>
          <p:cNvPr id="42" name="41 - TextBox"/>
          <p:cNvSpPr txBox="1"/>
          <p:nvPr/>
        </p:nvSpPr>
        <p:spPr>
          <a:xfrm rot="17688412">
            <a:off x="5295132" y="111934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5x</a:t>
            </a:r>
            <a:r>
              <a:rPr lang="el-GR" dirty="0" smtClean="0"/>
              <a:t> +4</a:t>
            </a:r>
            <a:endParaRPr lang="en-US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5400000">
            <a:off x="5536425" y="3821897"/>
            <a:ext cx="16430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εία γραμμή σύνδεσης"/>
          <p:cNvCxnSpPr/>
          <p:nvPr/>
        </p:nvCxnSpPr>
        <p:spPr>
          <a:xfrm>
            <a:off x="5214942" y="3786166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6200000" flipV="1">
            <a:off x="4964909" y="3036091"/>
            <a:ext cx="2143140" cy="20717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TextBox"/>
          <p:cNvSpPr txBox="1"/>
          <p:nvPr/>
        </p:nvSpPr>
        <p:spPr>
          <a:xfrm>
            <a:off x="6286512" y="4214818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</a:t>
            </a:r>
            <a:r>
              <a:rPr lang="el-GR" sz="1400" dirty="0" smtClean="0"/>
              <a:t>2</a:t>
            </a:r>
            <a:endParaRPr lang="en-US" sz="1400" dirty="0"/>
          </a:p>
        </p:txBody>
      </p:sp>
      <p:sp>
        <p:nvSpPr>
          <p:cNvPr id="51" name="50 - TextBox"/>
          <p:cNvSpPr txBox="1"/>
          <p:nvPr/>
        </p:nvSpPr>
        <p:spPr>
          <a:xfrm rot="3232999">
            <a:off x="5100148" y="337249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-x</a:t>
            </a:r>
            <a:r>
              <a:rPr lang="el-GR" dirty="0" smtClean="0"/>
              <a:t> -2</a:t>
            </a:r>
            <a:endParaRPr lang="en-US" dirty="0"/>
          </a:p>
        </p:txBody>
      </p:sp>
      <p:sp>
        <p:nvSpPr>
          <p:cNvPr id="55" name="54 - TextBox"/>
          <p:cNvSpPr txBox="1"/>
          <p:nvPr/>
        </p:nvSpPr>
        <p:spPr>
          <a:xfrm>
            <a:off x="7143768" y="100008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6" name="55 - TextBox"/>
          <p:cNvSpPr txBox="1"/>
          <p:nvPr/>
        </p:nvSpPr>
        <p:spPr>
          <a:xfrm flipH="1">
            <a:off x="6072198" y="0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7" name="56 - TextBox"/>
          <p:cNvSpPr txBox="1"/>
          <p:nvPr/>
        </p:nvSpPr>
        <p:spPr>
          <a:xfrm>
            <a:off x="7143768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8" name="57 - TextBox"/>
          <p:cNvSpPr txBox="1"/>
          <p:nvPr/>
        </p:nvSpPr>
        <p:spPr>
          <a:xfrm>
            <a:off x="6143636" y="27146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9" name="58 - TextBox"/>
          <p:cNvSpPr txBox="1"/>
          <p:nvPr/>
        </p:nvSpPr>
        <p:spPr>
          <a:xfrm>
            <a:off x="1643042" y="3714752"/>
            <a:ext cx="2414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Γραφική παράσταση</a:t>
            </a:r>
            <a:r>
              <a:rPr lang="en-US" sz="1400" dirty="0" smtClean="0"/>
              <a:t> </a:t>
            </a:r>
            <a:r>
              <a:rPr lang="el-GR" sz="1400" dirty="0" smtClean="0"/>
              <a:t>εξίσωσης</a:t>
            </a:r>
            <a:endParaRPr lang="en-US" sz="1400" dirty="0"/>
          </a:p>
        </p:txBody>
      </p:sp>
      <p:cxnSp>
        <p:nvCxnSpPr>
          <p:cNvPr id="60" name="59 - Ευθεία γραμμή σύνδεσης"/>
          <p:cNvCxnSpPr/>
          <p:nvPr/>
        </p:nvCxnSpPr>
        <p:spPr>
          <a:xfrm rot="5400000">
            <a:off x="4464855" y="6036475"/>
            <a:ext cx="16430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>
            <a:off x="4143372" y="600074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 rot="10800000">
            <a:off x="4500562" y="5143512"/>
            <a:ext cx="1928826" cy="1071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TextBox"/>
          <p:cNvSpPr txBox="1"/>
          <p:nvPr/>
        </p:nvSpPr>
        <p:spPr>
          <a:xfrm>
            <a:off x="5214942" y="5357826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3</a:t>
            </a:r>
            <a:endParaRPr lang="en-US" sz="1400" dirty="0"/>
          </a:p>
        </p:txBody>
      </p:sp>
      <p:sp>
        <p:nvSpPr>
          <p:cNvPr id="68" name="67 - TextBox"/>
          <p:cNvSpPr txBox="1"/>
          <p:nvPr/>
        </p:nvSpPr>
        <p:spPr>
          <a:xfrm>
            <a:off x="6072198" y="57864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9" name="68 - TextBox"/>
          <p:cNvSpPr txBox="1"/>
          <p:nvPr/>
        </p:nvSpPr>
        <p:spPr>
          <a:xfrm>
            <a:off x="5072066" y="492919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77" name="76 - TextBox"/>
          <p:cNvSpPr txBox="1"/>
          <p:nvPr/>
        </p:nvSpPr>
        <p:spPr>
          <a:xfrm>
            <a:off x="2357422" y="5715016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Γραφική παράσταση</a:t>
            </a:r>
            <a:r>
              <a:rPr lang="en-US" sz="1200" dirty="0" smtClean="0"/>
              <a:t> </a:t>
            </a:r>
            <a:r>
              <a:rPr lang="el-GR" sz="1200" dirty="0" smtClean="0"/>
              <a:t>εξίσωσης</a:t>
            </a:r>
            <a:endParaRPr lang="en-US" sz="1200" dirty="0"/>
          </a:p>
        </p:txBody>
      </p:sp>
      <p:sp>
        <p:nvSpPr>
          <p:cNvPr id="43" name="42 - TextBox"/>
          <p:cNvSpPr txBox="1"/>
          <p:nvPr/>
        </p:nvSpPr>
        <p:spPr>
          <a:xfrm rot="19205174">
            <a:off x="7537062" y="5639422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  +β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29" grpId="0"/>
      <p:bldP spid="37" grpId="0"/>
      <p:bldP spid="42" grpId="0"/>
      <p:bldP spid="49" grpId="0"/>
      <p:bldP spid="55" grpId="0"/>
      <p:bldP spid="56" grpId="0"/>
      <p:bldP spid="57" grpId="0"/>
      <p:bldP spid="58" grpId="0"/>
      <p:bldP spid="59" grpId="0"/>
      <p:bldP spid="66" grpId="0"/>
      <p:bldP spid="68" grpId="0"/>
      <p:bldP spid="69" grpId="0"/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357158" y="64291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5x</a:t>
            </a:r>
            <a:r>
              <a:rPr lang="el-GR" sz="2400" b="1" dirty="0" smtClean="0"/>
              <a:t> +4</a:t>
            </a:r>
            <a:endParaRPr lang="en-US" sz="2400" b="1" dirty="0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2071670" y="1000108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εία γραμμή σύνδεσης"/>
          <p:cNvCxnSpPr/>
          <p:nvPr/>
        </p:nvCxnSpPr>
        <p:spPr>
          <a:xfrm rot="5400000">
            <a:off x="4606160" y="1035815"/>
            <a:ext cx="207242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>
            <a:off x="4499761" y="121437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2071670" y="428604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Γραφική παράσταση</a:t>
            </a:r>
            <a:r>
              <a:rPr lang="en-US" sz="1400" dirty="0" smtClean="0"/>
              <a:t> </a:t>
            </a:r>
            <a:r>
              <a:rPr lang="el-GR" sz="1400" dirty="0" smtClean="0"/>
              <a:t>εξίσωσης</a:t>
            </a:r>
            <a:endParaRPr lang="en-US" sz="1400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 rot="5400000" flipH="1" flipV="1">
            <a:off x="4356885" y="1000108"/>
            <a:ext cx="2143140" cy="5715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5642769" y="285728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4</a:t>
            </a:r>
            <a:endParaRPr lang="en-US" sz="1400" dirty="0"/>
          </a:p>
        </p:txBody>
      </p:sp>
      <p:sp>
        <p:nvSpPr>
          <p:cNvPr id="42" name="41 - TextBox"/>
          <p:cNvSpPr txBox="1"/>
          <p:nvPr/>
        </p:nvSpPr>
        <p:spPr>
          <a:xfrm rot="17688412">
            <a:off x="4651389" y="111934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5x</a:t>
            </a:r>
            <a:r>
              <a:rPr lang="el-GR" dirty="0" smtClean="0"/>
              <a:t> +4</a:t>
            </a:r>
            <a:endParaRPr lang="en-US" dirty="0"/>
          </a:p>
        </p:txBody>
      </p:sp>
      <p:sp>
        <p:nvSpPr>
          <p:cNvPr id="55" name="54 - TextBox"/>
          <p:cNvSpPr txBox="1"/>
          <p:nvPr/>
        </p:nvSpPr>
        <p:spPr>
          <a:xfrm>
            <a:off x="6500025" y="100008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6" name="55 - TextBox"/>
          <p:cNvSpPr txBox="1"/>
          <p:nvPr/>
        </p:nvSpPr>
        <p:spPr>
          <a:xfrm flipH="1">
            <a:off x="5428455" y="0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7000892" y="50004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9" name="38 - TextBox"/>
          <p:cNvSpPr txBox="1"/>
          <p:nvPr/>
        </p:nvSpPr>
        <p:spPr>
          <a:xfrm rot="19205174">
            <a:off x="7608500" y="5639421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  +β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642910" y="3214686"/>
            <a:ext cx="6572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εξισώσεις που έχουν την μορφή  </a:t>
            </a:r>
            <a:r>
              <a:rPr lang="en-US" dirty="0" smtClean="0"/>
              <a:t>y = </a:t>
            </a:r>
            <a:r>
              <a:rPr lang="el-GR" dirty="0" smtClean="0"/>
              <a:t>α</a:t>
            </a:r>
            <a:r>
              <a:rPr lang="en-US" dirty="0" smtClean="0"/>
              <a:t>x +</a:t>
            </a:r>
            <a:r>
              <a:rPr lang="el-GR" dirty="0" smtClean="0"/>
              <a:t>β , (όπου α και β είναι σταθεροί αριθμοί)  η γραφική τους παράσταση είναι ευθεία γραμμή, η οποία όμως </a:t>
            </a:r>
            <a:r>
              <a:rPr lang="el-GR" b="1" u="sng" dirty="0" smtClean="0"/>
              <a:t>δεν περνάει από την αρχή των αξόνων 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7" grpId="0"/>
      <p:bldP spid="42" grpId="0"/>
      <p:bldP spid="55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14285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Συναρτήσεις (εξισώσεις, σχέσεις, τύποι) που έχουν την μορφή:</a:t>
            </a:r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>
            <a:off x="285720" y="107154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7</a:t>
            </a:r>
            <a:r>
              <a:rPr lang="en-US" sz="2400" b="1" dirty="0" smtClean="0"/>
              <a:t>x</a:t>
            </a:r>
            <a:r>
              <a:rPr lang="el-GR" sz="2400" b="1" dirty="0" smtClean="0"/>
              <a:t> + </a:t>
            </a:r>
            <a:r>
              <a:rPr lang="el-GR" sz="2400" b="1" dirty="0" smtClean="0">
                <a:solidFill>
                  <a:srgbClr val="FF0000"/>
                </a:solidFill>
              </a:rPr>
              <a:t>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14282" y="2285992"/>
            <a:ext cx="1785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</a:t>
            </a:r>
            <a:r>
              <a:rPr lang="el-GR" sz="2400" b="1" dirty="0" smtClean="0"/>
              <a:t>3</a:t>
            </a:r>
            <a:r>
              <a:rPr lang="en-US" sz="2400" b="1" dirty="0" smtClean="0"/>
              <a:t>x</a:t>
            </a:r>
            <a:r>
              <a:rPr lang="el-GR" sz="2400" b="1" dirty="0" smtClean="0"/>
              <a:t>  </a:t>
            </a:r>
            <a:r>
              <a:rPr lang="el-GR" sz="2400" b="1" dirty="0" smtClean="0">
                <a:solidFill>
                  <a:srgbClr val="FF0000"/>
                </a:solidFill>
              </a:rPr>
              <a:t>- 9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357158" y="328612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       x</a:t>
            </a:r>
            <a:r>
              <a:rPr lang="el-GR" sz="2400" b="1" dirty="0" smtClean="0"/>
              <a:t>   + </a:t>
            </a:r>
            <a:r>
              <a:rPr lang="el-GR" sz="2400" b="1" dirty="0" smtClean="0">
                <a:solidFill>
                  <a:srgbClr val="FF0000"/>
                </a:solidFill>
              </a:rPr>
              <a:t>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1000100" y="357187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1071538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1071538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1785918" y="1285860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3428992" y="1071546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Τέμνει τον άξονα  </a:t>
            </a:r>
            <a:r>
              <a:rPr lang="en-US" dirty="0" err="1" smtClean="0"/>
              <a:t>yy</a:t>
            </a:r>
            <a:r>
              <a:rPr lang="en-US" dirty="0" smtClean="0"/>
              <a:t>’ </a:t>
            </a:r>
            <a:r>
              <a:rPr lang="el-GR" dirty="0" smtClean="0"/>
              <a:t> στο σημείο  (0,</a:t>
            </a:r>
            <a:r>
              <a:rPr lang="el-GR" dirty="0" smtClean="0">
                <a:solidFill>
                  <a:srgbClr val="FF0000"/>
                </a:solidFill>
              </a:rPr>
              <a:t>4</a:t>
            </a:r>
            <a:r>
              <a:rPr lang="el-GR" dirty="0" smtClean="0"/>
              <a:t>)</a:t>
            </a:r>
            <a:endParaRPr lang="en-US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1857356" y="2500306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>
            <a:off x="2571736" y="3500438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 rot="19205174">
            <a:off x="7537062" y="5639422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  +β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3643306" y="2285992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Τέμνει τον άξονα  </a:t>
            </a:r>
            <a:r>
              <a:rPr lang="en-US" dirty="0" err="1" smtClean="0"/>
              <a:t>yy</a:t>
            </a:r>
            <a:r>
              <a:rPr lang="en-US" dirty="0" smtClean="0"/>
              <a:t>’ </a:t>
            </a:r>
            <a:r>
              <a:rPr lang="el-GR" dirty="0" smtClean="0"/>
              <a:t> στο σημείο  (0,</a:t>
            </a:r>
            <a:r>
              <a:rPr lang="el-GR" dirty="0" smtClean="0">
                <a:solidFill>
                  <a:srgbClr val="FF0000"/>
                </a:solidFill>
              </a:rPr>
              <a:t>-9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27" name="26 - TextBox"/>
          <p:cNvSpPr txBox="1"/>
          <p:nvPr/>
        </p:nvSpPr>
        <p:spPr>
          <a:xfrm>
            <a:off x="3857620" y="3286124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Τέμνει τον άξονα  </a:t>
            </a:r>
            <a:r>
              <a:rPr lang="en-US" dirty="0" err="1" smtClean="0"/>
              <a:t>yy</a:t>
            </a:r>
            <a:r>
              <a:rPr lang="en-US" dirty="0" smtClean="0"/>
              <a:t>’ </a:t>
            </a:r>
            <a:r>
              <a:rPr lang="el-GR" dirty="0" smtClean="0"/>
              <a:t> στο σημείο  (0,</a:t>
            </a:r>
            <a:r>
              <a:rPr lang="el-GR" dirty="0" smtClean="0">
                <a:solidFill>
                  <a:srgbClr val="FF0000"/>
                </a:solidFill>
              </a:rPr>
              <a:t> 2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28" name="27 - TextBox"/>
          <p:cNvSpPr txBox="1"/>
          <p:nvPr/>
        </p:nvSpPr>
        <p:spPr>
          <a:xfrm>
            <a:off x="285720" y="4643446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x</a:t>
            </a:r>
            <a:r>
              <a:rPr lang="el-GR" sz="2400" b="1" dirty="0" smtClean="0"/>
              <a:t>   +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>
            <a:off x="2786050" y="4929198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4643438" y="4643446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Τέμνει τον άξονα  </a:t>
            </a:r>
            <a:r>
              <a:rPr lang="en-US" dirty="0" err="1" smtClean="0"/>
              <a:t>yy</a:t>
            </a:r>
            <a:r>
              <a:rPr lang="en-US" dirty="0" smtClean="0"/>
              <a:t>’ </a:t>
            </a:r>
            <a:r>
              <a:rPr lang="el-GR" dirty="0" smtClean="0"/>
              <a:t> στο σημείο  (0,</a:t>
            </a:r>
            <a:r>
              <a:rPr lang="el-GR" dirty="0" smtClean="0">
                <a:solidFill>
                  <a:srgbClr val="FF0000"/>
                </a:solidFill>
              </a:rPr>
              <a:t>         </a:t>
            </a:r>
            <a:r>
              <a:rPr lang="el-GR" dirty="0" smtClean="0"/>
              <a:t>)</a:t>
            </a:r>
            <a:endParaRPr lang="en-US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1714480" y="492919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1785918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1785918" y="49291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cxnSp>
        <p:nvCxnSpPr>
          <p:cNvPr id="40" name="39 - Ευθεία γραμμή σύνδεσης"/>
          <p:cNvCxnSpPr/>
          <p:nvPr/>
        </p:nvCxnSpPr>
        <p:spPr>
          <a:xfrm>
            <a:off x="8358214" y="4857760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8358214" y="4572008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42" name="41 - TextBox"/>
          <p:cNvSpPr txBox="1"/>
          <p:nvPr/>
        </p:nvSpPr>
        <p:spPr>
          <a:xfrm>
            <a:off x="8358214" y="4857760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14285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Συναρτήσεις (εξισώσεις, σχέσεις, τύποι) που έχουν την μορφή:</a:t>
            </a:r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>
            <a:off x="500034" y="107154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5x</a:t>
            </a:r>
            <a:r>
              <a:rPr lang="el-GR" sz="2400" b="1" dirty="0" smtClean="0"/>
              <a:t> - 7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428596" y="2285992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-x</a:t>
            </a:r>
            <a:r>
              <a:rPr lang="el-GR" sz="2400" b="1" dirty="0" smtClean="0"/>
              <a:t>  +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357158" y="3286124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       x</a:t>
            </a:r>
            <a:r>
              <a:rPr lang="el-GR" sz="2400" b="1" dirty="0" smtClean="0"/>
              <a:t>  -   6</a:t>
            </a:r>
            <a:endParaRPr lang="en-US" sz="2400" b="1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1000100" y="357187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1071538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1071538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3857620" y="1285860"/>
            <a:ext cx="3857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μεγέθη που εκφράζουν οι </a:t>
            </a:r>
            <a:r>
              <a:rPr lang="el-GR" sz="2400" u="sng" dirty="0" smtClean="0"/>
              <a:t>μεταβλητές  </a:t>
            </a:r>
            <a:r>
              <a:rPr lang="en-US" sz="2400" u="sng" dirty="0" smtClean="0"/>
              <a:t>x  </a:t>
            </a:r>
            <a:r>
              <a:rPr lang="el-GR" sz="2400" u="sng" dirty="0" smtClean="0"/>
              <a:t> και </a:t>
            </a:r>
            <a:r>
              <a:rPr lang="en-US" sz="2400" u="sng" dirty="0" smtClean="0"/>
              <a:t> y</a:t>
            </a:r>
            <a:r>
              <a:rPr lang="el-GR" sz="2400" u="sng" dirty="0" smtClean="0"/>
              <a:t>  </a:t>
            </a:r>
            <a:r>
              <a:rPr lang="el-GR" sz="2400" b="1" u="sng" dirty="0" smtClean="0"/>
              <a:t>δεν</a:t>
            </a:r>
            <a:r>
              <a:rPr lang="el-GR" sz="2400" u="sng" dirty="0" smtClean="0"/>
              <a:t> είναι μεταξύ τους ανάλογα </a:t>
            </a:r>
            <a:r>
              <a:rPr lang="el-GR" sz="2400" dirty="0" smtClean="0"/>
              <a:t>μεγέθη. </a:t>
            </a:r>
            <a:endParaRPr lang="en-US" sz="2400" dirty="0"/>
          </a:p>
        </p:txBody>
      </p:sp>
      <p:sp>
        <p:nvSpPr>
          <p:cNvPr id="18" name="17 - TextBox"/>
          <p:cNvSpPr txBox="1"/>
          <p:nvPr/>
        </p:nvSpPr>
        <p:spPr>
          <a:xfrm rot="19205174">
            <a:off x="7537062" y="5639422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  +β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cxnSp>
        <p:nvCxnSpPr>
          <p:cNvPr id="19" name="18 - Ευθεία γραμμή σύνδεσης"/>
          <p:cNvCxnSpPr/>
          <p:nvPr/>
        </p:nvCxnSpPr>
        <p:spPr>
          <a:xfrm>
            <a:off x="1500166" y="2571744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1571604" y="22145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6</a:t>
            </a:r>
            <a:endParaRPr lang="en-US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1571604" y="257174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5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4071934" y="250030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5x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2714612" y="171448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-x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6357950" y="150017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       x</a:t>
            </a:r>
            <a:endParaRPr lang="en-US" sz="2400" b="1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7000892" y="178592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7072330" y="142873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7</a:t>
            </a:r>
            <a:endParaRPr lang="en-US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7072330" y="178592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31" name="30 - TextBox"/>
          <p:cNvSpPr txBox="1"/>
          <p:nvPr/>
        </p:nvSpPr>
        <p:spPr>
          <a:xfrm rot="19205174">
            <a:off x="7537062" y="5639422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 </a:t>
            </a:r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  +β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39" name="38 - Επεξήγηση με σύννεφο"/>
          <p:cNvSpPr/>
          <p:nvPr/>
        </p:nvSpPr>
        <p:spPr>
          <a:xfrm>
            <a:off x="1643042" y="-214338"/>
            <a:ext cx="7143800" cy="4929222"/>
          </a:xfrm>
          <a:prstGeom prst="cloudCallout">
            <a:avLst>
              <a:gd name="adj1" fmla="val -53692"/>
              <a:gd name="adj2" fmla="val 60839"/>
            </a:avLst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TextBox"/>
          <p:cNvSpPr txBox="1"/>
          <p:nvPr/>
        </p:nvSpPr>
        <p:spPr>
          <a:xfrm>
            <a:off x="3857620" y="92867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</a:t>
            </a:r>
            <a:r>
              <a:rPr lang="el-GR" sz="2400" b="1" dirty="0" smtClean="0"/>
              <a:t>7</a:t>
            </a:r>
            <a:r>
              <a:rPr lang="en-US" sz="2400" b="1" dirty="0" smtClean="0"/>
              <a:t>x</a:t>
            </a:r>
            <a:r>
              <a:rPr lang="el-GR" sz="2400" b="1" dirty="0" smtClean="0"/>
              <a:t> + 4</a:t>
            </a:r>
            <a:endParaRPr lang="en-US" sz="2400" b="1" dirty="0"/>
          </a:p>
        </p:txBody>
      </p:sp>
      <p:sp>
        <p:nvSpPr>
          <p:cNvPr id="41" name="40 - TextBox"/>
          <p:cNvSpPr txBox="1"/>
          <p:nvPr/>
        </p:nvSpPr>
        <p:spPr>
          <a:xfrm>
            <a:off x="5357818" y="3500438"/>
            <a:ext cx="1785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</a:t>
            </a:r>
            <a:r>
              <a:rPr lang="el-GR" sz="2400" b="1" dirty="0" smtClean="0"/>
              <a:t>3</a:t>
            </a:r>
            <a:r>
              <a:rPr lang="en-US" sz="2400" b="1" dirty="0" smtClean="0"/>
              <a:t>x</a:t>
            </a:r>
            <a:r>
              <a:rPr lang="el-GR" sz="2400" b="1" dirty="0" smtClean="0"/>
              <a:t>  - 9</a:t>
            </a:r>
            <a:endParaRPr lang="en-US" sz="2400" b="1" dirty="0"/>
          </a:p>
        </p:txBody>
      </p:sp>
      <p:sp>
        <p:nvSpPr>
          <p:cNvPr id="42" name="41 - TextBox"/>
          <p:cNvSpPr txBox="1"/>
          <p:nvPr/>
        </p:nvSpPr>
        <p:spPr>
          <a:xfrm>
            <a:off x="2571736" y="342900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-       x</a:t>
            </a:r>
            <a:r>
              <a:rPr lang="el-GR" sz="2400" b="1" dirty="0" smtClean="0"/>
              <a:t>   + 2</a:t>
            </a:r>
            <a:endParaRPr lang="en-US" sz="2400" b="1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3214678" y="371475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286116" y="335756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3286116" y="371475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0" y="5500702"/>
            <a:ext cx="7715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Εξισώσεις που έχουν αυτή την μορφή έχουν γραφικές παραστάσεις </a:t>
            </a:r>
            <a:r>
              <a:rPr lang="el-GR" b="1" dirty="0" smtClean="0"/>
              <a:t>ευθείες γραμμές</a:t>
            </a:r>
            <a:r>
              <a:rPr lang="el-GR" dirty="0" smtClean="0"/>
              <a:t>. Γιαυτό αυτές οι εξισώσεις ονομάζονται και γραμμικές εξισώσεις.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1363</Words>
  <PresentationFormat>Προβολή στην οθόνη (4:3)</PresentationFormat>
  <Paragraphs>332</Paragraphs>
  <Slides>20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Θέμα του Office</vt:lpstr>
      <vt:lpstr>ΣΥΝΑΡΤΗΣΕΙΣ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ΣΥΝΑΡΤΗΣΕΙΣ</dc:title>
  <dc:creator>Panorea</dc:creator>
  <cp:lastModifiedBy>Panorea</cp:lastModifiedBy>
  <cp:revision>291</cp:revision>
  <dcterms:created xsi:type="dcterms:W3CDTF">2020-12-10T19:31:36Z</dcterms:created>
  <dcterms:modified xsi:type="dcterms:W3CDTF">2021-02-20T09:15:27Z</dcterms:modified>
</cp:coreProperties>
</file>