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8" r:id="rId4"/>
    <p:sldId id="297" r:id="rId5"/>
    <p:sldId id="294" r:id="rId6"/>
    <p:sldId id="319" r:id="rId7"/>
    <p:sldId id="320" r:id="rId8"/>
    <p:sldId id="298" r:id="rId9"/>
    <p:sldId id="299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00" r:id="rId19"/>
    <p:sldId id="329" r:id="rId20"/>
    <p:sldId id="330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ΣΥΝΑΡΤΗΣΕΙΣ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3214678" y="3643314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 β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142976" y="228599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1472" y="157161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857224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500166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571604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7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571604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0" y="428604"/>
            <a:ext cx="3286116" cy="3857652"/>
          </a:xfrm>
          <a:prstGeom prst="cloudCallout">
            <a:avLst>
              <a:gd name="adj1" fmla="val -39288"/>
              <a:gd name="adj2" fmla="val 73929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4857752" y="207167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7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+ 4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429256" y="3071810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</a:t>
            </a:r>
            <a:r>
              <a:rPr lang="el-GR" sz="2400" b="1" dirty="0" smtClean="0"/>
              <a:t>3</a:t>
            </a:r>
            <a:r>
              <a:rPr lang="en-US" sz="2400" b="1" dirty="0" smtClean="0"/>
              <a:t>x</a:t>
            </a:r>
            <a:r>
              <a:rPr lang="el-GR" sz="2400" b="1" dirty="0" smtClean="0"/>
              <a:t>  - 9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5929322" y="150017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r>
              <a:rPr lang="el-GR" sz="2400" b="1" dirty="0" smtClean="0"/>
              <a:t>   + 2</a:t>
            </a:r>
            <a:endParaRPr lang="en-US" sz="2400" b="1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6572264" y="178592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6643702" y="14287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6643702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5143512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Εξισώσεις που έχουν αυτή την μορφή έχουν γραφικές παραστάσεις </a:t>
            </a:r>
            <a:r>
              <a:rPr lang="el-GR" b="1" dirty="0" smtClean="0"/>
              <a:t>ευθείες γραμμές, που περνάνε από την αρχή των αξόνων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4286248" y="285728"/>
            <a:ext cx="4429156" cy="3929090"/>
          </a:xfrm>
          <a:prstGeom prst="cloudCallout">
            <a:avLst>
              <a:gd name="adj1" fmla="val 38416"/>
              <a:gd name="adj2" fmla="val 79017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072034" y="5429264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Εξισώσεις που έχουν αυτή την μορφή έχουν γραφικές παραστάσεις </a:t>
            </a:r>
            <a:r>
              <a:rPr lang="el-GR" b="1" dirty="0" smtClean="0"/>
              <a:t>ευθείες γραμμές, που </a:t>
            </a:r>
            <a:r>
              <a:rPr lang="el-GR" b="1" dirty="0" smtClean="0">
                <a:solidFill>
                  <a:srgbClr val="FF0000"/>
                </a:solidFill>
              </a:rPr>
              <a:t>δεν</a:t>
            </a:r>
            <a:r>
              <a:rPr lang="el-GR" b="1" dirty="0" smtClean="0"/>
              <a:t> περνάνε από την αρχή των αξόνων</a:t>
            </a:r>
            <a:r>
              <a:rPr lang="el-G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714612" y="171448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357950" y="150017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 + </a:t>
            </a:r>
            <a:endParaRPr lang="en-US" sz="24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643042" y="-214338"/>
            <a:ext cx="7143800" cy="4929222"/>
          </a:xfrm>
          <a:prstGeom prst="cloudCallout">
            <a:avLst>
              <a:gd name="adj1" fmla="val -53692"/>
              <a:gd name="adj2" fmla="val 60839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3857620" y="92867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+ 4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357818" y="3500438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 - 9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2571736" y="342900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  + 2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5500702"/>
            <a:ext cx="7715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Όλες αυτές οι γραμμικές εξισώσεις έχουν  την ίδια κλίση που είναι το 5, άρα αυτές οι εξισώσεις έχουν γραφικές παραστάσεις που είναι μεταξύ τους παράλληλες.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7500958" y="171448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757239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7572396" y="17144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714612" y="171448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357950" y="150017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 + </a:t>
            </a:r>
            <a:endParaRPr lang="en-US" sz="24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643042" y="-214338"/>
            <a:ext cx="7143800" cy="4929222"/>
          </a:xfrm>
          <a:prstGeom prst="cloudCallout">
            <a:avLst>
              <a:gd name="adj1" fmla="val -53692"/>
              <a:gd name="adj2" fmla="val 60839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3857620" y="92867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+ 4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357818" y="3500438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 - 9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2571736" y="342900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5</a:t>
            </a:r>
            <a:r>
              <a:rPr lang="en-US" sz="2400" b="1" dirty="0" smtClean="0"/>
              <a:t>x</a:t>
            </a:r>
            <a:r>
              <a:rPr lang="el-GR" sz="2400" b="1" dirty="0" smtClean="0"/>
              <a:t>   + 2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5500702"/>
            <a:ext cx="7715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Όλες αυτές οι γραμμικές εξισώσεις </a:t>
            </a:r>
            <a:r>
              <a:rPr lang="el-GR" sz="2000" b="1" dirty="0" smtClean="0"/>
              <a:t>έχουν  την ίδια κλίση που είναι το 5</a:t>
            </a:r>
            <a:r>
              <a:rPr lang="el-GR" sz="2000" dirty="0" smtClean="0"/>
              <a:t>, άρα αυτές οι εξισώσεις έχουν γραφικές παραστάσεις που είναι </a:t>
            </a:r>
            <a:r>
              <a:rPr lang="el-GR" sz="2000" b="1" dirty="0" smtClean="0"/>
              <a:t>μεταξύ τους παράλληλες.</a:t>
            </a:r>
            <a:endParaRPr lang="en-US" sz="2000" b="1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7500958" y="171448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757239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7572396" y="17144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714612" y="171448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-2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072198" y="150017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y = </a:t>
            </a:r>
            <a:r>
              <a:rPr lang="el-GR" sz="2400" b="1" dirty="0" smtClean="0"/>
              <a:t>-2</a:t>
            </a:r>
            <a:r>
              <a:rPr lang="en-US" sz="2400" b="1" dirty="0" smtClean="0"/>
              <a:t>x</a:t>
            </a:r>
            <a:r>
              <a:rPr lang="el-GR" sz="2400" b="1" dirty="0" smtClean="0"/>
              <a:t>  + </a:t>
            </a:r>
            <a:endParaRPr lang="en-US" sz="24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643042" y="-214338"/>
            <a:ext cx="7143800" cy="4929222"/>
          </a:xfrm>
          <a:prstGeom prst="cloudCallout">
            <a:avLst>
              <a:gd name="adj1" fmla="val -53692"/>
              <a:gd name="adj2" fmla="val 60839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3857620" y="92867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-2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+ 4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357818" y="3500438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-2</a:t>
            </a:r>
            <a:r>
              <a:rPr lang="en-US" sz="2400" b="1" dirty="0" smtClean="0"/>
              <a:t>x</a:t>
            </a:r>
            <a:r>
              <a:rPr lang="el-GR" sz="2400" b="1" dirty="0" smtClean="0"/>
              <a:t>  - 9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2571736" y="342900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-2</a:t>
            </a:r>
            <a:r>
              <a:rPr lang="en-US" sz="2400" b="1" dirty="0" smtClean="0"/>
              <a:t>x</a:t>
            </a:r>
            <a:r>
              <a:rPr lang="el-GR" sz="2400" b="1" dirty="0" smtClean="0"/>
              <a:t>   + 2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5500702"/>
            <a:ext cx="8643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Όλες αυτές οι γραμμικές εξισώσεις </a:t>
            </a:r>
            <a:r>
              <a:rPr lang="el-GR" sz="2000" b="1" dirty="0" smtClean="0"/>
              <a:t>έχουν  την ίδια κλίση που είναι το   - 5 </a:t>
            </a:r>
            <a:r>
              <a:rPr lang="el-GR" sz="2000" dirty="0" smtClean="0"/>
              <a:t>, άρα αυτές οι εξισώσεις έχουν γραφικές παραστάσεις που είναι </a:t>
            </a:r>
            <a:r>
              <a:rPr lang="el-GR" sz="2000" b="1" dirty="0" smtClean="0"/>
              <a:t>μεταξύ τους παράλληλες.</a:t>
            </a:r>
            <a:endParaRPr lang="en-US" sz="2000" b="1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7500958" y="171448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757239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7572396" y="17144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785786" y="3072627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215206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00444" y="3785805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928926" y="9286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328611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786182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421481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999438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42886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71487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571604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5215339" y="3072231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21467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714744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143372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64343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143504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357422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928794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428728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857488" y="2357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857488" y="19288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857488" y="350046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857488" y="271384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857488" y="385765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857488" y="42140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857488" y="457123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5400000">
            <a:off x="357170" y="2214542"/>
            <a:ext cx="4572008" cy="27146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2857489" y="49998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857488" y="54284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857488" y="58571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071802" y="478634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3000364" y="435771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000364" y="40719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3000364" y="371477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928926" y="328614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571736" y="164307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500298" y="221457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500298" y="2571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3000364" y="573367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071802" y="521497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857488" y="157163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571736" y="128588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90" y="2786058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357554" y="533464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 rot="18508774">
            <a:off x="1433952" y="4576681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2</a:t>
            </a:r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 rot="5400000">
            <a:off x="-428648" y="2366942"/>
            <a:ext cx="4572008" cy="271464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 rot="17956981">
            <a:off x="584247" y="4494757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2</a:t>
            </a:r>
            <a:r>
              <a:rPr lang="en-US" b="1" dirty="0" smtClean="0"/>
              <a:t>x</a:t>
            </a:r>
            <a:r>
              <a:rPr lang="el-GR" b="1" dirty="0" smtClean="0"/>
              <a:t>  +3</a:t>
            </a:r>
            <a:endParaRPr lang="en-US" b="1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 rot="5400000">
            <a:off x="1428740" y="2366942"/>
            <a:ext cx="4572008" cy="2714644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 rot="18508774">
            <a:off x="4028371" y="1790599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2</a:t>
            </a:r>
            <a:r>
              <a:rPr lang="en-US" b="1" dirty="0" smtClean="0"/>
              <a:t>x</a:t>
            </a:r>
            <a:r>
              <a:rPr lang="el-GR" b="1" dirty="0" smtClean="0"/>
              <a:t> -5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5357818" y="4549676"/>
            <a:ext cx="3571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εξισώσεις :</a:t>
            </a:r>
          </a:p>
          <a:p>
            <a:r>
              <a:rPr lang="en-US" dirty="0" smtClean="0"/>
              <a:t>y=2x  + 3</a:t>
            </a:r>
          </a:p>
          <a:p>
            <a:r>
              <a:rPr lang="en-US" dirty="0" smtClean="0"/>
              <a:t>y=2x</a:t>
            </a:r>
          </a:p>
          <a:p>
            <a:r>
              <a:rPr lang="en-US" dirty="0" smtClean="0"/>
              <a:t>y=2x  -5</a:t>
            </a:r>
          </a:p>
          <a:p>
            <a:r>
              <a:rPr lang="el-GR" dirty="0" smtClean="0"/>
              <a:t>Έχουν την </a:t>
            </a:r>
            <a:r>
              <a:rPr lang="el-GR" b="1" dirty="0" smtClean="0"/>
              <a:t>ίδια κλίση που είναι 2</a:t>
            </a:r>
            <a:r>
              <a:rPr lang="el-GR" dirty="0" smtClean="0"/>
              <a:t>, άρα θα είναι </a:t>
            </a:r>
            <a:r>
              <a:rPr lang="el-GR" b="1" dirty="0" smtClean="0"/>
              <a:t>μεταξύ τους παράλληλες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8" grpId="0"/>
      <p:bldP spid="92" grpId="0"/>
      <p:bldP spid="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785786" y="3072627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215206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00444" y="3785805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928926" y="9286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328611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786182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421481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999438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42886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71487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571604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5215339" y="3072231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21467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714744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143372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64343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143504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357422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928794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428728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857488" y="2357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857488" y="19288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857488" y="350046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857488" y="271384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857488" y="385765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857488" y="42140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857488" y="457123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5400000">
            <a:off x="357170" y="2214542"/>
            <a:ext cx="4572008" cy="27146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2857489" y="49998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857488" y="54284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857488" y="58571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071802" y="478634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3000364" y="435771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000364" y="40719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3000364" y="371477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928926" y="328614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571736" y="164307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500298" y="221457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500298" y="2571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3000364" y="573367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071802" y="521497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857488" y="157163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571736" y="128588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90" y="2786058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357554" y="533464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 rot="18508774">
            <a:off x="1433952" y="4576681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2</a:t>
            </a:r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 rot="5400000">
            <a:off x="-428648" y="2366942"/>
            <a:ext cx="4572008" cy="271464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 rot="17956981">
            <a:off x="584247" y="4494757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2</a:t>
            </a:r>
            <a:r>
              <a:rPr lang="en-US" b="1" dirty="0" smtClean="0"/>
              <a:t>x</a:t>
            </a:r>
            <a:r>
              <a:rPr lang="el-GR" b="1" dirty="0" smtClean="0"/>
              <a:t>  +3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5214942" y="4272677"/>
            <a:ext cx="3571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εξίσωση </a:t>
            </a:r>
            <a:r>
              <a:rPr lang="en-US" dirty="0" smtClean="0"/>
              <a:t>        </a:t>
            </a:r>
            <a:r>
              <a:rPr lang="en-US" b="1" dirty="0" smtClean="0"/>
              <a:t>y=2x  + 3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είναι ευθεία γραμμή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είναι παράλληλη με την εξίσωση </a:t>
            </a:r>
            <a:r>
              <a:rPr lang="en-US" dirty="0" smtClean="0"/>
              <a:t>y = 2x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 τέμνει τον άξονα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στο σημείο </a:t>
            </a:r>
            <a:r>
              <a:rPr lang="en-US" dirty="0" smtClean="0"/>
              <a:t> (0,3)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8" grpId="0"/>
      <p:bldP spid="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785786" y="3072627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215206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00444" y="3785805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928926" y="9286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328611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786182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421481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999438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42886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71487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571604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5215339" y="3072231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21467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714744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143372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64343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143504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357422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928794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428728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857488" y="2357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857488" y="19288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857488" y="350046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857488" y="271384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857488" y="385765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857488" y="42140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857488" y="457123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5400000">
            <a:off x="357158" y="2500306"/>
            <a:ext cx="4786346" cy="20717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2857489" y="49998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857488" y="54284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857488" y="58571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071802" y="478634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3000364" y="435771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000364" y="40719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3000364" y="371477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928926" y="328614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571736" y="164307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500298" y="221457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500298" y="2571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3000364" y="573367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071802" y="521497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857488" y="157163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571736" y="128588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90" y="2786058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357554" y="533464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 rot="18098900">
            <a:off x="1648266" y="4719557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3x</a:t>
            </a:r>
            <a:endParaRPr lang="en-US" b="1" dirty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 rot="5400000">
            <a:off x="464327" y="2893203"/>
            <a:ext cx="6000768" cy="2643206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 rot="17956981">
            <a:off x="3766295" y="173218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3x</a:t>
            </a:r>
            <a:r>
              <a:rPr lang="el-GR" b="1" dirty="0" smtClean="0"/>
              <a:t>  </a:t>
            </a:r>
            <a:r>
              <a:rPr lang="en-US" b="1" dirty="0" smtClean="0"/>
              <a:t>-6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5214942" y="4272677"/>
            <a:ext cx="3571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εξίσωση </a:t>
            </a:r>
            <a:r>
              <a:rPr lang="en-US" dirty="0" smtClean="0"/>
              <a:t>        </a:t>
            </a:r>
            <a:r>
              <a:rPr lang="en-US" b="1" dirty="0" smtClean="0"/>
              <a:t>y= 3x  -6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είναι ευθεία γραμμή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είναι παράλληλη με την εξίσωση </a:t>
            </a:r>
            <a:r>
              <a:rPr lang="en-US" dirty="0" smtClean="0"/>
              <a:t>y = 3x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 τέμνει τον άξονα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στο σημείο </a:t>
            </a:r>
            <a:r>
              <a:rPr lang="en-US" dirty="0" smtClean="0"/>
              <a:t> (0,-6)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8" grpId="0"/>
      <p:bldP spid="9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785786" y="3072627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215206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00444" y="3785805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928926" y="9286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328611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786182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4214810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999438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428860" y="314324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714876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571604" y="3071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5215339" y="3072231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21467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714744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143372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643438" y="3143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143504" y="307183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357422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928794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428728" y="314327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857488" y="2357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857488" y="19288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857488" y="350046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857488" y="271384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857488" y="385765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857488" y="42140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857488" y="457123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16200000" flipH="1">
            <a:off x="1107257" y="1393018"/>
            <a:ext cx="3286148" cy="30718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2857489" y="49998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857488" y="54284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857488" y="58571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071802" y="478634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3000364" y="435771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000364" y="40719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3000364" y="3714776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928926" y="328614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571736" y="164307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500298" y="221457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500298" y="2571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3000364" y="573367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071802" y="521497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857488" y="157163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571736" y="128588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357190" y="2786058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357554" y="533464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 rot="2680819">
            <a:off x="1719386" y="1593591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-x</a:t>
            </a:r>
            <a:endParaRPr lang="en-US" b="1" dirty="0"/>
          </a:p>
        </p:txBody>
      </p:sp>
      <p:cxnSp>
        <p:nvCxnSpPr>
          <p:cNvPr id="85" name="84 - Ευθεία γραμμή σύνδεσης"/>
          <p:cNvCxnSpPr/>
          <p:nvPr/>
        </p:nvCxnSpPr>
        <p:spPr>
          <a:xfrm>
            <a:off x="142844" y="1428736"/>
            <a:ext cx="4000528" cy="3929090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 rot="2628154">
            <a:off x="562305" y="2361035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 = -x</a:t>
            </a:r>
            <a:r>
              <a:rPr lang="el-GR" b="1" dirty="0" smtClean="0"/>
              <a:t>  </a:t>
            </a:r>
            <a:r>
              <a:rPr lang="en-US" b="1" dirty="0" smtClean="0"/>
              <a:t>-3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5214942" y="4272677"/>
            <a:ext cx="3571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εξίσωση </a:t>
            </a:r>
            <a:r>
              <a:rPr lang="en-US" dirty="0" smtClean="0"/>
              <a:t>        </a:t>
            </a:r>
            <a:r>
              <a:rPr lang="en-US" b="1" dirty="0" smtClean="0"/>
              <a:t>y=- x  -3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είναι ευθεία γραμμή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είναι παράλληλη με την εξίσωση </a:t>
            </a:r>
            <a:r>
              <a:rPr lang="en-US" dirty="0" smtClean="0"/>
              <a:t>y =- x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 τέμνει τον άξονα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στο σημείο </a:t>
            </a:r>
            <a:r>
              <a:rPr lang="en-US" dirty="0" smtClean="0"/>
              <a:t> (0,-3)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8" grpId="0"/>
      <p:bldP spid="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6357950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α </a:t>
            </a:r>
            <a:r>
              <a:rPr lang="en-US" sz="2400" b="1" dirty="0" smtClean="0"/>
              <a:t>x</a:t>
            </a:r>
            <a:r>
              <a:rPr lang="el-GR" sz="2400" b="1" dirty="0" smtClean="0"/>
              <a:t>  + β</a:t>
            </a:r>
            <a:endParaRPr lang="en-US" sz="2400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4714876" y="3000372"/>
            <a:ext cx="928694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857224" y="64291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r>
              <a:rPr lang="el-GR" b="1" dirty="0" smtClean="0"/>
              <a:t>α</a:t>
            </a:r>
            <a:r>
              <a:rPr lang="el-GR" dirty="0" smtClean="0"/>
              <a:t>  και </a:t>
            </a:r>
            <a:r>
              <a:rPr lang="el-GR" b="1" dirty="0" smtClean="0"/>
              <a:t>β</a:t>
            </a:r>
            <a:r>
              <a:rPr lang="el-GR" dirty="0" smtClean="0"/>
              <a:t> είναι κάποιοι </a:t>
            </a:r>
            <a:r>
              <a:rPr lang="el-GR" b="1" dirty="0" smtClean="0"/>
              <a:t>σταθεροί  αριθμοί </a:t>
            </a:r>
            <a:endParaRPr lang="en-US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3071802" y="3500438"/>
            <a:ext cx="2143140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3214678" y="371475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α </a:t>
            </a:r>
            <a:r>
              <a:rPr lang="en-US" sz="2400" b="1" dirty="0" smtClean="0"/>
              <a:t>x +</a:t>
            </a:r>
            <a:r>
              <a:rPr lang="el-GR" sz="2400" b="1" dirty="0" smtClean="0"/>
              <a:t>β</a:t>
            </a:r>
            <a:endParaRPr lang="en-US" sz="2400" b="1" dirty="0"/>
          </a:p>
        </p:txBody>
      </p:sp>
      <p:sp>
        <p:nvSpPr>
          <p:cNvPr id="41" name="40 - Έλλειψη"/>
          <p:cNvSpPr/>
          <p:nvPr/>
        </p:nvSpPr>
        <p:spPr>
          <a:xfrm>
            <a:off x="5429256" y="1428736"/>
            <a:ext cx="2928958" cy="2286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572132" y="1928802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γραφική παράσταση είναι </a:t>
            </a:r>
            <a:r>
              <a:rPr lang="el-GR" sz="1600" u="sng" dirty="0" smtClean="0"/>
              <a:t>ευθεία γραμμή που </a:t>
            </a:r>
            <a:r>
              <a:rPr lang="el-GR" sz="1600" b="1" u="sng" dirty="0" smtClean="0"/>
              <a:t>δεν περνάει από το κέντρο των  αξόνων</a:t>
            </a:r>
            <a:endParaRPr lang="en-US" sz="1600" b="1" dirty="0"/>
          </a:p>
        </p:txBody>
      </p:sp>
      <p:sp>
        <p:nvSpPr>
          <p:cNvPr id="45" name="44 - Έλλειψη"/>
          <p:cNvSpPr/>
          <p:nvPr/>
        </p:nvSpPr>
        <p:spPr>
          <a:xfrm>
            <a:off x="5286380" y="4286256"/>
            <a:ext cx="2286016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5643570" y="4714884"/>
            <a:ext cx="164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 </a:t>
            </a:r>
            <a:r>
              <a:rPr lang="el-GR" sz="1600" b="1" dirty="0" smtClean="0"/>
              <a:t>αριθμός α</a:t>
            </a:r>
            <a:r>
              <a:rPr lang="el-GR" sz="1600" dirty="0" smtClean="0"/>
              <a:t> ονομάζεται κλίση ή εφαπτομένη  της ευθείας</a:t>
            </a:r>
            <a:endParaRPr lang="en-US" sz="1600" dirty="0"/>
          </a:p>
        </p:txBody>
      </p:sp>
      <p:sp>
        <p:nvSpPr>
          <p:cNvPr id="49" name="48 - Έλλειψη"/>
          <p:cNvSpPr/>
          <p:nvPr/>
        </p:nvSpPr>
        <p:spPr>
          <a:xfrm>
            <a:off x="214282" y="214311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Έλλειψη"/>
          <p:cNvSpPr/>
          <p:nvPr/>
        </p:nvSpPr>
        <p:spPr>
          <a:xfrm>
            <a:off x="1571604" y="5000636"/>
            <a:ext cx="185738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1785918" y="5286388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</a:t>
            </a:r>
            <a:r>
              <a:rPr lang="en-US" sz="1600" dirty="0" smtClean="0"/>
              <a:t>y </a:t>
            </a:r>
            <a:r>
              <a:rPr lang="el-GR" sz="1600" dirty="0" smtClean="0"/>
              <a:t>και </a:t>
            </a:r>
            <a:r>
              <a:rPr lang="en-US" sz="1600" dirty="0" smtClean="0"/>
              <a:t> x</a:t>
            </a:r>
            <a:r>
              <a:rPr lang="el-GR" sz="1600" dirty="0" smtClean="0"/>
              <a:t>  </a:t>
            </a:r>
            <a:r>
              <a:rPr lang="el-GR" sz="1600" b="1" dirty="0" smtClean="0"/>
              <a:t>δεν είναι </a:t>
            </a:r>
            <a:r>
              <a:rPr lang="el-GR" sz="1600" dirty="0" smtClean="0"/>
              <a:t>μεταξύ τους </a:t>
            </a:r>
            <a:r>
              <a:rPr lang="el-GR" sz="1600" b="1" dirty="0" smtClean="0"/>
              <a:t>ανάλογα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cxnSp>
        <p:nvCxnSpPr>
          <p:cNvPr id="55" name="54 - Ευθύγραμμο βέλος σύνδεσης"/>
          <p:cNvCxnSpPr>
            <a:stCxn id="31" idx="3"/>
          </p:cNvCxnSpPr>
          <p:nvPr/>
        </p:nvCxnSpPr>
        <p:spPr>
          <a:xfrm rot="5400000">
            <a:off x="2726871" y="4341849"/>
            <a:ext cx="646533" cy="67104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>
            <a:stCxn id="31" idx="1"/>
          </p:cNvCxnSpPr>
          <p:nvPr/>
        </p:nvCxnSpPr>
        <p:spPr>
          <a:xfrm rot="16200000" flipV="1">
            <a:off x="2548274" y="2809520"/>
            <a:ext cx="575094" cy="10996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ύγραμμο βέλος σύνδεσης"/>
          <p:cNvCxnSpPr/>
          <p:nvPr/>
        </p:nvCxnSpPr>
        <p:spPr>
          <a:xfrm>
            <a:off x="4857752" y="4357694"/>
            <a:ext cx="571504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 rot="19205174">
            <a:off x="7537062" y="5639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428596" y="2571744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Τέμνει τον άξονα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στο σημείο (0,β)</a:t>
            </a:r>
            <a:endParaRPr lang="en-US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16200000" flipV="1">
            <a:off x="3857620" y="3214686"/>
            <a:ext cx="428628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786050" y="1500174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3000364" y="1928802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Τέμνει τον άξονα </a:t>
            </a:r>
            <a:r>
              <a:rPr lang="en-US" dirty="0" smtClean="0"/>
              <a:t>xx’ </a:t>
            </a:r>
            <a:r>
              <a:rPr lang="el-GR" dirty="0" smtClean="0"/>
              <a:t>στο σημείο </a:t>
            </a:r>
            <a:r>
              <a:rPr lang="el-GR" dirty="0" smtClean="0"/>
              <a:t>(</a:t>
            </a:r>
            <a:r>
              <a:rPr lang="en-US" dirty="0" smtClean="0"/>
              <a:t>x,0</a:t>
            </a:r>
            <a:r>
              <a:rPr lang="el-G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4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5</a:t>
            </a:r>
            <a:r>
              <a:rPr lang="en-US" sz="2400" dirty="0" smtClean="0"/>
              <a:t>x</a:t>
            </a:r>
            <a:r>
              <a:rPr lang="el-GR" sz="2400" dirty="0" smtClean="0"/>
              <a:t> -2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4282" y="164305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φτιάχνω τον πίνακα τιμών</a:t>
            </a:r>
            <a:r>
              <a:rPr lang="en-US" sz="2000" dirty="0" smtClean="0"/>
              <a:t>, </a:t>
            </a:r>
            <a:r>
              <a:rPr lang="el-GR" sz="2000" u="sng" dirty="0" smtClean="0"/>
              <a:t>και στη γραμμή  της μεταβλητής </a:t>
            </a:r>
            <a:r>
              <a:rPr lang="en-US" sz="2000" u="sng" dirty="0" smtClean="0"/>
              <a:t>x, </a:t>
            </a:r>
            <a:r>
              <a:rPr lang="el-GR" sz="2000" u="sng" dirty="0" smtClean="0"/>
              <a:t>βάζω τυχαία 2 αριθμούς </a:t>
            </a:r>
            <a:r>
              <a:rPr lang="el-GR" sz="2000" dirty="0" smtClean="0"/>
              <a:t>(αφού για να σχεδιάσω μια ευθεία αρκούν δύο σημεία).</a:t>
            </a:r>
            <a:endParaRPr lang="en-US" sz="2000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2500306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9715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</a:t>
            </a:r>
            <a:r>
              <a:rPr lang="el-GR" sz="2000" dirty="0" smtClean="0"/>
              <a:t>5</a:t>
            </a:r>
            <a:r>
              <a:rPr lang="en-US" sz="2000" dirty="0" smtClean="0"/>
              <a:t>x</a:t>
            </a:r>
            <a:r>
              <a:rPr lang="el-GR" sz="2000" dirty="0" smtClean="0"/>
              <a:t> -  2: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507207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 </a:t>
            </a:r>
            <a:r>
              <a:rPr lang="el-GR" sz="2400" dirty="0" smtClean="0"/>
              <a:t>:</a:t>
            </a:r>
            <a:r>
              <a:rPr lang="en-US" sz="2400" dirty="0" smtClean="0"/>
              <a:t>         y = 5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0  - 2 </a:t>
            </a:r>
            <a:r>
              <a:rPr lang="el-GR" sz="2400" dirty="0" smtClean="0"/>
              <a:t>   </a:t>
            </a:r>
            <a:r>
              <a:rPr lang="en-US" sz="2400" dirty="0" smtClean="0"/>
              <a:t>     =    0    - 2  =   -2          </a:t>
            </a:r>
            <a:r>
              <a:rPr lang="el-GR" sz="2400" b="1" dirty="0" smtClean="0"/>
              <a:t>άρα     </a:t>
            </a:r>
            <a:r>
              <a:rPr lang="en-US" sz="2400" b="1" dirty="0" smtClean="0"/>
              <a:t>y  =  -2   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4214818"/>
            <a:ext cx="8501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5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(-1)  - 2</a:t>
            </a:r>
            <a:r>
              <a:rPr lang="el-GR" sz="2400" dirty="0" smtClean="0"/>
              <a:t>     </a:t>
            </a:r>
            <a:r>
              <a:rPr lang="en-US" sz="2400" dirty="0" smtClean="0"/>
              <a:t>=  -5 – 2  =  -7,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= -7</a:t>
            </a:r>
            <a:endParaRPr lang="en-US" sz="2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428860" y="621508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5857884" y="5786454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</a:t>
            </a:r>
            <a:r>
              <a:rPr lang="el-GR" sz="2400" b="1" u="sng" dirty="0" smtClean="0">
                <a:solidFill>
                  <a:srgbClr val="7030A0"/>
                </a:solidFill>
              </a:rPr>
              <a:t>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8  - 3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2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143768" y="385762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423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8 – 6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y=2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4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5x - 2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500298" y="92867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1636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</a:t>
            </a:r>
            <a:r>
              <a:rPr lang="en-US" sz="2000" dirty="0" smtClean="0"/>
              <a:t>-</a:t>
            </a:r>
            <a:r>
              <a:rPr lang="el-GR" sz="2000" dirty="0" smtClean="0"/>
              <a:t>1,</a:t>
            </a:r>
            <a:r>
              <a:rPr lang="en-US" sz="2000" dirty="0" smtClean="0"/>
              <a:t>-7</a:t>
            </a:r>
            <a:r>
              <a:rPr lang="el-GR" sz="2000" dirty="0" smtClean="0"/>
              <a:t>)  και (</a:t>
            </a:r>
            <a:r>
              <a:rPr lang="en-US" sz="2000" dirty="0" smtClean="0"/>
              <a:t>0</a:t>
            </a:r>
            <a:r>
              <a:rPr lang="el-GR" sz="2000" dirty="0" smtClean="0"/>
              <a:t>,</a:t>
            </a:r>
            <a:r>
              <a:rPr lang="en-US" sz="2000" dirty="0" smtClean="0"/>
              <a:t>-2</a:t>
            </a:r>
            <a:r>
              <a:rPr lang="el-GR" sz="2000" dirty="0" smtClean="0"/>
              <a:t>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28596" y="3715545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37147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428723"/>
            <a:ext cx="4857759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714612" y="200024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371514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71475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371475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00037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57174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1433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356767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5005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48569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21415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785786" y="5143512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071670" y="6500834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143108" y="642939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107137" y="3679021"/>
            <a:ext cx="5143512" cy="12144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86644" y="1781702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52484" y="1674139"/>
            <a:ext cx="2339163" cy="1111919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2500299" y="5642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500298" y="607141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5000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2714612" y="542926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2643174" y="500063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471488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35769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39290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214546" y="228599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143108" y="285749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21468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643174" y="637659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2714612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2571736" y="450057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3" grpId="0" animBg="1"/>
      <p:bldP spid="50" grpId="0" animBg="1"/>
      <p:bldP spid="51" grpId="0" animBg="1"/>
      <p:bldP spid="56" grpId="0" animBg="1"/>
      <p:bldP spid="58" grpId="0" animBg="1"/>
      <p:bldP spid="70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3" grpId="0"/>
      <p:bldP spid="84" grpId="0"/>
      <p:bldP spid="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3x  -  1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(-2) -1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  -2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  1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072330" y="378619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-7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-6 – 1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</a:t>
            </a:r>
            <a:r>
              <a:rPr lang="en-US" sz="2800" dirty="0" smtClean="0"/>
              <a:t>-</a:t>
            </a:r>
            <a:r>
              <a:rPr lang="el-GR" sz="2800" dirty="0" smtClean="0"/>
              <a:t>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 -7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285720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7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+ 4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2285992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</a:t>
            </a:r>
            <a:r>
              <a:rPr lang="el-GR" sz="2400" b="1" dirty="0" smtClean="0"/>
              <a:t>3</a:t>
            </a:r>
            <a:r>
              <a:rPr lang="en-US" sz="2400" b="1" dirty="0" smtClean="0"/>
              <a:t>x</a:t>
            </a:r>
            <a:r>
              <a:rPr lang="el-GR" sz="2400" b="1" dirty="0" smtClean="0"/>
              <a:t>  - 9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r>
              <a:rPr lang="el-GR" sz="2400" b="1" dirty="0" smtClean="0"/>
              <a:t>   + 2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20" y="5214950"/>
            <a:ext cx="885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Έχουν γραφικές παραστάσεις που είναι </a:t>
            </a:r>
            <a:r>
              <a:rPr lang="el-GR" b="1" u="sng" dirty="0" smtClean="0"/>
              <a:t>ευθείες γραμμές που δεν περνούν από την αρχή τον αξόνων</a:t>
            </a:r>
            <a:endParaRPr lang="en-US" b="1" u="sng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785918" y="12858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428992" y="107154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(ή εφαπτομένη)   7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857356" y="250030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428992" y="228599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  -3</a:t>
            </a:r>
            <a:endParaRPr lang="en-US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571736" y="350043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4500562" y="328612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 </a:t>
            </a:r>
            <a:r>
              <a:rPr lang="el-GR" b="1" dirty="0" smtClean="0"/>
              <a:t>-</a:t>
            </a:r>
            <a:endParaRPr lang="en-US" b="1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5357818" y="350043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429256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5429256" y="35004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6" name="25 - TextBox"/>
          <p:cNvSpPr txBox="1"/>
          <p:nvPr/>
        </p:nvSpPr>
        <p:spPr>
          <a:xfrm rot="19205174">
            <a:off x="7537062" y="5639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r>
              <a:rPr lang="el-GR" sz="2400" b="1" dirty="0" smtClean="0"/>
              <a:t> +4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378619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r>
              <a:rPr lang="el-GR" sz="2400" b="1" dirty="0" smtClean="0"/>
              <a:t> -2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600076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r>
              <a:rPr lang="el-GR" sz="2400" b="1" dirty="0" smtClean="0"/>
              <a:t> + 3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628652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71670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2000232" y="407194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2143108" y="621508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5249903" y="1035815"/>
            <a:ext cx="20724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5143504" y="121437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071670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5000628" y="1000108"/>
            <a:ext cx="214314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286512" y="28572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4</a:t>
            </a:r>
            <a:endParaRPr lang="en-US" sz="1400" dirty="0"/>
          </a:p>
        </p:txBody>
      </p:sp>
      <p:sp>
        <p:nvSpPr>
          <p:cNvPr id="42" name="41 - TextBox"/>
          <p:cNvSpPr txBox="1"/>
          <p:nvPr/>
        </p:nvSpPr>
        <p:spPr>
          <a:xfrm rot="17688412">
            <a:off x="5295132" y="111934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5x</a:t>
            </a:r>
            <a:r>
              <a:rPr lang="el-GR" dirty="0" smtClean="0"/>
              <a:t> +4</a:t>
            </a:r>
            <a:endParaRPr lang="en-US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5536425" y="3821897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5214942" y="3786166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6200000" flipV="1">
            <a:off x="4964909" y="3036091"/>
            <a:ext cx="2143140" cy="20717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286512" y="421481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l-GR" sz="1400" dirty="0" smtClean="0"/>
              <a:t>2</a:t>
            </a:r>
            <a:endParaRPr lang="en-US" sz="1400" dirty="0"/>
          </a:p>
        </p:txBody>
      </p:sp>
      <p:sp>
        <p:nvSpPr>
          <p:cNvPr id="51" name="50 - TextBox"/>
          <p:cNvSpPr txBox="1"/>
          <p:nvPr/>
        </p:nvSpPr>
        <p:spPr>
          <a:xfrm rot="3232999">
            <a:off x="5100148" y="337249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-x</a:t>
            </a:r>
            <a:r>
              <a:rPr lang="el-GR" dirty="0" smtClean="0"/>
              <a:t> -2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7143768" y="10000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55 - TextBox"/>
          <p:cNvSpPr txBox="1"/>
          <p:nvPr/>
        </p:nvSpPr>
        <p:spPr>
          <a:xfrm flipH="1">
            <a:off x="6072198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714376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6143636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1643042" y="3714752"/>
            <a:ext cx="2414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5400000">
            <a:off x="4464855" y="603647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>
            <a:off x="4143372" y="600074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 rot="10800000">
            <a:off x="4500562" y="5143512"/>
            <a:ext cx="1928826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5214942" y="535782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3</a:t>
            </a:r>
            <a:endParaRPr lang="en-US" sz="1400" dirty="0"/>
          </a:p>
        </p:txBody>
      </p:sp>
      <p:sp>
        <p:nvSpPr>
          <p:cNvPr id="68" name="67 - TextBox"/>
          <p:cNvSpPr txBox="1"/>
          <p:nvPr/>
        </p:nvSpPr>
        <p:spPr>
          <a:xfrm>
            <a:off x="6072198" y="57864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9" name="68 - TextBox"/>
          <p:cNvSpPr txBox="1"/>
          <p:nvPr/>
        </p:nvSpPr>
        <p:spPr>
          <a:xfrm>
            <a:off x="5072066" y="49291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7" name="76 - TextBox"/>
          <p:cNvSpPr txBox="1"/>
          <p:nvPr/>
        </p:nvSpPr>
        <p:spPr>
          <a:xfrm>
            <a:off x="2357422" y="571501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Γραφική παράσταση</a:t>
            </a:r>
            <a:r>
              <a:rPr lang="en-US" sz="1200" dirty="0" smtClean="0"/>
              <a:t> </a:t>
            </a:r>
            <a:r>
              <a:rPr lang="el-GR" sz="1200" dirty="0" smtClean="0"/>
              <a:t>εξίσωσης</a:t>
            </a:r>
            <a:endParaRPr lang="en-US" sz="1200" dirty="0"/>
          </a:p>
        </p:txBody>
      </p:sp>
      <p:sp>
        <p:nvSpPr>
          <p:cNvPr id="43" name="42 - TextBox"/>
          <p:cNvSpPr txBox="1"/>
          <p:nvPr/>
        </p:nvSpPr>
        <p:spPr>
          <a:xfrm rot="19205174">
            <a:off x="7537062" y="5639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9" grpId="0"/>
      <p:bldP spid="37" grpId="0"/>
      <p:bldP spid="42" grpId="0"/>
      <p:bldP spid="49" grpId="0"/>
      <p:bldP spid="55" grpId="0"/>
      <p:bldP spid="56" grpId="0"/>
      <p:bldP spid="57" grpId="0"/>
      <p:bldP spid="58" grpId="0"/>
      <p:bldP spid="59" grpId="0"/>
      <p:bldP spid="66" grpId="0"/>
      <p:bldP spid="68" grpId="0"/>
      <p:bldP spid="69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r>
              <a:rPr lang="el-GR" sz="2400" b="1" dirty="0" smtClean="0"/>
              <a:t> +4</a:t>
            </a:r>
            <a:endParaRPr lang="en-US" sz="2400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71670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4606160" y="1035815"/>
            <a:ext cx="20724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4499761" y="121437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071670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4356885" y="1000108"/>
            <a:ext cx="214314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5642769" y="28572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4</a:t>
            </a:r>
            <a:endParaRPr lang="en-US" sz="1400" dirty="0"/>
          </a:p>
        </p:txBody>
      </p:sp>
      <p:sp>
        <p:nvSpPr>
          <p:cNvPr id="42" name="41 - TextBox"/>
          <p:cNvSpPr txBox="1"/>
          <p:nvPr/>
        </p:nvSpPr>
        <p:spPr>
          <a:xfrm rot="17688412">
            <a:off x="4651389" y="111934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5x</a:t>
            </a:r>
            <a:r>
              <a:rPr lang="el-GR" dirty="0" smtClean="0"/>
              <a:t> +4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6500025" y="10000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55 - TextBox"/>
          <p:cNvSpPr txBox="1"/>
          <p:nvPr/>
        </p:nvSpPr>
        <p:spPr>
          <a:xfrm flipH="1">
            <a:off x="5428455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7000892" y="50004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 rot="19205174">
            <a:off x="7608500" y="5639421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642910" y="3214686"/>
            <a:ext cx="657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εξισώσεις που έχουν την μορφή  </a:t>
            </a:r>
            <a:r>
              <a:rPr lang="en-US" dirty="0" smtClean="0"/>
              <a:t>y = </a:t>
            </a:r>
            <a:r>
              <a:rPr lang="el-GR" dirty="0" smtClean="0"/>
              <a:t>α</a:t>
            </a:r>
            <a:r>
              <a:rPr lang="en-US" dirty="0" smtClean="0"/>
              <a:t>x +</a:t>
            </a:r>
            <a:r>
              <a:rPr lang="el-GR" dirty="0" smtClean="0"/>
              <a:t>β , (όπου α και β είναι σταθεροί αριθμοί)  η γραφική τους παράσταση είναι ευθεία γραμμή, η οποία όμως </a:t>
            </a:r>
            <a:r>
              <a:rPr lang="el-GR" b="1" u="sng" dirty="0" smtClean="0"/>
              <a:t>δεν περνάει από την αρχή των αξόνων 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" grpId="0"/>
      <p:bldP spid="42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285720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7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</a:t>
            </a:r>
            <a:r>
              <a:rPr lang="el-GR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14282" y="2285992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</a:t>
            </a:r>
            <a:r>
              <a:rPr lang="el-GR" sz="2400" b="1" dirty="0" smtClean="0"/>
              <a:t>3</a:t>
            </a:r>
            <a:r>
              <a:rPr lang="en-US" sz="2400" b="1" dirty="0" smtClean="0"/>
              <a:t>x</a:t>
            </a:r>
            <a:r>
              <a:rPr lang="el-GR" sz="2400" b="1" dirty="0" smtClean="0"/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- 9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r>
              <a:rPr lang="el-GR" sz="2400" b="1" dirty="0" smtClean="0"/>
              <a:t>   + </a:t>
            </a:r>
            <a:r>
              <a:rPr lang="el-GR" sz="2400" b="1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785918" y="12858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428992" y="107154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Τέμνει τον άξονα 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 στο σημείο  (0,</a:t>
            </a:r>
            <a:r>
              <a:rPr lang="el-GR" dirty="0" smtClean="0">
                <a:solidFill>
                  <a:srgbClr val="FF0000"/>
                </a:solidFill>
              </a:rPr>
              <a:t>4</a:t>
            </a:r>
            <a:r>
              <a:rPr lang="el-GR" dirty="0" smtClean="0"/>
              <a:t>)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857356" y="250030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2571736" y="350043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 rot="19205174">
            <a:off x="7537062" y="5639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643306" y="2285992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Τέμνει τον άξονα 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 στο σημείο  (0,</a:t>
            </a:r>
            <a:r>
              <a:rPr lang="el-GR" dirty="0" smtClean="0">
                <a:solidFill>
                  <a:srgbClr val="FF0000"/>
                </a:solidFill>
              </a:rPr>
              <a:t>-9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3286124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Τέμνει τον άξονα 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 στο σημείο  (0,</a:t>
            </a:r>
            <a:r>
              <a:rPr lang="el-GR" dirty="0" smtClean="0">
                <a:solidFill>
                  <a:srgbClr val="FF0000"/>
                </a:solidFill>
              </a:rPr>
              <a:t> 2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285720" y="464344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x</a:t>
            </a:r>
            <a:r>
              <a:rPr lang="el-GR" sz="2400" b="1" dirty="0" smtClean="0"/>
              <a:t>   +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2786050" y="492919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4643438" y="464344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Τέμνει τον άξονα  </a:t>
            </a:r>
            <a:r>
              <a:rPr lang="en-US" dirty="0" err="1" smtClean="0"/>
              <a:t>yy</a:t>
            </a:r>
            <a:r>
              <a:rPr lang="en-US" dirty="0" smtClean="0"/>
              <a:t>’ </a:t>
            </a:r>
            <a:r>
              <a:rPr lang="el-GR" dirty="0" smtClean="0"/>
              <a:t> στο σημείο  (0,</a:t>
            </a:r>
            <a:r>
              <a:rPr lang="el-GR" dirty="0" smtClean="0">
                <a:solidFill>
                  <a:srgbClr val="FF0000"/>
                </a:solidFill>
              </a:rPr>
              <a:t>         </a:t>
            </a:r>
            <a:r>
              <a:rPr lang="el-GR" dirty="0" smtClean="0"/>
              <a:t>)</a:t>
            </a:r>
            <a:endParaRPr lang="en-US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1714480" y="492919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785918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1785918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8358214" y="4857760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8358214" y="4572008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</a:t>
            </a:r>
            <a:endParaRPr lang="en-US" sz="12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8358214" y="4857760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34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r>
              <a:rPr lang="el-GR" sz="2400" b="1" dirty="0" smtClean="0"/>
              <a:t> - 7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r>
              <a:rPr lang="el-GR" sz="2400" b="1" dirty="0" smtClean="0"/>
              <a:t>  +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r>
              <a:rPr lang="el-GR" sz="2400" b="1" dirty="0" smtClean="0"/>
              <a:t>  -   6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857620" y="1285860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μεγέθη που εκφράζουν οι </a:t>
            </a:r>
            <a:r>
              <a:rPr lang="el-GR" sz="2400" u="sng" dirty="0" smtClean="0"/>
              <a:t>μεταβλητές  </a:t>
            </a:r>
            <a:r>
              <a:rPr lang="en-US" sz="2400" u="sng" dirty="0" smtClean="0"/>
              <a:t>x  </a:t>
            </a:r>
            <a:r>
              <a:rPr lang="el-GR" sz="2400" u="sng" dirty="0" smtClean="0"/>
              <a:t> και </a:t>
            </a:r>
            <a:r>
              <a:rPr lang="en-US" sz="2400" u="sng" dirty="0" smtClean="0"/>
              <a:t> y</a:t>
            </a:r>
            <a:r>
              <a:rPr lang="el-GR" sz="2400" u="sng" dirty="0" smtClean="0"/>
              <a:t>  </a:t>
            </a:r>
            <a:r>
              <a:rPr lang="el-GR" sz="2400" b="1" u="sng" dirty="0" smtClean="0"/>
              <a:t>δεν</a:t>
            </a:r>
            <a:r>
              <a:rPr lang="el-GR" sz="2400" u="sng" dirty="0" smtClean="0"/>
              <a:t> είναι μεταξύ τους ανάλογα </a:t>
            </a:r>
            <a:r>
              <a:rPr lang="el-GR" sz="2400" dirty="0" smtClean="0"/>
              <a:t>μεγέθη. 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 rot="19205174">
            <a:off x="7537062" y="5639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1500166" y="257174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571604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6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1571604" y="25717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5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4071934" y="250030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714612" y="171448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357950" y="150017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7000892" y="178592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7072330" y="14287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7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072330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1" name="30 - TextBox"/>
          <p:cNvSpPr txBox="1"/>
          <p:nvPr/>
        </p:nvSpPr>
        <p:spPr>
          <a:xfrm rot="19205174">
            <a:off x="7537062" y="563942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  +β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643042" y="-214338"/>
            <a:ext cx="7143800" cy="4929222"/>
          </a:xfrm>
          <a:prstGeom prst="cloudCallout">
            <a:avLst>
              <a:gd name="adj1" fmla="val -53692"/>
              <a:gd name="adj2" fmla="val 60839"/>
            </a:avLst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3857620" y="92867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7</a:t>
            </a:r>
            <a:r>
              <a:rPr lang="en-US" sz="2400" b="1" dirty="0" smtClean="0"/>
              <a:t>x</a:t>
            </a:r>
            <a:r>
              <a:rPr lang="el-GR" sz="2400" b="1" dirty="0" smtClean="0"/>
              <a:t> + 4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357818" y="3500438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</a:t>
            </a:r>
            <a:r>
              <a:rPr lang="el-GR" sz="2400" b="1" dirty="0" smtClean="0"/>
              <a:t>3</a:t>
            </a:r>
            <a:r>
              <a:rPr lang="en-US" sz="2400" b="1" dirty="0" smtClean="0"/>
              <a:t>x</a:t>
            </a:r>
            <a:r>
              <a:rPr lang="el-GR" sz="2400" b="1" dirty="0" smtClean="0"/>
              <a:t>  - 9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2571736" y="342900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r>
              <a:rPr lang="el-GR" sz="2400" b="1" dirty="0" smtClean="0"/>
              <a:t>   + 2</a:t>
            </a:r>
            <a:endParaRPr lang="en-US" sz="2400" b="1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3214678" y="371475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286116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3286116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5500702"/>
            <a:ext cx="771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Εξισώσεις που έχουν αυτή την μορφή έχουν γραφικές παραστάσεις </a:t>
            </a:r>
            <a:r>
              <a:rPr lang="el-GR" b="1" dirty="0" smtClean="0"/>
              <a:t>ευθείες γραμμές</a:t>
            </a:r>
            <a:r>
              <a:rPr lang="el-GR" dirty="0" smtClean="0"/>
              <a:t>. Γιαυτό αυτές οι εξισώσεις ονομάζονται και γραμμικές εξισώσεις.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1363</Words>
  <PresentationFormat>Προβολή στην οθόνη (4:3)</PresentationFormat>
  <Paragraphs>332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ΣΥΝΑΡΤΗΣΕΙΣ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291</cp:revision>
  <dcterms:created xsi:type="dcterms:W3CDTF">2020-12-10T19:31:36Z</dcterms:created>
  <dcterms:modified xsi:type="dcterms:W3CDTF">2021-02-20T09:15:27Z</dcterms:modified>
</cp:coreProperties>
</file>