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14" r:id="rId4"/>
    <p:sldId id="303" r:id="rId5"/>
    <p:sldId id="304" r:id="rId6"/>
    <p:sldId id="305" r:id="rId7"/>
    <p:sldId id="306" r:id="rId8"/>
    <p:sldId id="307" r:id="rId9"/>
    <p:sldId id="289" r:id="rId10"/>
    <p:sldId id="291" r:id="rId11"/>
    <p:sldId id="292" r:id="rId12"/>
    <p:sldId id="293" r:id="rId13"/>
    <p:sldId id="296" r:id="rId14"/>
    <p:sldId id="295" r:id="rId15"/>
    <p:sldId id="266" r:id="rId16"/>
    <p:sldId id="263" r:id="rId17"/>
    <p:sldId id="268" r:id="rId18"/>
    <p:sldId id="310" r:id="rId19"/>
    <p:sldId id="297" r:id="rId20"/>
    <p:sldId id="294" r:id="rId21"/>
    <p:sldId id="315" r:id="rId22"/>
    <p:sldId id="298" r:id="rId23"/>
    <p:sldId id="299" r:id="rId24"/>
    <p:sldId id="311" r:id="rId25"/>
    <p:sldId id="300" r:id="rId26"/>
    <p:sldId id="257" r:id="rId27"/>
    <p:sldId id="309" r:id="rId28"/>
    <p:sldId id="281" r:id="rId29"/>
    <p:sldId id="301" r:id="rId30"/>
    <p:sldId id="316" r:id="rId31"/>
    <p:sldId id="317" r:id="rId32"/>
    <p:sldId id="318" r:id="rId33"/>
    <p:sldId id="308" r:id="rId34"/>
    <p:sldId id="302" r:id="rId35"/>
    <p:sldId id="279" r:id="rId36"/>
    <p:sldId id="287" r:id="rId37"/>
    <p:sldId id="288" r:id="rId38"/>
    <p:sldId id="312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ΣΥΝΑΡΤΗΣΕΙΣ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3714744" y="3571876"/>
            <a:ext cx="2371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57224" y="1428736"/>
            <a:ext cx="57864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Δύο μεγέθη  </a:t>
            </a:r>
            <a:r>
              <a:rPr lang="el-GR" dirty="0" smtClean="0"/>
              <a:t>είναι μεταξύ τους </a:t>
            </a:r>
            <a:r>
              <a:rPr lang="el-GR" b="1" dirty="0" smtClean="0"/>
              <a:t>ανάλογα</a:t>
            </a:r>
            <a:r>
              <a:rPr lang="el-GR" dirty="0" smtClean="0"/>
              <a:t> όταν 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u="sng" dirty="0" smtClean="0"/>
              <a:t>Μεταβάλλονται (δηλαδή αυξάνονται ή μειώνονται)</a:t>
            </a:r>
            <a:r>
              <a:rPr lang="el-GR" dirty="0" smtClean="0"/>
              <a:t> και τα δύο μεγέθη.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Και   όταν  το ένα μέγεθος </a:t>
            </a:r>
            <a:r>
              <a:rPr lang="el-GR" u="sng" dirty="0" smtClean="0"/>
              <a:t>μεταβάλλεται</a:t>
            </a:r>
            <a:r>
              <a:rPr lang="el-GR" dirty="0" smtClean="0"/>
              <a:t> επειδή </a:t>
            </a:r>
            <a:r>
              <a:rPr lang="el-GR" u="sng" dirty="0" smtClean="0"/>
              <a:t>πολλαπλασιάζεται</a:t>
            </a:r>
            <a:r>
              <a:rPr lang="el-GR" dirty="0" smtClean="0"/>
              <a:t>  (ή διαιρείται)   </a:t>
            </a:r>
            <a:r>
              <a:rPr lang="el-GR" u="sng" dirty="0" smtClean="0"/>
              <a:t>με έναν αριθμό</a:t>
            </a:r>
            <a:r>
              <a:rPr lang="el-GR" dirty="0" smtClean="0"/>
              <a:t> , τότε και </a:t>
            </a:r>
            <a:r>
              <a:rPr lang="el-GR" u="sng" dirty="0" smtClean="0"/>
              <a:t>το άλλο μέγεθος </a:t>
            </a:r>
            <a:r>
              <a:rPr lang="el-GR" dirty="0" smtClean="0"/>
              <a:t>θα μεταβληθεί </a:t>
            </a:r>
            <a:r>
              <a:rPr lang="el-GR" u="sng" dirty="0" smtClean="0"/>
              <a:t>πολλαπλασιαζόμενο</a:t>
            </a:r>
            <a:r>
              <a:rPr lang="el-GR" dirty="0" smtClean="0"/>
              <a:t> (ή διαιρούμενο)  </a:t>
            </a:r>
            <a:r>
              <a:rPr lang="el-GR" u="sng" dirty="0" smtClean="0"/>
              <a:t>με τον ίδιο ακριβώς αριθμό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 -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714620"/>
            <a:ext cx="57864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Αν πολλαπλασιάσω (μεταβάλω) το </a:t>
            </a:r>
            <a:r>
              <a:rPr lang="el-GR" sz="2000" b="1" dirty="0" smtClean="0">
                <a:solidFill>
                  <a:srgbClr val="FF0000"/>
                </a:solidFill>
              </a:rPr>
              <a:t>μέγεθος Α</a:t>
            </a:r>
            <a:r>
              <a:rPr lang="el-GR" sz="2000" dirty="0" smtClean="0">
                <a:solidFill>
                  <a:srgbClr val="FF0000"/>
                </a:solidFill>
              </a:rPr>
              <a:t>  π.χ. αν το πολλαπλασιάσω με το 3</a:t>
            </a:r>
            <a:r>
              <a:rPr lang="el-GR" sz="2000" dirty="0" smtClean="0"/>
              <a:t> (= </a:t>
            </a:r>
            <a:r>
              <a:rPr lang="el-GR" sz="2000" u="sng" dirty="0" smtClean="0"/>
              <a:t>τριπλασιάσω</a:t>
            </a:r>
            <a:r>
              <a:rPr lang="el-GR" sz="2000" dirty="0" smtClean="0"/>
              <a:t>)  το 1 </a:t>
            </a:r>
            <a:r>
              <a:rPr lang="el-GR" sz="2000" u="sng" dirty="0" smtClean="0"/>
              <a:t>κιλό</a:t>
            </a:r>
            <a:r>
              <a:rPr lang="el-GR" sz="2000" dirty="0" smtClean="0"/>
              <a:t> των πορτοκαλιών  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1 = 3)    τότε :</a:t>
            </a:r>
          </a:p>
          <a:p>
            <a:endParaRPr lang="el-GR" sz="2000" dirty="0" smtClean="0"/>
          </a:p>
          <a:p>
            <a:r>
              <a:rPr lang="el-GR" sz="2000" dirty="0" smtClean="0">
                <a:solidFill>
                  <a:srgbClr val="FF0000"/>
                </a:solidFill>
              </a:rPr>
              <a:t>Το </a:t>
            </a:r>
            <a:r>
              <a:rPr lang="el-GR" sz="2000" b="1" dirty="0" smtClean="0">
                <a:solidFill>
                  <a:srgbClr val="FF0000"/>
                </a:solidFill>
              </a:rPr>
              <a:t>μέγεθος Β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/>
              <a:t>που είναι ή </a:t>
            </a:r>
            <a:r>
              <a:rPr lang="el-GR" sz="2000" u="sng" dirty="0" smtClean="0"/>
              <a:t>τιμή</a:t>
            </a:r>
            <a:r>
              <a:rPr lang="el-GR" sz="2000" dirty="0" smtClean="0"/>
              <a:t> 1 κιλού πορτοκαλιών  (= 2ευρώ) επίσης </a:t>
            </a:r>
            <a:r>
              <a:rPr lang="el-GR" sz="2000" dirty="0" smtClean="0">
                <a:solidFill>
                  <a:srgbClr val="FF0000"/>
                </a:solidFill>
              </a:rPr>
              <a:t>θα </a:t>
            </a:r>
            <a:r>
              <a:rPr lang="el-GR" sz="2000" u="sng" dirty="0" smtClean="0">
                <a:solidFill>
                  <a:srgbClr val="FF0000"/>
                </a:solidFill>
              </a:rPr>
              <a:t>τριπλασιαστεί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/>
              <a:t>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2 =6) 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dirty="0" smtClean="0"/>
              <a:t>Μάζα πορτοκαλιών (σε </a:t>
            </a:r>
            <a:r>
              <a:rPr lang="el-GR" sz="2000" u="sng" dirty="0" smtClean="0"/>
              <a:t>κιλά</a:t>
            </a:r>
            <a:r>
              <a:rPr lang="el-GR" sz="2000" dirty="0" smtClean="0"/>
              <a:t>)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5610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Τιμή  για κάθε  ένα κιλό </a:t>
            </a:r>
            <a:r>
              <a:rPr lang="el-GR" sz="2000" dirty="0" smtClean="0"/>
              <a:t>πορτοκαλιών.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348" y="535782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μεγέθη Α και Β είναι μεταξύ τους ανάλογα μεγέθη.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 -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714620"/>
            <a:ext cx="57864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πολλαπλασιάσω (μεταβάλω) το ύψος ενός ατόμου π.χ. αν το πολλαπλασιάσω με το 3 (= τριπλασιάσω)</a:t>
            </a:r>
          </a:p>
          <a:p>
            <a:endParaRPr lang="el-GR" sz="2000" dirty="0" smtClean="0"/>
          </a:p>
          <a:p>
            <a:r>
              <a:rPr lang="el-GR" sz="2000" dirty="0" smtClean="0"/>
              <a:t>Η μάζα του ίδιου ατόμου  μπορεί να αυξηθεί κατά 0,4 κιλά. Η μάζα δεν θα τριπλασιαστεί όπως έκανε το ύψος… Άρα η μεταβολή της μάζας δεν είναι ίδια με τη μεταβολή του ύψους .</a:t>
            </a:r>
          </a:p>
          <a:p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i="1" u="sng" dirty="0" smtClean="0"/>
              <a:t>Ύψος</a:t>
            </a:r>
            <a:r>
              <a:rPr lang="el-GR" sz="2000" u="sng" dirty="0" smtClean="0"/>
              <a:t> ενός </a:t>
            </a:r>
            <a:r>
              <a:rPr lang="el-GR" sz="2000" dirty="0" smtClean="0"/>
              <a:t>ανθρώπου  </a:t>
            </a:r>
            <a:r>
              <a:rPr lang="el-GR" sz="2000" b="1" dirty="0" smtClean="0"/>
              <a:t>(</a:t>
            </a:r>
            <a:r>
              <a:rPr lang="el-GR" sz="2000" dirty="0" smtClean="0"/>
              <a:t>σε </a:t>
            </a:r>
            <a:r>
              <a:rPr lang="el-GR" sz="2000" u="sng" dirty="0" smtClean="0"/>
              <a:t>μέτρα</a:t>
            </a:r>
            <a:r>
              <a:rPr lang="el-GR" sz="2000" dirty="0" smtClean="0"/>
              <a:t>)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6412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Μάζα ενός ανθρώπου </a:t>
            </a:r>
            <a:r>
              <a:rPr lang="el-GR" sz="2000" dirty="0" smtClean="0"/>
              <a:t>πορτοκαλιών (σε κιλά).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348" y="5357826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μεγέθη Α (ύψος) και Β (μάζα) </a:t>
            </a:r>
            <a:r>
              <a:rPr lang="el-GR" sz="2000" b="1" u="sng" dirty="0" smtClean="0"/>
              <a:t>δεν είναι μεταξύ τους ανάλογα μεγέθη</a:t>
            </a:r>
            <a:r>
              <a:rPr lang="el-GR" sz="2000" dirty="0" smtClean="0"/>
              <a:t>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+ 2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2 -1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57818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+1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+1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143636" y="485776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+1</a:t>
            </a:r>
            <a:endParaRPr lang="en-US" sz="28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Πρόσθεση / αφαίρεση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52632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525371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300037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215074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+ 1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643206" y="207167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71702" y="2071678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=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714356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...άρα όταν  στις  αλγεβρικές παραστάσεις ……… υπάρχει </a:t>
            </a:r>
            <a:r>
              <a:rPr lang="en-US" sz="2400" dirty="0" smtClean="0"/>
              <a:t> </a:t>
            </a:r>
            <a:r>
              <a:rPr lang="el-GR" sz="2400" dirty="0" smtClean="0"/>
              <a:t>μια  μεταβλητή ….  τότε  ….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643206" y="326297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071702" y="326297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643206" y="43345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endParaRPr lang="en-US" sz="2800" baseline="30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71702" y="433454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928926" y="55721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7422" y="557214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-X =-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5" grpId="0"/>
      <p:bldP spid="26" grpId="0"/>
      <p:bldP spid="27" grpId="0"/>
      <p:bldP spid="28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714480" y="421481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Αυτή είναι μια </a:t>
            </a:r>
            <a:r>
              <a:rPr lang="el-GR" sz="2400" b="1" dirty="0" smtClean="0"/>
              <a:t>συνάρτηση</a:t>
            </a:r>
            <a:r>
              <a:rPr lang="el-GR" sz="2400" dirty="0" smtClean="0"/>
              <a:t>, (μια εξίσωση, μια σχέση) ανάμεσα σε δύο μεταβλητές (γράμματα)</a:t>
            </a:r>
            <a:endParaRPr lang="en-US" sz="2400" dirty="0" smtClean="0"/>
          </a:p>
        </p:txBody>
      </p:sp>
      <p:sp>
        <p:nvSpPr>
          <p:cNvPr id="11" name="10 - Έλλειψη"/>
          <p:cNvSpPr/>
          <p:nvPr/>
        </p:nvSpPr>
        <p:spPr>
          <a:xfrm>
            <a:off x="2214546" y="1643050"/>
            <a:ext cx="2857520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2428860" y="3286124"/>
            <a:ext cx="1500198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</a:t>
            </a:r>
            <a:r>
              <a:rPr lang="el-GR" sz="2400" b="1" u="sng" dirty="0" smtClean="0">
                <a:solidFill>
                  <a:srgbClr val="7030A0"/>
                </a:solidFill>
              </a:rPr>
              <a:t>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8  - 3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2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143768" y="385762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423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8 – 6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y=2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3x  -  1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(-2) -1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  -2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  1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072330" y="378619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-7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-6 – 1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</a:t>
            </a:r>
            <a:r>
              <a:rPr lang="en-US" sz="2800" dirty="0" smtClean="0"/>
              <a:t>-</a:t>
            </a:r>
            <a:r>
              <a:rPr lang="el-GR" sz="2800" dirty="0" smtClean="0"/>
              <a:t>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 -7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928662" y="2572561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358082" y="235743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643320" y="3285739"/>
            <a:ext cx="4857759" cy="794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071802" y="42860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3428992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929058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4357686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142314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571736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857752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714480" y="2571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5358215" y="2572165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357554" y="264320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857620" y="264320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286248" y="2571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786314" y="264320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286380" y="2571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500298" y="26432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071670" y="26432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571604" y="26432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000364" y="185738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000364" y="142876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000364" y="300039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000364" y="2213783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000364" y="33575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000364" y="371398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000364" y="407117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3000365" y="449980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3000364" y="492842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3000364" y="535705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214678" y="42862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3143240" y="385765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143240" y="357190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3143240" y="3214710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3071802" y="278608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714612" y="114300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643174" y="1714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643174" y="207170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3143240" y="523361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214678" y="471490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3000364" y="10715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714612" y="78581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500066" y="2285992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500430" y="483458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64" name="63 - Ευθύγραμμο βέλος σύνδεσης"/>
          <p:cNvCxnSpPr/>
          <p:nvPr/>
        </p:nvCxnSpPr>
        <p:spPr>
          <a:xfrm rot="16200000" flipH="1">
            <a:off x="4964909" y="4464851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4786314" y="5643578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Ονομάζεται σύστημα αξόνων ή  ορθογώνιο σύστημα αξόνων ή καρτεσιανό σύστημα  αξόνων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34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20" y="5572140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Έχουν γραφικές παραστάσεις που είναι </a:t>
            </a:r>
            <a:r>
              <a:rPr lang="el-GR" b="1" dirty="0" smtClean="0"/>
              <a:t>ευθείες γραμμές που περνούν από την αρχή τον αξόνων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785918" y="12858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428992" y="114298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(ή εφαπτομένη)   5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857356" y="250030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428992" y="228599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  -1</a:t>
            </a:r>
            <a:endParaRPr lang="en-US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285984" y="350043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929058" y="321468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Κλίση  </a:t>
            </a:r>
            <a:r>
              <a:rPr lang="el-GR" b="1" dirty="0" smtClean="0"/>
              <a:t>-</a:t>
            </a:r>
            <a:endParaRPr lang="en-US" b="1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786314" y="342900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857752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4857752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ή ορθογώνιο σύστημα  αξόνων)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3008" y="2214554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378619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600076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628652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00232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2000232" y="407194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2143108" y="621508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5536425" y="103581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5214942" y="100008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000232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5214942" y="1000108"/>
            <a:ext cx="214314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>
            <a:off x="6286512" y="285728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 flipH="1" flipV="1">
            <a:off x="6215868" y="642124"/>
            <a:ext cx="71438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5929322" y="21429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10</a:t>
            </a:r>
            <a:endParaRPr lang="en-US" sz="1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6500826" y="100010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2</a:t>
            </a:r>
            <a:endParaRPr lang="en-US" sz="1400" dirty="0"/>
          </a:p>
        </p:txBody>
      </p:sp>
      <p:sp>
        <p:nvSpPr>
          <p:cNvPr id="42" name="41 - TextBox"/>
          <p:cNvSpPr txBox="1"/>
          <p:nvPr/>
        </p:nvSpPr>
        <p:spPr>
          <a:xfrm rot="17688412">
            <a:off x="5509447" y="1262223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5x</a:t>
            </a:r>
            <a:endParaRPr lang="en-US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5536425" y="3821897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5214942" y="3786166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6200000" flipV="1">
            <a:off x="5679289" y="3178967"/>
            <a:ext cx="1428760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6357950" y="4071942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5400000" flipH="1" flipV="1">
            <a:off x="6501620" y="3928272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6072198" y="392906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</a:t>
            </a:r>
            <a:endParaRPr lang="en-US" sz="1400" dirty="0"/>
          </a:p>
        </p:txBody>
      </p:sp>
      <p:sp>
        <p:nvSpPr>
          <p:cNvPr id="50" name="49 - TextBox"/>
          <p:cNvSpPr txBox="1"/>
          <p:nvPr/>
        </p:nvSpPr>
        <p:spPr>
          <a:xfrm>
            <a:off x="6429388" y="350043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51" name="50 - TextBox"/>
          <p:cNvSpPr txBox="1"/>
          <p:nvPr/>
        </p:nvSpPr>
        <p:spPr>
          <a:xfrm rot="3232999">
            <a:off x="6457470" y="4229753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-x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7215206" y="7857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55 - TextBox"/>
          <p:cNvSpPr txBox="1"/>
          <p:nvPr/>
        </p:nvSpPr>
        <p:spPr>
          <a:xfrm flipH="1">
            <a:off x="6143636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714376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6143636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1643042" y="3714752"/>
            <a:ext cx="2414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5400000">
            <a:off x="4464855" y="603647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>
            <a:off x="4143372" y="600074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 rot="10800000">
            <a:off x="4286248" y="5429264"/>
            <a:ext cx="1928826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>
            <a:off x="5286380" y="6286520"/>
            <a:ext cx="571504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5715802" y="6142850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4643438" y="614364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</a:t>
            </a:r>
            <a:endParaRPr lang="en-US" sz="1400" dirty="0"/>
          </a:p>
        </p:txBody>
      </p:sp>
      <p:sp>
        <p:nvSpPr>
          <p:cNvPr id="66" name="65 - TextBox"/>
          <p:cNvSpPr txBox="1"/>
          <p:nvPr/>
        </p:nvSpPr>
        <p:spPr>
          <a:xfrm>
            <a:off x="5715008" y="578645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68" name="67 - TextBox"/>
          <p:cNvSpPr txBox="1"/>
          <p:nvPr/>
        </p:nvSpPr>
        <p:spPr>
          <a:xfrm>
            <a:off x="6072198" y="57864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9" name="68 - TextBox"/>
          <p:cNvSpPr txBox="1"/>
          <p:nvPr/>
        </p:nvSpPr>
        <p:spPr>
          <a:xfrm>
            <a:off x="5072066" y="49291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7" name="76 - TextBox"/>
          <p:cNvSpPr txBox="1"/>
          <p:nvPr/>
        </p:nvSpPr>
        <p:spPr>
          <a:xfrm>
            <a:off x="2000232" y="578645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Γραφική παράσταση</a:t>
            </a:r>
            <a:r>
              <a:rPr lang="en-US" sz="1200" dirty="0" smtClean="0"/>
              <a:t> </a:t>
            </a:r>
            <a:r>
              <a:rPr lang="el-GR" sz="1200" dirty="0" smtClean="0"/>
              <a:t>εξίσωσης</a:t>
            </a:r>
            <a:endParaRPr lang="en-US" sz="1200" dirty="0"/>
          </a:p>
        </p:txBody>
      </p:sp>
      <p:sp>
        <p:nvSpPr>
          <p:cNvPr id="43" name="42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9" grpId="0"/>
      <p:bldP spid="37" grpId="0"/>
      <p:bldP spid="40" grpId="0"/>
      <p:bldP spid="42" grpId="0"/>
      <p:bldP spid="49" grpId="0"/>
      <p:bldP spid="50" grpId="0"/>
      <p:bldP spid="55" grpId="0"/>
      <p:bldP spid="56" grpId="0"/>
      <p:bldP spid="57" grpId="0"/>
      <p:bldP spid="58" grpId="0"/>
      <p:bldP spid="59" grpId="0"/>
      <p:bldP spid="65" grpId="0"/>
      <p:bldP spid="66" grpId="0"/>
      <p:bldP spid="68" grpId="0"/>
      <p:bldP spid="69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57158" y="64291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378619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600076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628652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1571604" y="1000108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1785918" y="407194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1857356" y="628652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4464855" y="103581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4143372" y="100008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785918" y="428604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rot="5400000" flipH="1" flipV="1">
            <a:off x="4214810" y="785818"/>
            <a:ext cx="214314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>
            <a:off x="5214942" y="285728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 flipH="1" flipV="1">
            <a:off x="5144298" y="642124"/>
            <a:ext cx="714380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857752" y="214290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10</a:t>
            </a:r>
            <a:endParaRPr lang="en-US" sz="1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429256" y="100010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2</a:t>
            </a:r>
            <a:endParaRPr lang="en-US" sz="1400" dirty="0"/>
          </a:p>
        </p:txBody>
      </p:sp>
      <p:sp>
        <p:nvSpPr>
          <p:cNvPr id="42" name="41 - TextBox"/>
          <p:cNvSpPr txBox="1"/>
          <p:nvPr/>
        </p:nvSpPr>
        <p:spPr>
          <a:xfrm rot="17688412">
            <a:off x="4437877" y="1262223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5x</a:t>
            </a:r>
            <a:endParaRPr lang="en-US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4179103" y="389333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3857620" y="385760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6200000" flipV="1">
            <a:off x="4321967" y="3250405"/>
            <a:ext cx="1428760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5000628" y="4143380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5400000" flipH="1" flipV="1">
            <a:off x="5144298" y="3999710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4714876" y="400050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</a:t>
            </a:r>
            <a:endParaRPr lang="en-US" sz="1400" dirty="0"/>
          </a:p>
        </p:txBody>
      </p:sp>
      <p:sp>
        <p:nvSpPr>
          <p:cNvPr id="50" name="49 - TextBox"/>
          <p:cNvSpPr txBox="1"/>
          <p:nvPr/>
        </p:nvSpPr>
        <p:spPr>
          <a:xfrm>
            <a:off x="5072066" y="357187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51" name="50 - TextBox"/>
          <p:cNvSpPr txBox="1"/>
          <p:nvPr/>
        </p:nvSpPr>
        <p:spPr>
          <a:xfrm rot="2677530">
            <a:off x="4159180" y="33273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 = -x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6143636" y="78579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55 - TextBox"/>
          <p:cNvSpPr txBox="1"/>
          <p:nvPr/>
        </p:nvSpPr>
        <p:spPr>
          <a:xfrm flipH="1">
            <a:off x="5072066" y="0"/>
            <a:ext cx="3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5786446" y="364331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4786314" y="27860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1643042" y="342900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Γραφική παράσταση</a:t>
            </a:r>
            <a:r>
              <a:rPr lang="en-US" sz="1400" dirty="0" smtClean="0"/>
              <a:t> </a:t>
            </a:r>
            <a:r>
              <a:rPr lang="el-GR" sz="1400" dirty="0" smtClean="0"/>
              <a:t>εξίσωσης</a:t>
            </a:r>
            <a:endParaRPr lang="en-US" sz="1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 rot="5400000">
            <a:off x="4464855" y="6036475"/>
            <a:ext cx="16430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>
            <a:off x="4143372" y="600074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 rot="10800000">
            <a:off x="4286248" y="5429264"/>
            <a:ext cx="1928826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>
            <a:off x="5286380" y="6286520"/>
            <a:ext cx="571504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5715802" y="6142850"/>
            <a:ext cx="285752" cy="158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4643438" y="614364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-1</a:t>
            </a:r>
            <a:endParaRPr lang="en-US" sz="1400" dirty="0"/>
          </a:p>
        </p:txBody>
      </p:sp>
      <p:sp>
        <p:nvSpPr>
          <p:cNvPr id="66" name="65 - TextBox"/>
          <p:cNvSpPr txBox="1"/>
          <p:nvPr/>
        </p:nvSpPr>
        <p:spPr>
          <a:xfrm>
            <a:off x="5715008" y="578645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68" name="67 - TextBox"/>
          <p:cNvSpPr txBox="1"/>
          <p:nvPr/>
        </p:nvSpPr>
        <p:spPr>
          <a:xfrm>
            <a:off x="6072198" y="57864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9" name="68 - TextBox"/>
          <p:cNvSpPr txBox="1"/>
          <p:nvPr/>
        </p:nvSpPr>
        <p:spPr>
          <a:xfrm>
            <a:off x="5072066" y="49291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7" name="76 - TextBox"/>
          <p:cNvSpPr txBox="1"/>
          <p:nvPr/>
        </p:nvSpPr>
        <p:spPr>
          <a:xfrm>
            <a:off x="1857356" y="585789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Γραφική παράσταση</a:t>
            </a:r>
            <a:r>
              <a:rPr lang="en-US" sz="1200" dirty="0" smtClean="0"/>
              <a:t> </a:t>
            </a:r>
            <a:r>
              <a:rPr lang="el-GR" sz="1200" dirty="0" smtClean="0"/>
              <a:t>εξίσωσης</a:t>
            </a:r>
            <a:endParaRPr lang="en-US" sz="12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643702" y="500042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Άρα η ευθεία που αντιστοιχεί στην εξίσωση </a:t>
            </a:r>
            <a:r>
              <a:rPr lang="en-US" sz="1200" dirty="0" smtClean="0"/>
              <a:t>y = 5x </a:t>
            </a:r>
            <a:r>
              <a:rPr lang="el-GR" sz="1200" b="1" dirty="0" smtClean="0"/>
              <a:t>περνάει από το σημείο (0,0)</a:t>
            </a:r>
            <a:endParaRPr lang="en-US" sz="1200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6715140" y="3357562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Άρα η ευθεία που αντιστοιχεί στην εξίσωση </a:t>
            </a:r>
            <a:r>
              <a:rPr lang="en-US" sz="1200" dirty="0" smtClean="0"/>
              <a:t>y = </a:t>
            </a:r>
            <a:r>
              <a:rPr lang="el-GR" sz="1200" dirty="0" smtClean="0"/>
              <a:t>-</a:t>
            </a:r>
            <a:r>
              <a:rPr lang="en-US" sz="1200" dirty="0" smtClean="0"/>
              <a:t>x </a:t>
            </a:r>
            <a:r>
              <a:rPr lang="el-GR" sz="1200" b="1" dirty="0" smtClean="0"/>
              <a:t>περνάει από το σημείο (0,0)</a:t>
            </a:r>
            <a:endParaRPr lang="en-US" sz="1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6715140" y="5572140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Άρα η ευθεία που αντιστοιχεί στην εξίσωση </a:t>
            </a:r>
            <a:r>
              <a:rPr lang="en-US" sz="1200" dirty="0" smtClean="0"/>
              <a:t>y = </a:t>
            </a:r>
            <a:r>
              <a:rPr lang="el-GR" sz="1200" dirty="0" smtClean="0"/>
              <a:t>-(1/2)</a:t>
            </a:r>
            <a:r>
              <a:rPr lang="en-US" sz="1200" dirty="0" smtClean="0"/>
              <a:t>x </a:t>
            </a:r>
            <a:r>
              <a:rPr lang="el-GR" sz="1200" b="1" dirty="0" smtClean="0"/>
              <a:t>περνάει από το σημείο (0,0)</a:t>
            </a:r>
            <a:endParaRPr lang="en-US" sz="1200" b="1" dirty="0"/>
          </a:p>
        </p:txBody>
      </p:sp>
      <p:sp>
        <p:nvSpPr>
          <p:cNvPr id="54" name="53 - Ορθογώνιο"/>
          <p:cNvSpPr/>
          <p:nvPr/>
        </p:nvSpPr>
        <p:spPr>
          <a:xfrm rot="2181905">
            <a:off x="4279112" y="5462643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 = </a:t>
            </a:r>
            <a:r>
              <a:rPr lang="el-GR" dirty="0" smtClean="0"/>
              <a:t>-(1/2)</a:t>
            </a:r>
            <a:r>
              <a:rPr lang="en-US" dirty="0" smtClean="0"/>
              <a:t>x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9" grpId="0"/>
      <p:bldP spid="37" grpId="0"/>
      <p:bldP spid="40" grpId="0"/>
      <p:bldP spid="42" grpId="0"/>
      <p:bldP spid="49" grpId="0"/>
      <p:bldP spid="50" grpId="0"/>
      <p:bldP spid="55" grpId="0"/>
      <p:bldP spid="56" grpId="0"/>
      <p:bldP spid="57" grpId="0"/>
      <p:bldP spid="58" grpId="0"/>
      <p:bldP spid="59" grpId="0"/>
      <p:bldP spid="65" grpId="0"/>
      <p:bldP spid="66" grpId="0"/>
      <p:bldP spid="68" grpId="0"/>
      <p:bldP spid="69" grpId="0"/>
      <p:bldP spid="7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500034" y="107154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1000100" y="35718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071538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107153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857620" y="1285860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μεγέθη που εκφράζουν οι </a:t>
            </a:r>
            <a:r>
              <a:rPr lang="el-GR" sz="2400" u="sng" dirty="0" smtClean="0"/>
              <a:t>μεταβλητές  </a:t>
            </a:r>
            <a:r>
              <a:rPr lang="en-US" sz="2400" u="sng" dirty="0" smtClean="0"/>
              <a:t>x  </a:t>
            </a:r>
            <a:r>
              <a:rPr lang="el-GR" sz="2400" u="sng" dirty="0" smtClean="0"/>
              <a:t> και </a:t>
            </a:r>
            <a:r>
              <a:rPr lang="en-US" sz="2400" u="sng" dirty="0" smtClean="0"/>
              <a:t> y</a:t>
            </a:r>
            <a:r>
              <a:rPr lang="el-GR" sz="2400" u="sng" dirty="0" smtClean="0"/>
              <a:t> είναι μεταξύ τους ανάλογα </a:t>
            </a:r>
            <a:r>
              <a:rPr lang="el-GR" sz="2400" dirty="0" smtClean="0"/>
              <a:t>μεγέθη. 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4572008"/>
            <a:ext cx="87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Αφού τα μεγέθη </a:t>
            </a:r>
            <a:r>
              <a:rPr lang="en-US" dirty="0" smtClean="0"/>
              <a:t>x  </a:t>
            </a:r>
            <a:r>
              <a:rPr lang="el-GR" dirty="0" smtClean="0"/>
              <a:t> και </a:t>
            </a:r>
            <a:r>
              <a:rPr lang="en-US" dirty="0" smtClean="0"/>
              <a:t> y</a:t>
            </a:r>
            <a:r>
              <a:rPr lang="el-GR" dirty="0" smtClean="0"/>
              <a:t> είναι μεταξύ τους ανάλογα τότε το κλάσμα (διαίρεση</a:t>
            </a:r>
            <a:r>
              <a:rPr lang="en-US" dirty="0" smtClean="0"/>
              <a:t> </a:t>
            </a:r>
            <a:r>
              <a:rPr lang="el-GR" dirty="0" smtClean="0"/>
              <a:t>ή πηλίκο ή λόγος):</a:t>
            </a:r>
            <a:endParaRPr lang="en-US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857488" y="550070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928926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2928926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3357554" y="542926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286248" y="514351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είναι πάντα ίσο με ένα ορισμένο αριθμό την κλίση, καθώς τα </a:t>
            </a:r>
            <a:r>
              <a:rPr lang="en-US" dirty="0" smtClean="0"/>
              <a:t> y</a:t>
            </a:r>
            <a:r>
              <a:rPr lang="el-GR" dirty="0" smtClean="0"/>
              <a:t> </a:t>
            </a:r>
            <a:r>
              <a:rPr lang="en-US" dirty="0" smtClean="0"/>
              <a:t>  </a:t>
            </a:r>
            <a:r>
              <a:rPr lang="el-GR" dirty="0" smtClean="0"/>
              <a:t>και </a:t>
            </a:r>
            <a:r>
              <a:rPr lang="en-US" dirty="0" smtClean="0"/>
              <a:t>x </a:t>
            </a:r>
            <a:r>
              <a:rPr lang="el-GR" dirty="0" smtClean="0"/>
              <a:t> παίρνουν διάφορες τιμές.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7" grpId="0"/>
      <p:bldP spid="28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428596" y="121442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57158" y="292893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464344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857224" y="492919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928662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928662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428860" y="142873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00298" y="10715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2500298" y="14287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857488" y="121442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5</a:t>
            </a:r>
            <a:endParaRPr lang="en-US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1500166" y="142873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2428860" y="314324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2500298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2500298" y="314324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2857488" y="292893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 -1</a:t>
            </a:r>
            <a:endParaRPr lang="en-US" b="1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1500166" y="314324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>
            <a:off x="3071802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143240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314324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3500430" y="464344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 -</a:t>
            </a:r>
            <a:endParaRPr lang="en-US" b="1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2143108" y="485776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>
            <a:off x="3929058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000496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4000496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0" name="29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6" grpId="0"/>
      <p:bldP spid="21" grpId="0"/>
      <p:bldP spid="22" grpId="0"/>
      <p:bldP spid="23" grpId="0"/>
      <p:bldP spid="32" grpId="0"/>
      <p:bldP spid="33" grpId="0"/>
      <p:bldP spid="34" grpId="0"/>
      <p:bldP spid="37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4214810" y="142873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5x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14480" y="185736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-x</a:t>
            </a:r>
            <a:endParaRPr lang="en-US" sz="24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786050" y="228599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-       x</a:t>
            </a:r>
            <a:endParaRPr lang="en-US" sz="2400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428992" y="257174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3500430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3500430" y="25717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1296537" y="996287"/>
            <a:ext cx="4039738" cy="2565779"/>
          </a:xfrm>
          <a:custGeom>
            <a:avLst/>
            <a:gdLst>
              <a:gd name="connsiteX0" fmla="*/ 2470245 w 4039738"/>
              <a:gd name="connsiteY0" fmla="*/ 0 h 2565779"/>
              <a:gd name="connsiteX1" fmla="*/ 2142699 w 4039738"/>
              <a:gd name="connsiteY1" fmla="*/ 27295 h 2565779"/>
              <a:gd name="connsiteX2" fmla="*/ 1842448 w 4039738"/>
              <a:gd name="connsiteY2" fmla="*/ 40943 h 2565779"/>
              <a:gd name="connsiteX3" fmla="*/ 1665027 w 4039738"/>
              <a:gd name="connsiteY3" fmla="*/ 54591 h 2565779"/>
              <a:gd name="connsiteX4" fmla="*/ 1501254 w 4039738"/>
              <a:gd name="connsiteY4" fmla="*/ 81886 h 2565779"/>
              <a:gd name="connsiteX5" fmla="*/ 1460311 w 4039738"/>
              <a:gd name="connsiteY5" fmla="*/ 95534 h 2565779"/>
              <a:gd name="connsiteX6" fmla="*/ 1337481 w 4039738"/>
              <a:gd name="connsiteY6" fmla="*/ 109182 h 2565779"/>
              <a:gd name="connsiteX7" fmla="*/ 1241947 w 4039738"/>
              <a:gd name="connsiteY7" fmla="*/ 136477 h 2565779"/>
              <a:gd name="connsiteX8" fmla="*/ 1173708 w 4039738"/>
              <a:gd name="connsiteY8" fmla="*/ 150125 h 2565779"/>
              <a:gd name="connsiteX9" fmla="*/ 1050878 w 4039738"/>
              <a:gd name="connsiteY9" fmla="*/ 177420 h 2565779"/>
              <a:gd name="connsiteX10" fmla="*/ 928048 w 4039738"/>
              <a:gd name="connsiteY10" fmla="*/ 232012 h 2565779"/>
              <a:gd name="connsiteX11" fmla="*/ 873457 w 4039738"/>
              <a:gd name="connsiteY11" fmla="*/ 245659 h 2565779"/>
              <a:gd name="connsiteX12" fmla="*/ 750627 w 4039738"/>
              <a:gd name="connsiteY12" fmla="*/ 300250 h 2565779"/>
              <a:gd name="connsiteX13" fmla="*/ 709684 w 4039738"/>
              <a:gd name="connsiteY13" fmla="*/ 341194 h 2565779"/>
              <a:gd name="connsiteX14" fmla="*/ 573206 w 4039738"/>
              <a:gd name="connsiteY14" fmla="*/ 436728 h 2565779"/>
              <a:gd name="connsiteX15" fmla="*/ 532263 w 4039738"/>
              <a:gd name="connsiteY15" fmla="*/ 491319 h 2565779"/>
              <a:gd name="connsiteX16" fmla="*/ 450376 w 4039738"/>
              <a:gd name="connsiteY16" fmla="*/ 559558 h 2565779"/>
              <a:gd name="connsiteX17" fmla="*/ 354842 w 4039738"/>
              <a:gd name="connsiteY17" fmla="*/ 627797 h 2565779"/>
              <a:gd name="connsiteX18" fmla="*/ 272956 w 4039738"/>
              <a:gd name="connsiteY18" fmla="*/ 709683 h 2565779"/>
              <a:gd name="connsiteX19" fmla="*/ 232012 w 4039738"/>
              <a:gd name="connsiteY19" fmla="*/ 750626 h 2565779"/>
              <a:gd name="connsiteX20" fmla="*/ 177421 w 4039738"/>
              <a:gd name="connsiteY20" fmla="*/ 791570 h 2565779"/>
              <a:gd name="connsiteX21" fmla="*/ 68239 w 4039738"/>
              <a:gd name="connsiteY21" fmla="*/ 982638 h 2565779"/>
              <a:gd name="connsiteX22" fmla="*/ 27296 w 4039738"/>
              <a:gd name="connsiteY22" fmla="*/ 1064525 h 2565779"/>
              <a:gd name="connsiteX23" fmla="*/ 0 w 4039738"/>
              <a:gd name="connsiteY23" fmla="*/ 1228298 h 2565779"/>
              <a:gd name="connsiteX24" fmla="*/ 13648 w 4039738"/>
              <a:gd name="connsiteY24" fmla="*/ 1514901 h 2565779"/>
              <a:gd name="connsiteX25" fmla="*/ 27296 w 4039738"/>
              <a:gd name="connsiteY25" fmla="*/ 1555844 h 2565779"/>
              <a:gd name="connsiteX26" fmla="*/ 40944 w 4039738"/>
              <a:gd name="connsiteY26" fmla="*/ 1624083 h 2565779"/>
              <a:gd name="connsiteX27" fmla="*/ 95535 w 4039738"/>
              <a:gd name="connsiteY27" fmla="*/ 1774209 h 2565779"/>
              <a:gd name="connsiteX28" fmla="*/ 150126 w 4039738"/>
              <a:gd name="connsiteY28" fmla="*/ 1856095 h 2565779"/>
              <a:gd name="connsiteX29" fmla="*/ 177421 w 4039738"/>
              <a:gd name="connsiteY29" fmla="*/ 1897038 h 2565779"/>
              <a:gd name="connsiteX30" fmla="*/ 218364 w 4039738"/>
              <a:gd name="connsiteY30" fmla="*/ 1937982 h 2565779"/>
              <a:gd name="connsiteX31" fmla="*/ 245660 w 4039738"/>
              <a:gd name="connsiteY31" fmla="*/ 1978925 h 2565779"/>
              <a:gd name="connsiteX32" fmla="*/ 368490 w 4039738"/>
              <a:gd name="connsiteY32" fmla="*/ 2074459 h 2565779"/>
              <a:gd name="connsiteX33" fmla="*/ 409433 w 4039738"/>
              <a:gd name="connsiteY33" fmla="*/ 2088107 h 2565779"/>
              <a:gd name="connsiteX34" fmla="*/ 504967 w 4039738"/>
              <a:gd name="connsiteY34" fmla="*/ 2156346 h 2565779"/>
              <a:gd name="connsiteX35" fmla="*/ 545911 w 4039738"/>
              <a:gd name="connsiteY35" fmla="*/ 2169994 h 2565779"/>
              <a:gd name="connsiteX36" fmla="*/ 600502 w 4039738"/>
              <a:gd name="connsiteY36" fmla="*/ 2197289 h 2565779"/>
              <a:gd name="connsiteX37" fmla="*/ 682388 w 4039738"/>
              <a:gd name="connsiteY37" fmla="*/ 2224585 h 2565779"/>
              <a:gd name="connsiteX38" fmla="*/ 736979 w 4039738"/>
              <a:gd name="connsiteY38" fmla="*/ 2251880 h 2565779"/>
              <a:gd name="connsiteX39" fmla="*/ 832514 w 4039738"/>
              <a:gd name="connsiteY39" fmla="*/ 2320119 h 2565779"/>
              <a:gd name="connsiteX40" fmla="*/ 873457 w 4039738"/>
              <a:gd name="connsiteY40" fmla="*/ 2333767 h 2565779"/>
              <a:gd name="connsiteX41" fmla="*/ 928048 w 4039738"/>
              <a:gd name="connsiteY41" fmla="*/ 2361062 h 2565779"/>
              <a:gd name="connsiteX42" fmla="*/ 982639 w 4039738"/>
              <a:gd name="connsiteY42" fmla="*/ 2374710 h 2565779"/>
              <a:gd name="connsiteX43" fmla="*/ 1050878 w 4039738"/>
              <a:gd name="connsiteY43" fmla="*/ 2402006 h 2565779"/>
              <a:gd name="connsiteX44" fmla="*/ 1146412 w 4039738"/>
              <a:gd name="connsiteY44" fmla="*/ 2429301 h 2565779"/>
              <a:gd name="connsiteX45" fmla="*/ 1269242 w 4039738"/>
              <a:gd name="connsiteY45" fmla="*/ 2483892 h 2565779"/>
              <a:gd name="connsiteX46" fmla="*/ 1405720 w 4039738"/>
              <a:gd name="connsiteY46" fmla="*/ 2511188 h 2565779"/>
              <a:gd name="connsiteX47" fmla="*/ 1460311 w 4039738"/>
              <a:gd name="connsiteY47" fmla="*/ 2538483 h 2565779"/>
              <a:gd name="connsiteX48" fmla="*/ 1542197 w 4039738"/>
              <a:gd name="connsiteY48" fmla="*/ 2565779 h 2565779"/>
              <a:gd name="connsiteX49" fmla="*/ 2142699 w 4039738"/>
              <a:gd name="connsiteY49" fmla="*/ 2552131 h 2565779"/>
              <a:gd name="connsiteX50" fmla="*/ 2238233 w 4039738"/>
              <a:gd name="connsiteY50" fmla="*/ 2538483 h 2565779"/>
              <a:gd name="connsiteX51" fmla="*/ 2347415 w 4039738"/>
              <a:gd name="connsiteY51" fmla="*/ 2511188 h 2565779"/>
              <a:gd name="connsiteX52" fmla="*/ 2388359 w 4039738"/>
              <a:gd name="connsiteY52" fmla="*/ 2483892 h 2565779"/>
              <a:gd name="connsiteX53" fmla="*/ 2429302 w 4039738"/>
              <a:gd name="connsiteY53" fmla="*/ 2470244 h 2565779"/>
              <a:gd name="connsiteX54" fmla="*/ 2524836 w 4039738"/>
              <a:gd name="connsiteY54" fmla="*/ 2442949 h 2565779"/>
              <a:gd name="connsiteX55" fmla="*/ 2565779 w 4039738"/>
              <a:gd name="connsiteY55" fmla="*/ 2429301 h 2565779"/>
              <a:gd name="connsiteX56" fmla="*/ 2634018 w 4039738"/>
              <a:gd name="connsiteY56" fmla="*/ 2415653 h 2565779"/>
              <a:gd name="connsiteX57" fmla="*/ 2715905 w 4039738"/>
              <a:gd name="connsiteY57" fmla="*/ 2388358 h 2565779"/>
              <a:gd name="connsiteX58" fmla="*/ 2797791 w 4039738"/>
              <a:gd name="connsiteY58" fmla="*/ 2333767 h 2565779"/>
              <a:gd name="connsiteX59" fmla="*/ 2811439 w 4039738"/>
              <a:gd name="connsiteY59" fmla="*/ 2292823 h 2565779"/>
              <a:gd name="connsiteX60" fmla="*/ 2961564 w 4039738"/>
              <a:gd name="connsiteY60" fmla="*/ 2183641 h 2565779"/>
              <a:gd name="connsiteX61" fmla="*/ 3016156 w 4039738"/>
              <a:gd name="connsiteY61" fmla="*/ 2142698 h 2565779"/>
              <a:gd name="connsiteX62" fmla="*/ 3098042 w 4039738"/>
              <a:gd name="connsiteY62" fmla="*/ 2115403 h 2565779"/>
              <a:gd name="connsiteX63" fmla="*/ 3207224 w 4039738"/>
              <a:gd name="connsiteY63" fmla="*/ 2088107 h 2565779"/>
              <a:gd name="connsiteX64" fmla="*/ 3248167 w 4039738"/>
              <a:gd name="connsiteY64" fmla="*/ 2060812 h 2565779"/>
              <a:gd name="connsiteX65" fmla="*/ 3343702 w 4039738"/>
              <a:gd name="connsiteY65" fmla="*/ 2033516 h 2565779"/>
              <a:gd name="connsiteX66" fmla="*/ 3425588 w 4039738"/>
              <a:gd name="connsiteY66" fmla="*/ 1978925 h 2565779"/>
              <a:gd name="connsiteX67" fmla="*/ 3466532 w 4039738"/>
              <a:gd name="connsiteY67" fmla="*/ 1951629 h 2565779"/>
              <a:gd name="connsiteX68" fmla="*/ 3507475 w 4039738"/>
              <a:gd name="connsiteY68" fmla="*/ 1937982 h 2565779"/>
              <a:gd name="connsiteX69" fmla="*/ 3712191 w 4039738"/>
              <a:gd name="connsiteY69" fmla="*/ 1787856 h 2565779"/>
              <a:gd name="connsiteX70" fmla="*/ 3780430 w 4039738"/>
              <a:gd name="connsiteY70" fmla="*/ 1705970 h 2565779"/>
              <a:gd name="connsiteX71" fmla="*/ 3821373 w 4039738"/>
              <a:gd name="connsiteY71" fmla="*/ 1610435 h 2565779"/>
              <a:gd name="connsiteX72" fmla="*/ 3848669 w 4039738"/>
              <a:gd name="connsiteY72" fmla="*/ 1528549 h 2565779"/>
              <a:gd name="connsiteX73" fmla="*/ 3862317 w 4039738"/>
              <a:gd name="connsiteY73" fmla="*/ 1487606 h 2565779"/>
              <a:gd name="connsiteX74" fmla="*/ 3889612 w 4039738"/>
              <a:gd name="connsiteY74" fmla="*/ 1446662 h 2565779"/>
              <a:gd name="connsiteX75" fmla="*/ 3916908 w 4039738"/>
              <a:gd name="connsiteY75" fmla="*/ 1364776 h 2565779"/>
              <a:gd name="connsiteX76" fmla="*/ 3971499 w 4039738"/>
              <a:gd name="connsiteY76" fmla="*/ 1282889 h 2565779"/>
              <a:gd name="connsiteX77" fmla="*/ 4012442 w 4039738"/>
              <a:gd name="connsiteY77" fmla="*/ 1201003 h 2565779"/>
              <a:gd name="connsiteX78" fmla="*/ 4026090 w 4039738"/>
              <a:gd name="connsiteY78" fmla="*/ 1132764 h 2565779"/>
              <a:gd name="connsiteX79" fmla="*/ 4039738 w 4039738"/>
              <a:gd name="connsiteY79" fmla="*/ 1091820 h 2565779"/>
              <a:gd name="connsiteX80" fmla="*/ 4026090 w 4039738"/>
              <a:gd name="connsiteY80" fmla="*/ 859809 h 2565779"/>
              <a:gd name="connsiteX81" fmla="*/ 4012442 w 4039738"/>
              <a:gd name="connsiteY81" fmla="*/ 805217 h 2565779"/>
              <a:gd name="connsiteX82" fmla="*/ 3971499 w 4039738"/>
              <a:gd name="connsiteY82" fmla="*/ 682388 h 2565779"/>
              <a:gd name="connsiteX83" fmla="*/ 3957851 w 4039738"/>
              <a:gd name="connsiteY83" fmla="*/ 641444 h 2565779"/>
              <a:gd name="connsiteX84" fmla="*/ 3930556 w 4039738"/>
              <a:gd name="connsiteY84" fmla="*/ 586853 h 2565779"/>
              <a:gd name="connsiteX85" fmla="*/ 3903260 w 4039738"/>
              <a:gd name="connsiteY85" fmla="*/ 504967 h 2565779"/>
              <a:gd name="connsiteX86" fmla="*/ 3821373 w 4039738"/>
              <a:gd name="connsiteY86" fmla="*/ 409432 h 2565779"/>
              <a:gd name="connsiteX87" fmla="*/ 3739487 w 4039738"/>
              <a:gd name="connsiteY87" fmla="*/ 313898 h 2565779"/>
              <a:gd name="connsiteX88" fmla="*/ 3603009 w 4039738"/>
              <a:gd name="connsiteY88" fmla="*/ 232012 h 2565779"/>
              <a:gd name="connsiteX89" fmla="*/ 3534770 w 4039738"/>
              <a:gd name="connsiteY89" fmla="*/ 204716 h 2565779"/>
              <a:gd name="connsiteX90" fmla="*/ 3493827 w 4039738"/>
              <a:gd name="connsiteY90" fmla="*/ 177420 h 2565779"/>
              <a:gd name="connsiteX91" fmla="*/ 3452884 w 4039738"/>
              <a:gd name="connsiteY91" fmla="*/ 163773 h 2565779"/>
              <a:gd name="connsiteX92" fmla="*/ 3029803 w 4039738"/>
              <a:gd name="connsiteY92" fmla="*/ 136477 h 2565779"/>
              <a:gd name="connsiteX93" fmla="*/ 2893326 w 4039738"/>
              <a:gd name="connsiteY93" fmla="*/ 122829 h 2565779"/>
              <a:gd name="connsiteX94" fmla="*/ 2770496 w 4039738"/>
              <a:gd name="connsiteY94" fmla="*/ 95534 h 2565779"/>
              <a:gd name="connsiteX95" fmla="*/ 2688609 w 4039738"/>
              <a:gd name="connsiteY95" fmla="*/ 68238 h 2565779"/>
              <a:gd name="connsiteX96" fmla="*/ 2647666 w 4039738"/>
              <a:gd name="connsiteY96" fmla="*/ 54591 h 2565779"/>
              <a:gd name="connsiteX97" fmla="*/ 2552132 w 4039738"/>
              <a:gd name="connsiteY97" fmla="*/ 27295 h 2565779"/>
              <a:gd name="connsiteX98" fmla="*/ 2388359 w 4039738"/>
              <a:gd name="connsiteY98" fmla="*/ 27295 h 2565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4039738" h="2565779">
                <a:moveTo>
                  <a:pt x="2470245" y="0"/>
                </a:moveTo>
                <a:lnTo>
                  <a:pt x="2142699" y="27295"/>
                </a:lnTo>
                <a:cubicBezTo>
                  <a:pt x="2042724" y="33815"/>
                  <a:pt x="1942472" y="35227"/>
                  <a:pt x="1842448" y="40943"/>
                </a:cubicBezTo>
                <a:cubicBezTo>
                  <a:pt x="1783230" y="44327"/>
                  <a:pt x="1724167" y="50042"/>
                  <a:pt x="1665027" y="54591"/>
                </a:cubicBezTo>
                <a:cubicBezTo>
                  <a:pt x="1569038" y="86586"/>
                  <a:pt x="1684097" y="51412"/>
                  <a:pt x="1501254" y="81886"/>
                </a:cubicBezTo>
                <a:cubicBezTo>
                  <a:pt x="1487064" y="84251"/>
                  <a:pt x="1474501" y="93169"/>
                  <a:pt x="1460311" y="95534"/>
                </a:cubicBezTo>
                <a:cubicBezTo>
                  <a:pt x="1419676" y="102307"/>
                  <a:pt x="1378424" y="104633"/>
                  <a:pt x="1337481" y="109182"/>
                </a:cubicBezTo>
                <a:cubicBezTo>
                  <a:pt x="1291889" y="124378"/>
                  <a:pt x="1293354" y="125053"/>
                  <a:pt x="1241947" y="136477"/>
                </a:cubicBezTo>
                <a:cubicBezTo>
                  <a:pt x="1219303" y="141509"/>
                  <a:pt x="1196352" y="145093"/>
                  <a:pt x="1173708" y="150125"/>
                </a:cubicBezTo>
                <a:cubicBezTo>
                  <a:pt x="1000307" y="188659"/>
                  <a:pt x="1256611" y="136276"/>
                  <a:pt x="1050878" y="177420"/>
                </a:cubicBezTo>
                <a:cubicBezTo>
                  <a:pt x="1003319" y="201200"/>
                  <a:pt x="980323" y="214587"/>
                  <a:pt x="928048" y="232012"/>
                </a:cubicBezTo>
                <a:cubicBezTo>
                  <a:pt x="910254" y="237943"/>
                  <a:pt x="891423" y="240269"/>
                  <a:pt x="873457" y="245659"/>
                </a:cubicBezTo>
                <a:cubicBezTo>
                  <a:pt x="817671" y="262395"/>
                  <a:pt x="791760" y="265972"/>
                  <a:pt x="750627" y="300250"/>
                </a:cubicBezTo>
                <a:cubicBezTo>
                  <a:pt x="735800" y="312606"/>
                  <a:pt x="724919" y="329344"/>
                  <a:pt x="709684" y="341194"/>
                </a:cubicBezTo>
                <a:cubicBezTo>
                  <a:pt x="689621" y="356799"/>
                  <a:pt x="598052" y="411882"/>
                  <a:pt x="573206" y="436728"/>
                </a:cubicBezTo>
                <a:cubicBezTo>
                  <a:pt x="557122" y="452812"/>
                  <a:pt x="547066" y="474049"/>
                  <a:pt x="532263" y="491319"/>
                </a:cubicBezTo>
                <a:cubicBezTo>
                  <a:pt x="472456" y="561093"/>
                  <a:pt x="513553" y="506910"/>
                  <a:pt x="450376" y="559558"/>
                </a:cubicBezTo>
                <a:cubicBezTo>
                  <a:pt x="367381" y="628720"/>
                  <a:pt x="455859" y="577288"/>
                  <a:pt x="354842" y="627797"/>
                </a:cubicBezTo>
                <a:cubicBezTo>
                  <a:pt x="306793" y="699872"/>
                  <a:pt x="351953" y="641972"/>
                  <a:pt x="272956" y="709683"/>
                </a:cubicBezTo>
                <a:cubicBezTo>
                  <a:pt x="258302" y="722244"/>
                  <a:pt x="246666" y="738065"/>
                  <a:pt x="232012" y="750626"/>
                </a:cubicBezTo>
                <a:cubicBezTo>
                  <a:pt x="214742" y="765429"/>
                  <a:pt x="192533" y="774569"/>
                  <a:pt x="177421" y="791570"/>
                </a:cubicBezTo>
                <a:cubicBezTo>
                  <a:pt x="102973" y="875325"/>
                  <a:pt x="134135" y="883790"/>
                  <a:pt x="68239" y="982638"/>
                </a:cubicBezTo>
                <a:cubicBezTo>
                  <a:pt x="38334" y="1027498"/>
                  <a:pt x="41422" y="1015085"/>
                  <a:pt x="27296" y="1064525"/>
                </a:cubicBezTo>
                <a:cubicBezTo>
                  <a:pt x="7257" y="1134659"/>
                  <a:pt x="11077" y="1139687"/>
                  <a:pt x="0" y="1228298"/>
                </a:cubicBezTo>
                <a:cubicBezTo>
                  <a:pt x="4549" y="1323832"/>
                  <a:pt x="5705" y="1419589"/>
                  <a:pt x="13648" y="1514901"/>
                </a:cubicBezTo>
                <a:cubicBezTo>
                  <a:pt x="14843" y="1529237"/>
                  <a:pt x="23807" y="1541888"/>
                  <a:pt x="27296" y="1555844"/>
                </a:cubicBezTo>
                <a:cubicBezTo>
                  <a:pt x="32922" y="1578348"/>
                  <a:pt x="34841" y="1601704"/>
                  <a:pt x="40944" y="1624083"/>
                </a:cubicBezTo>
                <a:cubicBezTo>
                  <a:pt x="47025" y="1646379"/>
                  <a:pt x="82213" y="1749785"/>
                  <a:pt x="95535" y="1774209"/>
                </a:cubicBezTo>
                <a:cubicBezTo>
                  <a:pt x="111244" y="1803008"/>
                  <a:pt x="131929" y="1828800"/>
                  <a:pt x="150126" y="1856095"/>
                </a:cubicBezTo>
                <a:cubicBezTo>
                  <a:pt x="159224" y="1869743"/>
                  <a:pt x="165823" y="1885440"/>
                  <a:pt x="177421" y="1897038"/>
                </a:cubicBezTo>
                <a:cubicBezTo>
                  <a:pt x="191069" y="1910686"/>
                  <a:pt x="206008" y="1923155"/>
                  <a:pt x="218364" y="1937982"/>
                </a:cubicBezTo>
                <a:cubicBezTo>
                  <a:pt x="228865" y="1950583"/>
                  <a:pt x="235159" y="1966324"/>
                  <a:pt x="245660" y="1978925"/>
                </a:cubicBezTo>
                <a:cubicBezTo>
                  <a:pt x="272835" y="2011535"/>
                  <a:pt x="333372" y="2062753"/>
                  <a:pt x="368490" y="2074459"/>
                </a:cubicBezTo>
                <a:lnTo>
                  <a:pt x="409433" y="2088107"/>
                </a:lnTo>
                <a:cubicBezTo>
                  <a:pt x="421792" y="2097376"/>
                  <a:pt x="485015" y="2146370"/>
                  <a:pt x="504967" y="2156346"/>
                </a:cubicBezTo>
                <a:cubicBezTo>
                  <a:pt x="517834" y="2162780"/>
                  <a:pt x="532688" y="2164327"/>
                  <a:pt x="545911" y="2169994"/>
                </a:cubicBezTo>
                <a:cubicBezTo>
                  <a:pt x="564611" y="2178008"/>
                  <a:pt x="581612" y="2189733"/>
                  <a:pt x="600502" y="2197289"/>
                </a:cubicBezTo>
                <a:cubicBezTo>
                  <a:pt x="627216" y="2207975"/>
                  <a:pt x="656654" y="2211718"/>
                  <a:pt x="682388" y="2224585"/>
                </a:cubicBezTo>
                <a:cubicBezTo>
                  <a:pt x="700585" y="2233683"/>
                  <a:pt x="719727" y="2241097"/>
                  <a:pt x="736979" y="2251880"/>
                </a:cubicBezTo>
                <a:cubicBezTo>
                  <a:pt x="761709" y="2267336"/>
                  <a:pt x="803640" y="2305682"/>
                  <a:pt x="832514" y="2320119"/>
                </a:cubicBezTo>
                <a:cubicBezTo>
                  <a:pt x="845381" y="2326553"/>
                  <a:pt x="860234" y="2328100"/>
                  <a:pt x="873457" y="2333767"/>
                </a:cubicBezTo>
                <a:cubicBezTo>
                  <a:pt x="892157" y="2341781"/>
                  <a:pt x="908999" y="2353919"/>
                  <a:pt x="928048" y="2361062"/>
                </a:cubicBezTo>
                <a:cubicBezTo>
                  <a:pt x="945611" y="2367648"/>
                  <a:pt x="964845" y="2368778"/>
                  <a:pt x="982639" y="2374710"/>
                </a:cubicBezTo>
                <a:cubicBezTo>
                  <a:pt x="1005880" y="2382457"/>
                  <a:pt x="1027637" y="2394259"/>
                  <a:pt x="1050878" y="2402006"/>
                </a:cubicBezTo>
                <a:cubicBezTo>
                  <a:pt x="1102830" y="2419323"/>
                  <a:pt x="1100403" y="2409582"/>
                  <a:pt x="1146412" y="2429301"/>
                </a:cubicBezTo>
                <a:cubicBezTo>
                  <a:pt x="1197084" y="2451018"/>
                  <a:pt x="1213218" y="2468952"/>
                  <a:pt x="1269242" y="2483892"/>
                </a:cubicBezTo>
                <a:cubicBezTo>
                  <a:pt x="1314069" y="2495846"/>
                  <a:pt x="1405720" y="2511188"/>
                  <a:pt x="1405720" y="2511188"/>
                </a:cubicBezTo>
                <a:cubicBezTo>
                  <a:pt x="1423917" y="2520286"/>
                  <a:pt x="1441421" y="2530927"/>
                  <a:pt x="1460311" y="2538483"/>
                </a:cubicBezTo>
                <a:cubicBezTo>
                  <a:pt x="1487025" y="2549169"/>
                  <a:pt x="1542197" y="2565779"/>
                  <a:pt x="1542197" y="2565779"/>
                </a:cubicBezTo>
                <a:lnTo>
                  <a:pt x="2142699" y="2552131"/>
                </a:lnTo>
                <a:cubicBezTo>
                  <a:pt x="2174842" y="2550870"/>
                  <a:pt x="2206690" y="2544792"/>
                  <a:pt x="2238233" y="2538483"/>
                </a:cubicBezTo>
                <a:cubicBezTo>
                  <a:pt x="2275019" y="2531126"/>
                  <a:pt x="2347415" y="2511188"/>
                  <a:pt x="2347415" y="2511188"/>
                </a:cubicBezTo>
                <a:cubicBezTo>
                  <a:pt x="2361063" y="2502089"/>
                  <a:pt x="2373688" y="2491228"/>
                  <a:pt x="2388359" y="2483892"/>
                </a:cubicBezTo>
                <a:cubicBezTo>
                  <a:pt x="2401226" y="2477458"/>
                  <a:pt x="2415523" y="2474378"/>
                  <a:pt x="2429302" y="2470244"/>
                </a:cubicBezTo>
                <a:cubicBezTo>
                  <a:pt x="2461024" y="2460727"/>
                  <a:pt x="2493114" y="2452466"/>
                  <a:pt x="2524836" y="2442949"/>
                </a:cubicBezTo>
                <a:cubicBezTo>
                  <a:pt x="2538615" y="2438815"/>
                  <a:pt x="2551823" y="2432790"/>
                  <a:pt x="2565779" y="2429301"/>
                </a:cubicBezTo>
                <a:cubicBezTo>
                  <a:pt x="2588283" y="2423675"/>
                  <a:pt x="2611639" y="2421756"/>
                  <a:pt x="2634018" y="2415653"/>
                </a:cubicBezTo>
                <a:cubicBezTo>
                  <a:pt x="2661776" y="2408083"/>
                  <a:pt x="2691965" y="2404318"/>
                  <a:pt x="2715905" y="2388358"/>
                </a:cubicBezTo>
                <a:lnTo>
                  <a:pt x="2797791" y="2333767"/>
                </a:lnTo>
                <a:cubicBezTo>
                  <a:pt x="2802340" y="2320119"/>
                  <a:pt x="2803459" y="2304793"/>
                  <a:pt x="2811439" y="2292823"/>
                </a:cubicBezTo>
                <a:cubicBezTo>
                  <a:pt x="2844612" y="2243064"/>
                  <a:pt x="2920775" y="2214232"/>
                  <a:pt x="2961564" y="2183641"/>
                </a:cubicBezTo>
                <a:cubicBezTo>
                  <a:pt x="2979761" y="2169993"/>
                  <a:pt x="2995811" y="2152870"/>
                  <a:pt x="3016156" y="2142698"/>
                </a:cubicBezTo>
                <a:cubicBezTo>
                  <a:pt x="3041890" y="2129831"/>
                  <a:pt x="3070747" y="2124501"/>
                  <a:pt x="3098042" y="2115403"/>
                </a:cubicBezTo>
                <a:cubicBezTo>
                  <a:pt x="3160995" y="2094419"/>
                  <a:pt x="3124872" y="2104578"/>
                  <a:pt x="3207224" y="2088107"/>
                </a:cubicBezTo>
                <a:cubicBezTo>
                  <a:pt x="3220872" y="2079009"/>
                  <a:pt x="3233496" y="2068147"/>
                  <a:pt x="3248167" y="2060812"/>
                </a:cubicBezTo>
                <a:cubicBezTo>
                  <a:pt x="3267746" y="2051022"/>
                  <a:pt x="3326211" y="2037889"/>
                  <a:pt x="3343702" y="2033516"/>
                </a:cubicBezTo>
                <a:lnTo>
                  <a:pt x="3425588" y="1978925"/>
                </a:lnTo>
                <a:cubicBezTo>
                  <a:pt x="3439236" y="1969826"/>
                  <a:pt x="3450971" y="1956816"/>
                  <a:pt x="3466532" y="1951629"/>
                </a:cubicBezTo>
                <a:lnTo>
                  <a:pt x="3507475" y="1937982"/>
                </a:lnTo>
                <a:cubicBezTo>
                  <a:pt x="3551002" y="1908964"/>
                  <a:pt x="3692358" y="1817605"/>
                  <a:pt x="3712191" y="1787856"/>
                </a:cubicBezTo>
                <a:cubicBezTo>
                  <a:pt x="3750193" y="1730854"/>
                  <a:pt x="3727889" y="1758511"/>
                  <a:pt x="3780430" y="1705970"/>
                </a:cubicBezTo>
                <a:cubicBezTo>
                  <a:pt x="3824359" y="1574182"/>
                  <a:pt x="3753919" y="1779068"/>
                  <a:pt x="3821373" y="1610435"/>
                </a:cubicBezTo>
                <a:cubicBezTo>
                  <a:pt x="3832059" y="1583721"/>
                  <a:pt x="3839570" y="1555844"/>
                  <a:pt x="3848669" y="1528549"/>
                </a:cubicBezTo>
                <a:cubicBezTo>
                  <a:pt x="3853218" y="1514901"/>
                  <a:pt x="3854337" y="1499576"/>
                  <a:pt x="3862317" y="1487606"/>
                </a:cubicBezTo>
                <a:cubicBezTo>
                  <a:pt x="3871415" y="1473958"/>
                  <a:pt x="3882950" y="1461651"/>
                  <a:pt x="3889612" y="1446662"/>
                </a:cubicBezTo>
                <a:cubicBezTo>
                  <a:pt x="3901297" y="1420370"/>
                  <a:pt x="3900948" y="1388716"/>
                  <a:pt x="3916908" y="1364776"/>
                </a:cubicBezTo>
                <a:cubicBezTo>
                  <a:pt x="3935105" y="1337480"/>
                  <a:pt x="3961125" y="1314011"/>
                  <a:pt x="3971499" y="1282889"/>
                </a:cubicBezTo>
                <a:cubicBezTo>
                  <a:pt x="3990334" y="1226385"/>
                  <a:pt x="3977167" y="1253916"/>
                  <a:pt x="4012442" y="1201003"/>
                </a:cubicBezTo>
                <a:cubicBezTo>
                  <a:pt x="4016991" y="1178257"/>
                  <a:pt x="4020464" y="1155268"/>
                  <a:pt x="4026090" y="1132764"/>
                </a:cubicBezTo>
                <a:cubicBezTo>
                  <a:pt x="4029579" y="1118807"/>
                  <a:pt x="4039738" y="1106206"/>
                  <a:pt x="4039738" y="1091820"/>
                </a:cubicBezTo>
                <a:cubicBezTo>
                  <a:pt x="4039738" y="1014349"/>
                  <a:pt x="4033435" y="936931"/>
                  <a:pt x="4026090" y="859809"/>
                </a:cubicBezTo>
                <a:cubicBezTo>
                  <a:pt x="4024312" y="841136"/>
                  <a:pt x="4017832" y="823183"/>
                  <a:pt x="4012442" y="805217"/>
                </a:cubicBezTo>
                <a:cubicBezTo>
                  <a:pt x="4012430" y="805177"/>
                  <a:pt x="3978329" y="702879"/>
                  <a:pt x="3971499" y="682388"/>
                </a:cubicBezTo>
                <a:cubicBezTo>
                  <a:pt x="3966950" y="668740"/>
                  <a:pt x="3964285" y="654312"/>
                  <a:pt x="3957851" y="641444"/>
                </a:cubicBezTo>
                <a:cubicBezTo>
                  <a:pt x="3948753" y="623247"/>
                  <a:pt x="3938112" y="605743"/>
                  <a:pt x="3930556" y="586853"/>
                </a:cubicBezTo>
                <a:cubicBezTo>
                  <a:pt x="3919870" y="560139"/>
                  <a:pt x="3920523" y="527985"/>
                  <a:pt x="3903260" y="504967"/>
                </a:cubicBezTo>
                <a:cubicBezTo>
                  <a:pt x="3783531" y="345328"/>
                  <a:pt x="3935428" y="542496"/>
                  <a:pt x="3821373" y="409432"/>
                </a:cubicBezTo>
                <a:cubicBezTo>
                  <a:pt x="3784743" y="366697"/>
                  <a:pt x="3783028" y="347763"/>
                  <a:pt x="3739487" y="313898"/>
                </a:cubicBezTo>
                <a:cubicBezTo>
                  <a:pt x="3696164" y="280203"/>
                  <a:pt x="3652528" y="254020"/>
                  <a:pt x="3603009" y="232012"/>
                </a:cubicBezTo>
                <a:cubicBezTo>
                  <a:pt x="3580622" y="222062"/>
                  <a:pt x="3556682" y="215672"/>
                  <a:pt x="3534770" y="204716"/>
                </a:cubicBezTo>
                <a:cubicBezTo>
                  <a:pt x="3520099" y="197380"/>
                  <a:pt x="3508498" y="184755"/>
                  <a:pt x="3493827" y="177420"/>
                </a:cubicBezTo>
                <a:cubicBezTo>
                  <a:pt x="3480960" y="170986"/>
                  <a:pt x="3466990" y="166594"/>
                  <a:pt x="3452884" y="163773"/>
                </a:cubicBezTo>
                <a:cubicBezTo>
                  <a:pt x="3322686" y="137734"/>
                  <a:pt x="3139756" y="141058"/>
                  <a:pt x="3029803" y="136477"/>
                </a:cubicBezTo>
                <a:cubicBezTo>
                  <a:pt x="2984311" y="131928"/>
                  <a:pt x="2938644" y="128871"/>
                  <a:pt x="2893326" y="122829"/>
                </a:cubicBezTo>
                <a:cubicBezTo>
                  <a:pt x="2869942" y="119711"/>
                  <a:pt x="2796448" y="103320"/>
                  <a:pt x="2770496" y="95534"/>
                </a:cubicBezTo>
                <a:cubicBezTo>
                  <a:pt x="2742937" y="87266"/>
                  <a:pt x="2715905" y="77336"/>
                  <a:pt x="2688609" y="68238"/>
                </a:cubicBezTo>
                <a:lnTo>
                  <a:pt x="2647666" y="54591"/>
                </a:lnTo>
                <a:cubicBezTo>
                  <a:pt x="2625324" y="47144"/>
                  <a:pt x="2573225" y="28613"/>
                  <a:pt x="2552132" y="27295"/>
                </a:cubicBezTo>
                <a:cubicBezTo>
                  <a:pt x="2497647" y="23890"/>
                  <a:pt x="2442950" y="27295"/>
                  <a:pt x="2388359" y="2729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rot="16200000" flipH="1">
            <a:off x="3000364" y="3929066"/>
            <a:ext cx="1000132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2643174" y="4714884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αυτές οι εξισώσεις που έχουν αυτή την μορφή είναι </a:t>
            </a:r>
            <a:r>
              <a:rPr lang="el-GR" b="1" dirty="0" smtClean="0"/>
              <a:t>εξισώσεις ευθείας</a:t>
            </a:r>
            <a:endParaRPr lang="en-US" b="1" dirty="0"/>
          </a:p>
        </p:txBody>
      </p:sp>
      <p:sp>
        <p:nvSpPr>
          <p:cNvPr id="12" name="11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Συναρτήσεις (εξισώσεις, σχέσεις, τύποι) που έχουν την μορφή: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6429388" y="142852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α 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285852" y="271462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357290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135729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1714480" y="250030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</a:t>
            </a:r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flipV="1">
            <a:off x="4572000" y="3214686"/>
            <a:ext cx="928694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857224" y="64291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r>
              <a:rPr lang="el-GR" b="1" dirty="0" smtClean="0"/>
              <a:t>α</a:t>
            </a:r>
            <a:r>
              <a:rPr lang="el-GR" dirty="0" smtClean="0"/>
              <a:t> είναι κάποιος σταθερός αριθμός</a:t>
            </a:r>
            <a:endParaRPr lang="en-US" dirty="0"/>
          </a:p>
        </p:txBody>
      </p:sp>
      <p:sp>
        <p:nvSpPr>
          <p:cNvPr id="31" name="30 - Έλλειψη"/>
          <p:cNvSpPr/>
          <p:nvPr/>
        </p:nvSpPr>
        <p:spPr>
          <a:xfrm>
            <a:off x="3071802" y="3500438"/>
            <a:ext cx="1571636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3214678" y="37147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 = </a:t>
            </a:r>
            <a:r>
              <a:rPr lang="el-GR" sz="2400" b="1" dirty="0" smtClean="0"/>
              <a:t>α </a:t>
            </a:r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1" name="40 - Έλλειψη"/>
          <p:cNvSpPr/>
          <p:nvPr/>
        </p:nvSpPr>
        <p:spPr>
          <a:xfrm>
            <a:off x="5429256" y="1428736"/>
            <a:ext cx="2928958" cy="2286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643570" y="2071678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γραφική παράσταση είναι </a:t>
            </a:r>
            <a:r>
              <a:rPr lang="el-GR" sz="1600" u="sng" dirty="0" smtClean="0"/>
              <a:t>ευθεία γραμμή που περνάει από το κέντρο των  αξόνων </a:t>
            </a:r>
            <a:r>
              <a:rPr lang="el-GR" sz="1600" dirty="0" smtClean="0"/>
              <a:t>(0,0)</a:t>
            </a:r>
            <a:endParaRPr lang="en-US" sz="1600" dirty="0"/>
          </a:p>
        </p:txBody>
      </p:sp>
      <p:sp>
        <p:nvSpPr>
          <p:cNvPr id="45" name="44 - Έλλειψη"/>
          <p:cNvSpPr/>
          <p:nvPr/>
        </p:nvSpPr>
        <p:spPr>
          <a:xfrm>
            <a:off x="5000628" y="4143380"/>
            <a:ext cx="2286016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5286380" y="4572008"/>
            <a:ext cx="164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 </a:t>
            </a:r>
            <a:r>
              <a:rPr lang="el-GR" sz="1600" b="1" dirty="0" smtClean="0"/>
              <a:t>αριθμός α</a:t>
            </a:r>
            <a:r>
              <a:rPr lang="el-GR" sz="1600" dirty="0" smtClean="0"/>
              <a:t> ονομάζεται κλίση ή εφαπτομένη  της ευθείας</a:t>
            </a:r>
            <a:endParaRPr lang="en-US" sz="1600" dirty="0"/>
          </a:p>
        </p:txBody>
      </p:sp>
      <p:sp>
        <p:nvSpPr>
          <p:cNvPr id="49" name="48 - Έλλειψη"/>
          <p:cNvSpPr/>
          <p:nvPr/>
        </p:nvSpPr>
        <p:spPr>
          <a:xfrm>
            <a:off x="928662" y="2143116"/>
            <a:ext cx="1428760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Έλλειψη"/>
          <p:cNvSpPr/>
          <p:nvPr/>
        </p:nvSpPr>
        <p:spPr>
          <a:xfrm>
            <a:off x="1571604" y="5000636"/>
            <a:ext cx="185738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1785918" y="5286388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</a:t>
            </a:r>
            <a:r>
              <a:rPr lang="en-US" sz="1600" dirty="0" smtClean="0"/>
              <a:t>y </a:t>
            </a:r>
            <a:r>
              <a:rPr lang="el-GR" sz="1600" dirty="0" smtClean="0"/>
              <a:t>και </a:t>
            </a:r>
            <a:r>
              <a:rPr lang="en-US" sz="1600" dirty="0" smtClean="0"/>
              <a:t> x</a:t>
            </a:r>
            <a:r>
              <a:rPr lang="el-GR" sz="1600" dirty="0" smtClean="0"/>
              <a:t> είναι μεταξύ τους ανάλογα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55" name="54 - Ευθύγραμμο βέλος σύνδεσης"/>
          <p:cNvCxnSpPr>
            <a:stCxn id="31" idx="3"/>
          </p:cNvCxnSpPr>
          <p:nvPr/>
        </p:nvCxnSpPr>
        <p:spPr>
          <a:xfrm rot="5400000">
            <a:off x="2685022" y="4383695"/>
            <a:ext cx="646532" cy="5873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>
            <a:stCxn id="31" idx="1"/>
            <a:endCxn id="49" idx="5"/>
          </p:cNvCxnSpPr>
          <p:nvPr/>
        </p:nvCxnSpPr>
        <p:spPr>
          <a:xfrm rot="16200000" flipV="1">
            <a:off x="2430501" y="2775442"/>
            <a:ext cx="589146" cy="11537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ύγραμμο βέλος σύνδεσης"/>
          <p:cNvCxnSpPr/>
          <p:nvPr/>
        </p:nvCxnSpPr>
        <p:spPr>
          <a:xfrm>
            <a:off x="4500562" y="4286256"/>
            <a:ext cx="571504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2500306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5143512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 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2  </a:t>
            </a:r>
            <a:r>
              <a:rPr lang="el-GR" sz="2400" dirty="0" smtClean="0"/>
              <a:t>   </a:t>
            </a:r>
            <a:r>
              <a:rPr lang="en-US" sz="2400" dirty="0" smtClean="0"/>
              <a:t> =  4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4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4357694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l-GR" sz="2400" dirty="0" smtClean="0"/>
              <a:t>1     </a:t>
            </a:r>
            <a:r>
              <a:rPr lang="en-US" sz="2400" dirty="0" smtClean="0"/>
              <a:t>= 2          </a:t>
            </a:r>
            <a:r>
              <a:rPr lang="el-GR" sz="2400" b="1" dirty="0" smtClean="0"/>
              <a:t> άρα   </a:t>
            </a:r>
            <a:r>
              <a:rPr lang="en-US" sz="2400" b="1" dirty="0" smtClean="0"/>
              <a:t>y  =  2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285984" y="64886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143604" y="5943600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1857364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4643446"/>
            <a:ext cx="821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 x = 2 </a:t>
            </a:r>
            <a:r>
              <a:rPr lang="el-GR" sz="2400" dirty="0" smtClean="0"/>
              <a:t>:      </a:t>
            </a:r>
            <a:r>
              <a:rPr lang="en-US" sz="2400" dirty="0" smtClean="0"/>
              <a:t> </a:t>
            </a:r>
            <a:r>
              <a:rPr lang="el-GR" sz="2400" dirty="0" smtClean="0"/>
              <a:t>      </a:t>
            </a:r>
            <a:r>
              <a:rPr lang="en-US" sz="2400" dirty="0" smtClean="0"/>
              <a:t>y = 2x </a:t>
            </a:r>
            <a:r>
              <a:rPr lang="el-GR" sz="2400" dirty="0" smtClean="0"/>
              <a:t>ή</a:t>
            </a:r>
            <a:r>
              <a:rPr lang="en-US" sz="2400" dirty="0" smtClean="0"/>
              <a:t>     y = 2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2  </a:t>
            </a:r>
            <a:r>
              <a:rPr lang="el-GR" sz="2400" dirty="0" smtClean="0"/>
              <a:t>   </a:t>
            </a:r>
            <a:r>
              <a:rPr lang="en-US" sz="2400" dirty="0" smtClean="0"/>
              <a:t> =  4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4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2428868"/>
            <a:ext cx="950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</a:t>
            </a:r>
            <a:r>
              <a:rPr lang="el-GR" sz="2400" dirty="0" smtClean="0"/>
              <a:t>         </a:t>
            </a:r>
            <a:r>
              <a:rPr lang="en-US" sz="2400" dirty="0" smtClean="0"/>
              <a:t> y = 2x </a:t>
            </a:r>
            <a:r>
              <a:rPr lang="el-GR" sz="2400" dirty="0" smtClean="0"/>
              <a:t>ή</a:t>
            </a:r>
            <a:r>
              <a:rPr lang="en-US" sz="2400" dirty="0" smtClean="0"/>
              <a:t>     y = 2 </a:t>
            </a:r>
            <a:r>
              <a:rPr lang="en-US" sz="2400" b="1" baseline="30000" dirty="0" smtClean="0"/>
              <a:t>.</a:t>
            </a:r>
            <a:r>
              <a:rPr lang="el-GR" sz="2400" dirty="0" smtClean="0"/>
              <a:t>1     </a:t>
            </a:r>
            <a:r>
              <a:rPr lang="en-US" sz="2400" dirty="0" smtClean="0"/>
              <a:t>= 2          </a:t>
            </a:r>
            <a:r>
              <a:rPr lang="el-GR" sz="2400" b="1" dirty="0" smtClean="0"/>
              <a:t> άρα   </a:t>
            </a:r>
            <a:r>
              <a:rPr lang="en-US" sz="2400" b="1" dirty="0" smtClean="0"/>
              <a:t>y  =  2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285984" y="64886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143604" y="5943600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142844" y="3214686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</a:t>
            </a:r>
            <a:r>
              <a:rPr lang="en-US" sz="2400" b="1" dirty="0" smtClean="0"/>
              <a:t>y  =  2</a:t>
            </a:r>
            <a:r>
              <a:rPr lang="el-GR" sz="2400" b="1" dirty="0" smtClean="0"/>
              <a:t> , άρα το σημείο (</a:t>
            </a:r>
            <a:r>
              <a:rPr lang="en-US" sz="2400" b="1" dirty="0" smtClean="0"/>
              <a:t>x, y) = (1,2)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5214950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2  </a:t>
            </a:r>
            <a:r>
              <a:rPr lang="el-GR" sz="2400" dirty="0" smtClean="0"/>
              <a:t>:</a:t>
            </a:r>
            <a:r>
              <a:rPr lang="en-US" sz="2400" dirty="0" smtClean="0"/>
              <a:t>         </a:t>
            </a:r>
            <a:r>
              <a:rPr lang="el-GR" sz="2400" dirty="0" smtClean="0"/>
              <a:t>     </a:t>
            </a:r>
            <a:r>
              <a:rPr lang="en-US" sz="2400" b="1" dirty="0" smtClean="0"/>
              <a:t>y  =  4</a:t>
            </a:r>
            <a:r>
              <a:rPr lang="el-GR" sz="2400" b="1" dirty="0" smtClean="0"/>
              <a:t> , άρα το σημείο (</a:t>
            </a:r>
            <a:r>
              <a:rPr lang="en-US" sz="2400" b="1" dirty="0" smtClean="0"/>
              <a:t>x, y) = (2, 4)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2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92867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5860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(1, 2)  και (2, 4)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28596" y="4072759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858016" y="38576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785937"/>
            <a:ext cx="4857759" cy="794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192880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407196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407236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407196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414340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407196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414340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3575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92895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5005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7139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857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52141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5713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2643571" y="3714379"/>
            <a:ext cx="71358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500298" y="3357586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928926" y="335756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-20" y="3214674"/>
            <a:ext cx="4572008" cy="27146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15206" y="1857364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14942" y="1571613"/>
            <a:ext cx="2376705" cy="1571660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2500299" y="599999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500298" y="64286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8572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2714612" y="578647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2643174" y="535785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507209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71490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428628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214546" y="264320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143108" y="321471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5719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643174" y="6733808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2714612" y="621510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3500430" y="250030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 rot="10800000" flipV="1">
            <a:off x="2500298" y="257176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214546" y="228601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</a:t>
            </a:r>
            <a:endParaRPr lang="en-US" sz="1600" dirty="0"/>
          </a:p>
        </p:txBody>
      </p:sp>
      <p:sp>
        <p:nvSpPr>
          <p:cNvPr id="74" name="73 - TextBox"/>
          <p:cNvSpPr txBox="1"/>
          <p:nvPr/>
        </p:nvSpPr>
        <p:spPr>
          <a:xfrm>
            <a:off x="0" y="3786190"/>
            <a:ext cx="5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΄</a:t>
            </a:r>
            <a:endParaRPr lang="en-US" sz="2800" dirty="0"/>
          </a:p>
        </p:txBody>
      </p:sp>
      <p:sp>
        <p:nvSpPr>
          <p:cNvPr id="76" name="75 - TextBox"/>
          <p:cNvSpPr txBox="1"/>
          <p:nvPr/>
        </p:nvSpPr>
        <p:spPr>
          <a:xfrm>
            <a:off x="3000364" y="633478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y’</a:t>
            </a:r>
            <a:endParaRPr lang="en-US" sz="28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 rot="10800000">
            <a:off x="2500298" y="2571744"/>
            <a:ext cx="100013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- Ευθεία γραμμή σύνδεσης"/>
          <p:cNvCxnSpPr/>
          <p:nvPr/>
        </p:nvCxnSpPr>
        <p:spPr>
          <a:xfrm rot="5400000">
            <a:off x="2749934" y="3321446"/>
            <a:ext cx="150019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2928926" y="3214686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(1, 2) 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3571868" y="2357430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(2, 4) </a:t>
            </a:r>
            <a:endParaRPr lang="en-US" dirty="0"/>
          </a:p>
        </p:txBody>
      </p:sp>
      <p:sp>
        <p:nvSpPr>
          <p:cNvPr id="78" name="77 - Ορθογώνιο"/>
          <p:cNvSpPr/>
          <p:nvPr/>
        </p:nvSpPr>
        <p:spPr>
          <a:xfrm rot="18508774">
            <a:off x="1364633" y="5143793"/>
            <a:ext cx="726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 = </a:t>
            </a:r>
            <a:r>
              <a:rPr lang="el-GR" dirty="0" smtClean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5" name="84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3" grpId="0" animBg="1"/>
      <p:bldP spid="50" grpId="0" animBg="1"/>
      <p:bldP spid="51" grpId="0" animBg="1"/>
      <p:bldP spid="56" grpId="0" animBg="1"/>
      <p:bldP spid="58" grpId="0" animBg="1"/>
      <p:bldP spid="70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3" grpId="0"/>
      <p:bldP spid="84" grpId="0"/>
      <p:bldP spid="89" grpId="0" animBg="1"/>
      <p:bldP spid="68" grpId="0"/>
      <p:bldP spid="74" grpId="0"/>
      <p:bldP spid="7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2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428728" y="928670"/>
            <a:ext cx="311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ΛΥΣΗ – παρατηρήσεις </a:t>
            </a:r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5860"/>
            <a:ext cx="76705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(1, 2)  και (2, 4) </a:t>
            </a:r>
            <a:r>
              <a:rPr lang="en-US" sz="2000" dirty="0" smtClean="0"/>
              <a:t> </a:t>
            </a:r>
            <a:r>
              <a:rPr lang="el-GR" sz="2000" dirty="0" smtClean="0"/>
              <a:t>από αυτά τα δύο σημεία θα περνάει η ευθεία που προκύπτει από την εξίσωση </a:t>
            </a:r>
            <a:r>
              <a:rPr lang="en-US" sz="2000" dirty="0" smtClean="0"/>
              <a:t>y = 2x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sp>
        <p:nvSpPr>
          <p:cNvPr id="50" name="49 - Ελεύθερη σχεδίαση"/>
          <p:cNvSpPr/>
          <p:nvPr/>
        </p:nvSpPr>
        <p:spPr>
          <a:xfrm>
            <a:off x="7215206" y="1857364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14942" y="1571613"/>
            <a:ext cx="2376705" cy="1571660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63 - Ευθύγραμμο βέλος σύνδεσης"/>
          <p:cNvCxnSpPr/>
          <p:nvPr/>
        </p:nvCxnSpPr>
        <p:spPr>
          <a:xfrm rot="10800000" flipV="1">
            <a:off x="3000364" y="2786058"/>
            <a:ext cx="278608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14282" y="3929066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πίνακα τιμών που βρήκα αν διαιρέσω το </a:t>
            </a:r>
            <a:r>
              <a:rPr lang="en-US" dirty="0" smtClean="0"/>
              <a:t>y </a:t>
            </a:r>
            <a:r>
              <a:rPr lang="el-GR" dirty="0" smtClean="0"/>
              <a:t>με το αντίστοιχο </a:t>
            </a:r>
            <a:r>
              <a:rPr lang="en-US" dirty="0" smtClean="0"/>
              <a:t>x </a:t>
            </a:r>
            <a:r>
              <a:rPr lang="el-GR" dirty="0" smtClean="0"/>
              <a:t>έχω:</a:t>
            </a:r>
            <a:endParaRPr lang="en-US" dirty="0"/>
          </a:p>
        </p:txBody>
      </p:sp>
      <p:sp>
        <p:nvSpPr>
          <p:cNvPr id="85" name="84 - Ορθογώνιο"/>
          <p:cNvSpPr/>
          <p:nvPr/>
        </p:nvSpPr>
        <p:spPr>
          <a:xfrm>
            <a:off x="357158" y="4572008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(1, </a:t>
            </a:r>
            <a:r>
              <a:rPr lang="en-US" dirty="0" smtClean="0"/>
              <a:t> </a:t>
            </a:r>
            <a:r>
              <a:rPr lang="el-GR" dirty="0" smtClean="0"/>
              <a:t>2) </a:t>
            </a:r>
            <a:endParaRPr lang="en-US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5000636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1643042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1714480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171448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207167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94" name="93 - TextBox"/>
          <p:cNvSpPr txBox="1"/>
          <p:nvPr/>
        </p:nvSpPr>
        <p:spPr>
          <a:xfrm>
            <a:off x="3000364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2</a:t>
            </a:r>
            <a:endParaRPr lang="en-US" b="1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2428860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500298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2500298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cxnSp>
        <p:nvCxnSpPr>
          <p:cNvPr id="99" name="98 - Ευθύγραμμο βέλος σύνδεσης"/>
          <p:cNvCxnSpPr/>
          <p:nvPr/>
        </p:nvCxnSpPr>
        <p:spPr>
          <a:xfrm rot="5400000">
            <a:off x="500034" y="500063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ύγραμμο βέλος σύνδεσης"/>
          <p:cNvCxnSpPr/>
          <p:nvPr/>
        </p:nvCxnSpPr>
        <p:spPr>
          <a:xfrm rot="5400000">
            <a:off x="715142" y="499984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- Ορθογώνιο"/>
          <p:cNvSpPr/>
          <p:nvPr/>
        </p:nvSpPr>
        <p:spPr>
          <a:xfrm>
            <a:off x="285720" y="5917188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(2, </a:t>
            </a:r>
            <a:r>
              <a:rPr lang="en-US" dirty="0" smtClean="0"/>
              <a:t> </a:t>
            </a:r>
            <a:r>
              <a:rPr lang="el-GR" dirty="0" smtClean="0"/>
              <a:t>4) </a:t>
            </a:r>
            <a:endParaRPr lang="en-US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285720" y="6345816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1571604" y="62029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103 - TextBox"/>
          <p:cNvSpPr txBox="1"/>
          <p:nvPr/>
        </p:nvSpPr>
        <p:spPr>
          <a:xfrm>
            <a:off x="1643042" y="58457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105" name="104 - TextBox"/>
          <p:cNvSpPr txBox="1"/>
          <p:nvPr/>
        </p:nvSpPr>
        <p:spPr>
          <a:xfrm>
            <a:off x="1643042" y="62029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06" name="105 - TextBox"/>
          <p:cNvSpPr txBox="1"/>
          <p:nvPr/>
        </p:nvSpPr>
        <p:spPr>
          <a:xfrm>
            <a:off x="2000232" y="59886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107" name="106 - TextBox"/>
          <p:cNvSpPr txBox="1"/>
          <p:nvPr/>
        </p:nvSpPr>
        <p:spPr>
          <a:xfrm>
            <a:off x="2928926" y="598862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2</a:t>
            </a:r>
            <a:endParaRPr lang="en-US" b="1" dirty="0"/>
          </a:p>
        </p:txBody>
      </p:sp>
      <p:cxnSp>
        <p:nvCxnSpPr>
          <p:cNvPr id="108" name="107 - Ευθεία γραμμή σύνδεσης"/>
          <p:cNvCxnSpPr/>
          <p:nvPr/>
        </p:nvCxnSpPr>
        <p:spPr>
          <a:xfrm>
            <a:off x="2357422" y="62029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2428860" y="58457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110" name="109 - TextBox"/>
          <p:cNvSpPr txBox="1"/>
          <p:nvPr/>
        </p:nvSpPr>
        <p:spPr>
          <a:xfrm>
            <a:off x="2428860" y="62029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cxnSp>
        <p:nvCxnSpPr>
          <p:cNvPr id="111" name="110 - Ευθύγραμμο βέλος σύνδεσης"/>
          <p:cNvCxnSpPr/>
          <p:nvPr/>
        </p:nvCxnSpPr>
        <p:spPr>
          <a:xfrm rot="5400000">
            <a:off x="428596" y="634581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- Ευθύγραμμο βέλος σύνδεσης"/>
          <p:cNvCxnSpPr/>
          <p:nvPr/>
        </p:nvCxnSpPr>
        <p:spPr>
          <a:xfrm rot="5400000">
            <a:off x="643704" y="634502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4857752" y="514351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Άρα</a:t>
            </a:r>
            <a:r>
              <a:rPr lang="el-GR" dirty="0" smtClean="0"/>
              <a:t> ο αριθμός 2 είναι η κλίση της ευθείας  </a:t>
            </a:r>
            <a:r>
              <a:rPr lang="en-US" dirty="0" smtClean="0"/>
              <a:t>y = 2x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6" grpId="0" animBg="1"/>
      <p:bldP spid="58" grpId="0" animBg="1"/>
      <p:bldP spid="78" grpId="0"/>
      <p:bldP spid="85" grpId="0"/>
      <p:bldP spid="86" grpId="0"/>
      <p:bldP spid="91" grpId="0"/>
      <p:bldP spid="92" grpId="0"/>
      <p:bldP spid="93" grpId="0"/>
      <p:bldP spid="94" grpId="0"/>
      <p:bldP spid="96" grpId="0"/>
      <p:bldP spid="97" grpId="0"/>
      <p:bldP spid="101" grpId="0"/>
      <p:bldP spid="102" grpId="0"/>
      <p:bldP spid="104" grpId="0"/>
      <p:bldP spid="105" grpId="0"/>
      <p:bldP spid="106" grpId="0"/>
      <p:bldP spid="107" grpId="0"/>
      <p:bldP spid="109" grpId="0"/>
      <p:bldP spid="110" grpId="0"/>
      <p:bldP spid="1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ή ορθογώνιο σύστημα  αξόνων)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flipV="1">
            <a:off x="3714744" y="2428868"/>
            <a:ext cx="2214578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6143636" y="2000240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σημείο στο οποίο συναντώνται ο άξονας </a:t>
            </a:r>
            <a:r>
              <a:rPr lang="en-US" dirty="0" smtClean="0"/>
              <a:t>x   </a:t>
            </a:r>
            <a:r>
              <a:rPr lang="el-GR" dirty="0" smtClean="0"/>
              <a:t> και ο άξονας </a:t>
            </a:r>
            <a:r>
              <a:rPr lang="en-US" dirty="0" smtClean="0"/>
              <a:t>y</a:t>
            </a:r>
            <a:r>
              <a:rPr lang="el-GR" dirty="0" smtClean="0"/>
              <a:t> είναι το σημείο  (0,0) </a:t>
            </a:r>
            <a:endParaRPr lang="en-US" dirty="0"/>
          </a:p>
        </p:txBody>
      </p:sp>
      <p:sp>
        <p:nvSpPr>
          <p:cNvPr id="58" name="57 - Έλλειψη"/>
          <p:cNvSpPr/>
          <p:nvPr/>
        </p:nvSpPr>
        <p:spPr>
          <a:xfrm>
            <a:off x="3714744" y="421481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  <p:bldP spid="5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5720" y="1071546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Προσοχή!!! Όταν μια άσκηση μου </a:t>
            </a:r>
            <a:r>
              <a:rPr lang="el-GR" b="1" dirty="0" smtClean="0"/>
              <a:t>ζητάει να βρω μια εξίσωση ευθείας</a:t>
            </a:r>
            <a:r>
              <a:rPr lang="el-GR" dirty="0" smtClean="0"/>
              <a:t> που περνάει από την </a:t>
            </a:r>
            <a:r>
              <a:rPr lang="el-GR" u="sng" dirty="0" smtClean="0"/>
              <a:t>αρχή των αξόνων </a:t>
            </a:r>
            <a:r>
              <a:rPr lang="el-GR" dirty="0" smtClean="0"/>
              <a:t>τότε θα πρέπει να </a:t>
            </a:r>
            <a:r>
              <a:rPr lang="el-GR" dirty="0" err="1" smtClean="0"/>
              <a:t>βρώ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642910" y="421481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Δεύτερον</a:t>
            </a:r>
            <a:r>
              <a:rPr lang="el-GR" dirty="0" smtClean="0"/>
              <a:t> γράφω την εξίσωση:   </a:t>
            </a:r>
            <a:r>
              <a:rPr lang="en-US" dirty="0" smtClean="0"/>
              <a:t>y = </a:t>
            </a:r>
            <a:r>
              <a:rPr lang="el-GR" dirty="0" smtClean="0"/>
              <a:t>α</a:t>
            </a:r>
            <a:r>
              <a:rPr lang="en-US" dirty="0" smtClean="0"/>
              <a:t>x</a:t>
            </a:r>
            <a:r>
              <a:rPr lang="el-GR" dirty="0" smtClean="0"/>
              <a:t>    και όπου α βάζω έναν αριθμό που θα είναι η κλίση της ευθείας.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857224" y="2500306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Πρώτα</a:t>
            </a:r>
            <a:r>
              <a:rPr lang="el-GR" dirty="0" smtClean="0"/>
              <a:t> να βρω την κλίση της ευθείας: Την κλίση της ευθείας την βρίσκω αν γνωρίζω ένα σημείο (</a:t>
            </a:r>
            <a:r>
              <a:rPr lang="en-US" dirty="0" smtClean="0"/>
              <a:t>x, y) </a:t>
            </a:r>
            <a:r>
              <a:rPr lang="el-GR" dirty="0" smtClean="0"/>
              <a:t>από το οποίο περνάει η ευθεία  ή  μπορεί η άσκηση να μου δίνει την κλίση της ευθείας …… 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3214646" y="6286520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….ακολουθουν σχετικές ασκήσεις…..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5720" y="28572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Εξίσωση ευθείας </a:t>
            </a:r>
            <a:r>
              <a:rPr lang="el-GR" dirty="0" smtClean="0"/>
              <a:t>που περνάει από την αρχή των αξόνων και έχει κλίση 4 θα είναι: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3000364" y="7143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= 4x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71448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Εξίσωση ευθείας </a:t>
            </a:r>
            <a:r>
              <a:rPr lang="el-GR" dirty="0" smtClean="0"/>
              <a:t>που περνάει από την αρχή των αξόνων και έχει κλίση </a:t>
            </a:r>
            <a:r>
              <a:rPr lang="en-US" dirty="0" smtClean="0"/>
              <a:t>-2   </a:t>
            </a:r>
            <a:r>
              <a:rPr lang="el-GR" dirty="0" smtClean="0"/>
              <a:t>θα είναι: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714644" y="214311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= -2x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3571876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Εξίσωση ευθείας </a:t>
            </a:r>
            <a:r>
              <a:rPr lang="el-GR" dirty="0" smtClean="0"/>
              <a:t>που περνάει από την αρχή των αξόνων και έχει κλίση </a:t>
            </a:r>
            <a:r>
              <a:rPr lang="en-US" dirty="0" smtClean="0"/>
              <a:t>1   </a:t>
            </a:r>
            <a:r>
              <a:rPr lang="el-GR" dirty="0" smtClean="0"/>
              <a:t>θα είναι: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2714644" y="400050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= 1x        </a:t>
            </a:r>
            <a:r>
              <a:rPr lang="el-GR" sz="2400" dirty="0" smtClean="0"/>
              <a:t>ή   </a:t>
            </a:r>
            <a:r>
              <a:rPr lang="en-US" sz="2400" dirty="0" smtClean="0"/>
              <a:t>y = x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5143512"/>
            <a:ext cx="885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Εξίσωση ευθείας </a:t>
            </a:r>
            <a:r>
              <a:rPr lang="el-GR" dirty="0" smtClean="0"/>
              <a:t>που περνάει από την αρχή των αξόνων και έχει κλίση </a:t>
            </a:r>
            <a:r>
              <a:rPr lang="en-US" dirty="0" smtClean="0"/>
              <a:t>               </a:t>
            </a:r>
            <a:r>
              <a:rPr lang="el-GR" dirty="0" smtClean="0"/>
              <a:t>θα είναι: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2786050" y="5610541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=          x</a:t>
            </a:r>
            <a:endParaRPr lang="en-US" sz="2400" dirty="0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flipV="1">
            <a:off x="7215206" y="5367309"/>
            <a:ext cx="349253" cy="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7286644" y="5000636"/>
            <a:ext cx="41910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7286644" y="5357826"/>
            <a:ext cx="41910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 flipV="1">
            <a:off x="3357554" y="5867375"/>
            <a:ext cx="349253" cy="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3428992" y="5500702"/>
            <a:ext cx="41910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3428992" y="5857892"/>
            <a:ext cx="41910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sp>
        <p:nvSpPr>
          <p:cNvPr id="18" name="17 - TextBox"/>
          <p:cNvSpPr txBox="1"/>
          <p:nvPr/>
        </p:nvSpPr>
        <p:spPr>
          <a:xfrm rot="19205174">
            <a:off x="7762800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5720" y="285728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Κλίση ευθείας </a:t>
            </a:r>
            <a:r>
              <a:rPr lang="el-GR" dirty="0" smtClean="0"/>
              <a:t>που περνάει από την αρχή των αξόνων και από σημείο (2,8) θα είναι: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 rot="19205174">
            <a:off x="7810620" y="5476267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85720" y="1142984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(2, </a:t>
            </a:r>
            <a:r>
              <a:rPr lang="en-US" dirty="0" smtClean="0"/>
              <a:t> </a:t>
            </a:r>
            <a:r>
              <a:rPr lang="el-GR" dirty="0" smtClean="0"/>
              <a:t>8) 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285720" y="157161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1571604" y="142873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1643042" y="10715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1643042" y="14287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00232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857488" y="12144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 4</a:t>
            </a:r>
            <a:endParaRPr lang="en-US" b="1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357422" y="142873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428860" y="10715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8</a:t>
            </a:r>
            <a:endParaRPr lang="en-US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2428860" y="14287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428596" y="157161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5400000">
            <a:off x="786580" y="157081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143372" y="121442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Άρα η κλίση της ευθείας θα είναι  4</a:t>
            </a:r>
            <a:endParaRPr lang="en-US" u="sng" dirty="0"/>
          </a:p>
        </p:txBody>
      </p:sp>
      <p:sp>
        <p:nvSpPr>
          <p:cNvPr id="34" name="33 - TextBox"/>
          <p:cNvSpPr txBox="1"/>
          <p:nvPr/>
        </p:nvSpPr>
        <p:spPr>
          <a:xfrm>
            <a:off x="214282" y="2559602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Κλίση ευθείας </a:t>
            </a:r>
            <a:r>
              <a:rPr lang="el-GR" dirty="0" smtClean="0"/>
              <a:t>που περνάει από την αρχή των αξόνων και από σημείο (3, -9) θα είναι: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214282" y="3416858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(3, </a:t>
            </a:r>
            <a:r>
              <a:rPr lang="en-US" dirty="0" smtClean="0"/>
              <a:t> </a:t>
            </a:r>
            <a:r>
              <a:rPr lang="el-GR" dirty="0" smtClean="0"/>
              <a:t>-9) 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214282" y="3845486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500166" y="370261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571604" y="33454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1571604" y="37026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928794" y="348829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2786050" y="348829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 -3</a:t>
            </a:r>
            <a:endParaRPr lang="en-US" b="1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2285984" y="370261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2357422" y="33454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-9</a:t>
            </a:r>
            <a:endParaRPr lang="en-US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357422" y="37026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</a:t>
            </a:r>
            <a:endParaRPr lang="en-US" b="1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 rot="5400000">
            <a:off x="357158" y="384548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ύγραμμο βέλος σύνδεσης"/>
          <p:cNvCxnSpPr/>
          <p:nvPr/>
        </p:nvCxnSpPr>
        <p:spPr>
          <a:xfrm rot="5400000">
            <a:off x="715142" y="384469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071934" y="348829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Άρα η κλίση της ευθείας θα είναι  - 3</a:t>
            </a:r>
            <a:endParaRPr lang="en-US" u="sng" dirty="0"/>
          </a:p>
        </p:txBody>
      </p:sp>
      <p:sp>
        <p:nvSpPr>
          <p:cNvPr id="48" name="47 - TextBox"/>
          <p:cNvSpPr txBox="1"/>
          <p:nvPr/>
        </p:nvSpPr>
        <p:spPr>
          <a:xfrm>
            <a:off x="285720" y="491705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b="1" dirty="0" smtClean="0"/>
              <a:t>Κλίση ευθείας </a:t>
            </a:r>
            <a:r>
              <a:rPr lang="el-GR" dirty="0" smtClean="0"/>
              <a:t>που περνάει από την αρχή των αξόνων και από σημείο ( 4, 4) θα είναι: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285720" y="5774312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(4, </a:t>
            </a:r>
            <a:r>
              <a:rPr lang="en-US" dirty="0" smtClean="0"/>
              <a:t> </a:t>
            </a:r>
            <a:r>
              <a:rPr lang="el-GR" dirty="0" smtClean="0"/>
              <a:t>4) </a:t>
            </a:r>
            <a:endParaRPr lang="en-US" dirty="0"/>
          </a:p>
        </p:txBody>
      </p:sp>
      <p:sp>
        <p:nvSpPr>
          <p:cNvPr id="50" name="49 - Ορθογώνιο"/>
          <p:cNvSpPr/>
          <p:nvPr/>
        </p:nvSpPr>
        <p:spPr>
          <a:xfrm>
            <a:off x="285720" y="6202940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1571604" y="606006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643042" y="57028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643042" y="60600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2000232" y="58457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857488" y="58457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 1</a:t>
            </a:r>
            <a:endParaRPr lang="en-US" b="1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2357422" y="606006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428860" y="57028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2428860" y="60600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endParaRPr lang="en-US" b="1" dirty="0"/>
          </a:p>
        </p:txBody>
      </p:sp>
      <p:cxnSp>
        <p:nvCxnSpPr>
          <p:cNvPr id="59" name="58 - Ευθύγραμμο βέλος σύνδεσης"/>
          <p:cNvCxnSpPr/>
          <p:nvPr/>
        </p:nvCxnSpPr>
        <p:spPr>
          <a:xfrm rot="5400000">
            <a:off x="428596" y="6202940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ύγραμμο βέλος σύνδεσης"/>
          <p:cNvCxnSpPr/>
          <p:nvPr/>
        </p:nvCxnSpPr>
        <p:spPr>
          <a:xfrm rot="5400000">
            <a:off x="786580" y="620214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4143372" y="584575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Άρα η κλίση της ευθείας θα </a:t>
            </a:r>
            <a:r>
              <a:rPr lang="el-GR" u="sng" smtClean="0"/>
              <a:t>είναι  1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4" grpId="0"/>
      <p:bldP spid="25" grpId="0"/>
      <p:bldP spid="27" grpId="0"/>
      <p:bldP spid="28" grpId="0"/>
      <p:bldP spid="32" grpId="0"/>
      <p:bldP spid="35" grpId="0"/>
      <p:bldP spid="36" grpId="0"/>
      <p:bldP spid="38" grpId="0"/>
      <p:bldP spid="39" grpId="0"/>
      <p:bldP spid="40" grpId="0"/>
      <p:bldP spid="41" grpId="0"/>
      <p:bldP spid="43" grpId="0"/>
      <p:bldP spid="44" grpId="0"/>
      <p:bldP spid="47" grpId="0"/>
      <p:bldP spid="49" grpId="0"/>
      <p:bldP spid="50" grpId="0"/>
      <p:bldP spid="52" grpId="0"/>
      <p:bldP spid="53" grpId="0"/>
      <p:bldP spid="54" grpId="0"/>
      <p:bldP spid="55" grpId="0"/>
      <p:bldP spid="57" grpId="0"/>
      <p:bldP spid="58" grpId="0"/>
      <p:bldP spid="6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Εφαρμογή 3  βιβλίου σελ.69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42844" y="50004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u="sng" dirty="0" smtClean="0"/>
              <a:t>βρείτε την εξίσωση της ευθείας </a:t>
            </a:r>
            <a:r>
              <a:rPr lang="el-GR" sz="2000" dirty="0" smtClean="0"/>
              <a:t>που διέρχεται από την αρχή των αξόνων  και το σημείο Α (-2, 1)</a:t>
            </a:r>
            <a:endParaRPr lang="en-US" sz="2000" dirty="0"/>
          </a:p>
        </p:txBody>
      </p:sp>
      <p:sp>
        <p:nvSpPr>
          <p:cNvPr id="6" name="5 - TextBox"/>
          <p:cNvSpPr txBox="1"/>
          <p:nvPr/>
        </p:nvSpPr>
        <p:spPr>
          <a:xfrm>
            <a:off x="2928926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714488"/>
            <a:ext cx="8786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πρόκειται για </a:t>
            </a:r>
            <a:r>
              <a:rPr lang="el-GR" sz="2000" u="sng" dirty="0" smtClean="0"/>
              <a:t>ευθεία που περνάει και από την αρχή των αξόνων</a:t>
            </a:r>
            <a:r>
              <a:rPr lang="el-GR" sz="2000" dirty="0" smtClean="0"/>
              <a:t>, η εξίσωση (ή συνάρτηση) που θα αντιστοιχεί αυτή η ευθεία θα έχει την μορφή:</a:t>
            </a:r>
          </a:p>
          <a:p>
            <a:endParaRPr lang="el-GR" sz="2000" dirty="0" smtClean="0"/>
          </a:p>
          <a:p>
            <a:r>
              <a:rPr lang="en-US" sz="2000" dirty="0" smtClean="0"/>
              <a:t>y = </a:t>
            </a:r>
            <a:r>
              <a:rPr lang="el-GR" sz="2000" dirty="0" smtClean="0"/>
              <a:t>α</a:t>
            </a:r>
            <a:r>
              <a:rPr lang="en-US" sz="2000" dirty="0" smtClean="0"/>
              <a:t>x </a:t>
            </a:r>
            <a:r>
              <a:rPr lang="el-GR" sz="2000" dirty="0" smtClean="0"/>
              <a:t> όπου α ένας ορισμένος αριθμός που θα είναι και η κλίση της ευθείας.</a:t>
            </a:r>
            <a:endParaRPr lang="en-US" sz="2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0" y="378619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Αφού η ευθεία  περνάει από το σημείο  Α(-2, 1) </a:t>
            </a:r>
            <a:endParaRPr lang="en-US" dirty="0"/>
          </a:p>
        </p:txBody>
      </p:sp>
      <p:sp>
        <p:nvSpPr>
          <p:cNvPr id="85" name="84 - Ορθογώνιο"/>
          <p:cNvSpPr/>
          <p:nvPr/>
        </p:nvSpPr>
        <p:spPr>
          <a:xfrm>
            <a:off x="357158" y="4572008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(-2, </a:t>
            </a:r>
            <a:r>
              <a:rPr lang="en-US" dirty="0" smtClean="0"/>
              <a:t> </a:t>
            </a:r>
            <a:r>
              <a:rPr lang="el-GR" dirty="0" smtClean="0"/>
              <a:t>1) </a:t>
            </a:r>
            <a:endParaRPr lang="en-US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5000636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1643042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1714480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171448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207167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94" name="93 - TextBox"/>
          <p:cNvSpPr txBox="1"/>
          <p:nvPr/>
        </p:nvSpPr>
        <p:spPr>
          <a:xfrm>
            <a:off x="2928926" y="46434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 -</a:t>
            </a:r>
            <a:endParaRPr lang="en-US" b="1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2428860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500298" y="4500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2500298" y="4857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-2</a:t>
            </a:r>
            <a:endParaRPr lang="en-US" b="1" dirty="0"/>
          </a:p>
        </p:txBody>
      </p:sp>
      <p:cxnSp>
        <p:nvCxnSpPr>
          <p:cNvPr id="99" name="98 - Ευθύγραμμο βέλος σύνδεσης"/>
          <p:cNvCxnSpPr/>
          <p:nvPr/>
        </p:nvCxnSpPr>
        <p:spPr>
          <a:xfrm rot="5400000">
            <a:off x="500034" y="500063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ύγραμμο βέλος σύνδεσης"/>
          <p:cNvCxnSpPr/>
          <p:nvPr/>
        </p:nvCxnSpPr>
        <p:spPr>
          <a:xfrm rot="5400000">
            <a:off x="858018" y="499984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4786314" y="4857760"/>
            <a:ext cx="3214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Άρα</a:t>
            </a:r>
            <a:r>
              <a:rPr lang="el-GR" dirty="0" smtClean="0"/>
              <a:t> ο αριθμός -1/2 είναι η κλίση της ευθείας. Άρα η ευθεία θα έχει την μορφή: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0" y="3214686"/>
            <a:ext cx="842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</a:t>
            </a:r>
            <a:r>
              <a:rPr lang="el-GR" u="sng" dirty="0" smtClean="0"/>
              <a:t>για να βρω την εξίσωση της ευθείας αρκεί να βρω τι αριθμός είναι η κλίση </a:t>
            </a:r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 flipV="1">
            <a:off x="3428992" y="4867243"/>
            <a:ext cx="349253" cy="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500430" y="4500570"/>
            <a:ext cx="41910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3500430" y="4857760"/>
            <a:ext cx="419104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5072066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6215074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35781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-</a:t>
            </a:r>
            <a:endParaRPr lang="en-US" b="1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786446" y="614364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5857884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</a:t>
            </a:r>
            <a:endParaRPr lang="en-US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857884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sp>
        <p:nvSpPr>
          <p:cNvPr id="30" name="29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5" grpId="0"/>
      <p:bldP spid="86" grpId="0"/>
      <p:bldP spid="91" grpId="0"/>
      <p:bldP spid="92" grpId="0"/>
      <p:bldP spid="93" grpId="0"/>
      <p:bldP spid="94" grpId="0"/>
      <p:bldP spid="96" grpId="0"/>
      <p:bldP spid="97" grpId="0"/>
      <p:bldP spid="113" grpId="0"/>
      <p:bldP spid="34" grpId="0"/>
      <p:bldP spid="35" grpId="0"/>
      <p:bldP spid="38" grpId="0"/>
      <p:bldP spid="40" grpId="0"/>
      <p:bldP spid="41" grpId="0"/>
      <p:bldP spid="43" grpId="0"/>
      <p:bldP spid="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Άσκηση  5 – σελ 71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42844" y="500042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u="sng" dirty="0" smtClean="0"/>
              <a:t>βρείτε την εξίσωση της ευθείας </a:t>
            </a:r>
            <a:r>
              <a:rPr lang="el-GR" sz="2000" dirty="0" smtClean="0"/>
              <a:t>που διέρχεται από την αρχή των αξόνων  και το σημείο Α (2, 6)</a:t>
            </a:r>
            <a:endParaRPr lang="en-US" sz="2000" dirty="0"/>
          </a:p>
        </p:txBody>
      </p:sp>
      <p:sp>
        <p:nvSpPr>
          <p:cNvPr id="6" name="5 - TextBox"/>
          <p:cNvSpPr txBox="1"/>
          <p:nvPr/>
        </p:nvSpPr>
        <p:spPr>
          <a:xfrm>
            <a:off x="2928926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714488"/>
            <a:ext cx="8786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πρόκειται για </a:t>
            </a:r>
            <a:r>
              <a:rPr lang="el-GR" sz="2000" u="sng" dirty="0" smtClean="0"/>
              <a:t>ευθεία που περνάει και από την αρχή των αξόνων</a:t>
            </a:r>
            <a:r>
              <a:rPr lang="el-GR" sz="2000" dirty="0" smtClean="0"/>
              <a:t>, η εξίσωση (ή συνάρτηση) που θα αντιστοιχεί αυτή η ευθεία θα έχει την μορφή:</a:t>
            </a:r>
          </a:p>
          <a:p>
            <a:endParaRPr lang="el-GR" sz="2000" dirty="0" smtClean="0"/>
          </a:p>
          <a:p>
            <a:r>
              <a:rPr lang="en-US" sz="2000" dirty="0" smtClean="0"/>
              <a:t>y = </a:t>
            </a:r>
            <a:r>
              <a:rPr lang="el-GR" sz="2000" dirty="0" smtClean="0"/>
              <a:t>α</a:t>
            </a:r>
            <a:r>
              <a:rPr lang="en-US" sz="2000" dirty="0" smtClean="0"/>
              <a:t>x </a:t>
            </a:r>
            <a:r>
              <a:rPr lang="el-GR" sz="2000" dirty="0" smtClean="0"/>
              <a:t> όπου α ένας ορισμένος αριθμός που θα είναι και η κλίση της ευθείας.</a:t>
            </a:r>
            <a:endParaRPr lang="en-US" sz="2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0" y="378619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Αφού η ευθεία  περνάει από το σημείο  Α(2, 2) </a:t>
            </a:r>
            <a:endParaRPr lang="en-US" dirty="0"/>
          </a:p>
        </p:txBody>
      </p:sp>
      <p:sp>
        <p:nvSpPr>
          <p:cNvPr id="85" name="84 - Ορθογώνιο"/>
          <p:cNvSpPr/>
          <p:nvPr/>
        </p:nvSpPr>
        <p:spPr>
          <a:xfrm>
            <a:off x="357158" y="4572008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(2,  </a:t>
            </a:r>
            <a:r>
              <a:rPr lang="en-US" dirty="0" smtClean="0"/>
              <a:t> </a:t>
            </a:r>
            <a:r>
              <a:rPr lang="el-GR" dirty="0" smtClean="0"/>
              <a:t>6) </a:t>
            </a:r>
            <a:endParaRPr lang="en-US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5000636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1643042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1714480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92" name="91 - TextBox"/>
          <p:cNvSpPr txBox="1"/>
          <p:nvPr/>
        </p:nvSpPr>
        <p:spPr>
          <a:xfrm>
            <a:off x="171448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207167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94" name="93 - TextBox"/>
          <p:cNvSpPr txBox="1"/>
          <p:nvPr/>
        </p:nvSpPr>
        <p:spPr>
          <a:xfrm>
            <a:off x="3000364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</a:t>
            </a:r>
            <a:r>
              <a:rPr lang="el-GR" b="1" dirty="0" smtClean="0"/>
              <a:t>3</a:t>
            </a:r>
            <a:endParaRPr lang="en-US" b="1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2428860" y="485776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500298" y="45005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6</a:t>
            </a:r>
            <a:endParaRPr lang="en-US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2500298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  <p:cxnSp>
        <p:nvCxnSpPr>
          <p:cNvPr id="99" name="98 - Ευθύγραμμο βέλος σύνδεσης"/>
          <p:cNvCxnSpPr/>
          <p:nvPr/>
        </p:nvCxnSpPr>
        <p:spPr>
          <a:xfrm rot="5400000">
            <a:off x="500034" y="500063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ύγραμμο βέλος σύνδεσης"/>
          <p:cNvCxnSpPr/>
          <p:nvPr/>
        </p:nvCxnSpPr>
        <p:spPr>
          <a:xfrm rot="5400000">
            <a:off x="858018" y="499984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4429124" y="4714884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Άρα</a:t>
            </a:r>
            <a:r>
              <a:rPr lang="el-GR" dirty="0" smtClean="0"/>
              <a:t> ο </a:t>
            </a:r>
            <a:r>
              <a:rPr lang="el-GR" u="sng" dirty="0" smtClean="0"/>
              <a:t>αριθμός 3 είναι η κλίση της ευθείας, </a:t>
            </a:r>
            <a:r>
              <a:rPr lang="el-GR" dirty="0" smtClean="0"/>
              <a:t>άρα η εξίσωση θα έχει την μορφή: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0" y="3214686"/>
            <a:ext cx="842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για να βρω την εξίσωση της ευθείας αρκεί να βρω τι αριθμός είναι η κλίση α</a:t>
            </a:r>
            <a:endParaRPr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5929330"/>
            <a:ext cx="1127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y = </a:t>
            </a:r>
            <a:r>
              <a:rPr lang="el-GR" sz="2800" b="1" dirty="0" smtClean="0"/>
              <a:t>3</a:t>
            </a:r>
            <a:r>
              <a:rPr lang="en-US" sz="2800" b="1" dirty="0" smtClean="0"/>
              <a:t>x </a:t>
            </a:r>
            <a:endParaRPr lang="en-US" sz="2800" b="1" dirty="0"/>
          </a:p>
        </p:txBody>
      </p:sp>
      <p:sp>
        <p:nvSpPr>
          <p:cNvPr id="22" name="21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5" grpId="0"/>
      <p:bldP spid="86" grpId="0"/>
      <p:bldP spid="91" grpId="0"/>
      <p:bldP spid="92" grpId="0"/>
      <p:bldP spid="93" grpId="0"/>
      <p:bldP spid="94" grpId="0"/>
      <p:bldP spid="96" grpId="0"/>
      <p:bldP spid="97" grpId="0"/>
      <p:bldP spid="113" grpId="0"/>
      <p:bldP spid="4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428992" y="135729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928662" y="4071942"/>
            <a:ext cx="8786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η κλίση της ευθείας θα είναι  -3</a:t>
            </a:r>
            <a:endParaRPr lang="en-US" sz="2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357422" y="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Άσκηση  7 – σελ 71</a:t>
            </a:r>
            <a:endParaRPr lang="en-US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6" name="15 - TextBox"/>
          <p:cNvSpPr txBox="1"/>
          <p:nvPr/>
        </p:nvSpPr>
        <p:spPr>
          <a:xfrm rot="19205174">
            <a:off x="7381991" y="5476269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y= </a:t>
            </a:r>
            <a:r>
              <a:rPr lang="el-G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α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x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500034" y="2000240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 σημείο (-1, 3) έχω: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571472" y="571480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βρείτε την κλίση μιας ευθείας  η  οποία να περνάει από την αρχή των αξόνων και από το σημείο (-1,  3)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642910" y="2571744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(-1,  </a:t>
            </a:r>
            <a:r>
              <a:rPr lang="en-US" dirty="0" smtClean="0"/>
              <a:t> </a:t>
            </a:r>
            <a:r>
              <a:rPr lang="el-GR" dirty="0" smtClean="0"/>
              <a:t>3) </a:t>
            </a:r>
            <a:endParaRPr lang="en-US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300037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</a:t>
            </a:r>
            <a:r>
              <a:rPr lang="en-US" dirty="0" smtClean="0"/>
              <a:t>x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y</a:t>
            </a:r>
            <a:r>
              <a:rPr lang="el-GR" dirty="0" smtClean="0"/>
              <a:t>) </a:t>
            </a:r>
            <a:endParaRPr lang="en-US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2000232" y="285749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071670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71670" y="28574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428860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357554" y="26431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</a:t>
            </a:r>
            <a:r>
              <a:rPr lang="el-GR" b="1" dirty="0" smtClean="0"/>
              <a:t>  -3</a:t>
            </a:r>
            <a:endParaRPr lang="en-US" b="1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786050" y="285749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857488" y="25003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</a:t>
            </a:r>
            <a:endParaRPr lang="en-US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714612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-1</a:t>
            </a:r>
            <a:endParaRPr lang="en-US" b="1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5400000">
            <a:off x="857224" y="300037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5400000">
            <a:off x="1215208" y="299957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728" y="185736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Ελεύθερη σχεδίαση"/>
          <p:cNvSpPr/>
          <p:nvPr/>
        </p:nvSpPr>
        <p:spPr>
          <a:xfrm>
            <a:off x="1069145" y="1536835"/>
            <a:ext cx="2180492" cy="1248568"/>
          </a:xfrm>
          <a:custGeom>
            <a:avLst/>
            <a:gdLst>
              <a:gd name="connsiteX0" fmla="*/ 647113 w 2180492"/>
              <a:gd name="connsiteY0" fmla="*/ 10611 h 1248568"/>
              <a:gd name="connsiteX1" fmla="*/ 520504 w 2180492"/>
              <a:gd name="connsiteY1" fmla="*/ 80950 h 1248568"/>
              <a:gd name="connsiteX2" fmla="*/ 450166 w 2180492"/>
              <a:gd name="connsiteY2" fmla="*/ 123153 h 1248568"/>
              <a:gd name="connsiteX3" fmla="*/ 351692 w 2180492"/>
              <a:gd name="connsiteY3" fmla="*/ 179423 h 1248568"/>
              <a:gd name="connsiteX4" fmla="*/ 239150 w 2180492"/>
              <a:gd name="connsiteY4" fmla="*/ 249762 h 1248568"/>
              <a:gd name="connsiteX5" fmla="*/ 154744 w 2180492"/>
              <a:gd name="connsiteY5" fmla="*/ 320100 h 1248568"/>
              <a:gd name="connsiteX6" fmla="*/ 112541 w 2180492"/>
              <a:gd name="connsiteY6" fmla="*/ 348236 h 1248568"/>
              <a:gd name="connsiteX7" fmla="*/ 56270 w 2180492"/>
              <a:gd name="connsiteY7" fmla="*/ 418574 h 1248568"/>
              <a:gd name="connsiteX8" fmla="*/ 28135 w 2180492"/>
              <a:gd name="connsiteY8" fmla="*/ 460777 h 1248568"/>
              <a:gd name="connsiteX9" fmla="*/ 0 w 2180492"/>
              <a:gd name="connsiteY9" fmla="*/ 587387 h 1248568"/>
              <a:gd name="connsiteX10" fmla="*/ 14067 w 2180492"/>
              <a:gd name="connsiteY10" fmla="*/ 728063 h 1248568"/>
              <a:gd name="connsiteX11" fmla="*/ 70338 w 2180492"/>
              <a:gd name="connsiteY11" fmla="*/ 854673 h 1248568"/>
              <a:gd name="connsiteX12" fmla="*/ 84406 w 2180492"/>
              <a:gd name="connsiteY12" fmla="*/ 896876 h 1248568"/>
              <a:gd name="connsiteX13" fmla="*/ 182880 w 2180492"/>
              <a:gd name="connsiteY13" fmla="*/ 1037553 h 1248568"/>
              <a:gd name="connsiteX14" fmla="*/ 225083 w 2180492"/>
              <a:gd name="connsiteY14" fmla="*/ 1065688 h 1248568"/>
              <a:gd name="connsiteX15" fmla="*/ 281353 w 2180492"/>
              <a:gd name="connsiteY15" fmla="*/ 1107891 h 1248568"/>
              <a:gd name="connsiteX16" fmla="*/ 309489 w 2180492"/>
              <a:gd name="connsiteY16" fmla="*/ 1136027 h 1248568"/>
              <a:gd name="connsiteX17" fmla="*/ 365760 w 2180492"/>
              <a:gd name="connsiteY17" fmla="*/ 1150094 h 1248568"/>
              <a:gd name="connsiteX18" fmla="*/ 450166 w 2180492"/>
              <a:gd name="connsiteY18" fmla="*/ 1178230 h 1248568"/>
              <a:gd name="connsiteX19" fmla="*/ 506437 w 2180492"/>
              <a:gd name="connsiteY19" fmla="*/ 1192297 h 1248568"/>
              <a:gd name="connsiteX20" fmla="*/ 548640 w 2180492"/>
              <a:gd name="connsiteY20" fmla="*/ 1206365 h 1248568"/>
              <a:gd name="connsiteX21" fmla="*/ 858129 w 2180492"/>
              <a:gd name="connsiteY21" fmla="*/ 1220433 h 1248568"/>
              <a:gd name="connsiteX22" fmla="*/ 1195753 w 2180492"/>
              <a:gd name="connsiteY22" fmla="*/ 1248568 h 1248568"/>
              <a:gd name="connsiteX23" fmla="*/ 1561513 w 2180492"/>
              <a:gd name="connsiteY23" fmla="*/ 1234500 h 1248568"/>
              <a:gd name="connsiteX24" fmla="*/ 1688123 w 2180492"/>
              <a:gd name="connsiteY24" fmla="*/ 1192297 h 1248568"/>
              <a:gd name="connsiteX25" fmla="*/ 1730326 w 2180492"/>
              <a:gd name="connsiteY25" fmla="*/ 1178230 h 1248568"/>
              <a:gd name="connsiteX26" fmla="*/ 1814732 w 2180492"/>
              <a:gd name="connsiteY26" fmla="*/ 1136027 h 1248568"/>
              <a:gd name="connsiteX27" fmla="*/ 1899138 w 2180492"/>
              <a:gd name="connsiteY27" fmla="*/ 1065688 h 1248568"/>
              <a:gd name="connsiteX28" fmla="*/ 1941341 w 2180492"/>
              <a:gd name="connsiteY28" fmla="*/ 1051620 h 1248568"/>
              <a:gd name="connsiteX29" fmla="*/ 2025747 w 2180492"/>
              <a:gd name="connsiteY29" fmla="*/ 981282 h 1248568"/>
              <a:gd name="connsiteX30" fmla="*/ 2082018 w 2180492"/>
              <a:gd name="connsiteY30" fmla="*/ 953147 h 1248568"/>
              <a:gd name="connsiteX31" fmla="*/ 2110153 w 2180492"/>
              <a:gd name="connsiteY31" fmla="*/ 910943 h 1248568"/>
              <a:gd name="connsiteX32" fmla="*/ 2138289 w 2180492"/>
              <a:gd name="connsiteY32" fmla="*/ 882808 h 1248568"/>
              <a:gd name="connsiteX33" fmla="*/ 2152357 w 2180492"/>
              <a:gd name="connsiteY33" fmla="*/ 826537 h 1248568"/>
              <a:gd name="connsiteX34" fmla="*/ 2180492 w 2180492"/>
              <a:gd name="connsiteY34" fmla="*/ 770267 h 1248568"/>
              <a:gd name="connsiteX35" fmla="*/ 2166424 w 2180492"/>
              <a:gd name="connsiteY35" fmla="*/ 545183 h 1248568"/>
              <a:gd name="connsiteX36" fmla="*/ 2110153 w 2180492"/>
              <a:gd name="connsiteY36" fmla="*/ 446710 h 1248568"/>
              <a:gd name="connsiteX37" fmla="*/ 2082018 w 2180492"/>
              <a:gd name="connsiteY37" fmla="*/ 404507 h 1248568"/>
              <a:gd name="connsiteX38" fmla="*/ 2039815 w 2180492"/>
              <a:gd name="connsiteY38" fmla="*/ 362303 h 1248568"/>
              <a:gd name="connsiteX39" fmla="*/ 1983544 w 2180492"/>
              <a:gd name="connsiteY39" fmla="*/ 291965 h 1248568"/>
              <a:gd name="connsiteX40" fmla="*/ 1899138 w 2180492"/>
              <a:gd name="connsiteY40" fmla="*/ 249762 h 1248568"/>
              <a:gd name="connsiteX41" fmla="*/ 1856935 w 2180492"/>
              <a:gd name="connsiteY41" fmla="*/ 221627 h 1248568"/>
              <a:gd name="connsiteX42" fmla="*/ 1814732 w 2180492"/>
              <a:gd name="connsiteY42" fmla="*/ 207559 h 1248568"/>
              <a:gd name="connsiteX43" fmla="*/ 1434904 w 2180492"/>
              <a:gd name="connsiteY43" fmla="*/ 165356 h 1248568"/>
              <a:gd name="connsiteX44" fmla="*/ 1350498 w 2180492"/>
              <a:gd name="connsiteY44" fmla="*/ 151288 h 1248568"/>
              <a:gd name="connsiteX45" fmla="*/ 1237957 w 2180492"/>
              <a:gd name="connsiteY45" fmla="*/ 137220 h 1248568"/>
              <a:gd name="connsiteX46" fmla="*/ 1195753 w 2180492"/>
              <a:gd name="connsiteY46" fmla="*/ 123153 h 1248568"/>
              <a:gd name="connsiteX47" fmla="*/ 1139483 w 2180492"/>
              <a:gd name="connsiteY47" fmla="*/ 109085 h 1248568"/>
              <a:gd name="connsiteX48" fmla="*/ 1083212 w 2180492"/>
              <a:gd name="connsiteY48" fmla="*/ 80950 h 1248568"/>
              <a:gd name="connsiteX49" fmla="*/ 970670 w 2180492"/>
              <a:gd name="connsiteY49" fmla="*/ 52814 h 1248568"/>
              <a:gd name="connsiteX50" fmla="*/ 872197 w 2180492"/>
              <a:gd name="connsiteY50" fmla="*/ 24679 h 1248568"/>
              <a:gd name="connsiteX51" fmla="*/ 548640 w 2180492"/>
              <a:gd name="connsiteY51" fmla="*/ 10611 h 124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80492" h="1248568">
                <a:moveTo>
                  <a:pt x="647113" y="10611"/>
                </a:moveTo>
                <a:cubicBezTo>
                  <a:pt x="562224" y="38908"/>
                  <a:pt x="641435" y="8391"/>
                  <a:pt x="520504" y="80950"/>
                </a:cubicBezTo>
                <a:cubicBezTo>
                  <a:pt x="497058" y="95018"/>
                  <a:pt x="472916" y="107986"/>
                  <a:pt x="450166" y="123153"/>
                </a:cubicBezTo>
                <a:cubicBezTo>
                  <a:pt x="365000" y="179930"/>
                  <a:pt x="426910" y="154352"/>
                  <a:pt x="351692" y="179423"/>
                </a:cubicBezTo>
                <a:cubicBezTo>
                  <a:pt x="192289" y="298978"/>
                  <a:pt x="393630" y="153212"/>
                  <a:pt x="239150" y="249762"/>
                </a:cubicBezTo>
                <a:cubicBezTo>
                  <a:pt x="129723" y="318154"/>
                  <a:pt x="223528" y="265073"/>
                  <a:pt x="154744" y="320100"/>
                </a:cubicBezTo>
                <a:cubicBezTo>
                  <a:pt x="141542" y="330662"/>
                  <a:pt x="126609" y="338857"/>
                  <a:pt x="112541" y="348236"/>
                </a:cubicBezTo>
                <a:cubicBezTo>
                  <a:pt x="25945" y="478132"/>
                  <a:pt x="136451" y="318348"/>
                  <a:pt x="56270" y="418574"/>
                </a:cubicBezTo>
                <a:cubicBezTo>
                  <a:pt x="45708" y="431776"/>
                  <a:pt x="37513" y="446709"/>
                  <a:pt x="28135" y="460777"/>
                </a:cubicBezTo>
                <a:cubicBezTo>
                  <a:pt x="22708" y="482483"/>
                  <a:pt x="0" y="569522"/>
                  <a:pt x="0" y="587387"/>
                </a:cubicBezTo>
                <a:cubicBezTo>
                  <a:pt x="0" y="634513"/>
                  <a:pt x="4825" y="681852"/>
                  <a:pt x="14067" y="728063"/>
                </a:cubicBezTo>
                <a:cubicBezTo>
                  <a:pt x="22246" y="768958"/>
                  <a:pt x="53951" y="816437"/>
                  <a:pt x="70338" y="854673"/>
                </a:cubicBezTo>
                <a:cubicBezTo>
                  <a:pt x="76179" y="868303"/>
                  <a:pt x="77205" y="883913"/>
                  <a:pt x="84406" y="896876"/>
                </a:cubicBezTo>
                <a:cubicBezTo>
                  <a:pt x="90150" y="907214"/>
                  <a:pt x="164441" y="1019114"/>
                  <a:pt x="182880" y="1037553"/>
                </a:cubicBezTo>
                <a:cubicBezTo>
                  <a:pt x="194835" y="1049508"/>
                  <a:pt x="211325" y="1055861"/>
                  <a:pt x="225083" y="1065688"/>
                </a:cubicBezTo>
                <a:cubicBezTo>
                  <a:pt x="244162" y="1079316"/>
                  <a:pt x="263341" y="1092881"/>
                  <a:pt x="281353" y="1107891"/>
                </a:cubicBezTo>
                <a:cubicBezTo>
                  <a:pt x="291542" y="1116382"/>
                  <a:pt x="297626" y="1130095"/>
                  <a:pt x="309489" y="1136027"/>
                </a:cubicBezTo>
                <a:cubicBezTo>
                  <a:pt x="326782" y="1144673"/>
                  <a:pt x="347241" y="1144538"/>
                  <a:pt x="365760" y="1150094"/>
                </a:cubicBezTo>
                <a:cubicBezTo>
                  <a:pt x="394167" y="1158616"/>
                  <a:pt x="421394" y="1171037"/>
                  <a:pt x="450166" y="1178230"/>
                </a:cubicBezTo>
                <a:cubicBezTo>
                  <a:pt x="468923" y="1182919"/>
                  <a:pt x="487847" y="1186986"/>
                  <a:pt x="506437" y="1192297"/>
                </a:cubicBezTo>
                <a:cubicBezTo>
                  <a:pt x="520695" y="1196371"/>
                  <a:pt x="533859" y="1205182"/>
                  <a:pt x="548640" y="1206365"/>
                </a:cubicBezTo>
                <a:cubicBezTo>
                  <a:pt x="651581" y="1214600"/>
                  <a:pt x="755018" y="1214705"/>
                  <a:pt x="858129" y="1220433"/>
                </a:cubicBezTo>
                <a:cubicBezTo>
                  <a:pt x="1014979" y="1229147"/>
                  <a:pt x="1051955" y="1234188"/>
                  <a:pt x="1195753" y="1248568"/>
                </a:cubicBezTo>
                <a:cubicBezTo>
                  <a:pt x="1317673" y="1243879"/>
                  <a:pt x="1440036" y="1245888"/>
                  <a:pt x="1561513" y="1234500"/>
                </a:cubicBezTo>
                <a:cubicBezTo>
                  <a:pt x="1561522" y="1234499"/>
                  <a:pt x="1667017" y="1199332"/>
                  <a:pt x="1688123" y="1192297"/>
                </a:cubicBezTo>
                <a:lnTo>
                  <a:pt x="1730326" y="1178230"/>
                </a:lnTo>
                <a:cubicBezTo>
                  <a:pt x="1851275" y="1097596"/>
                  <a:pt x="1698246" y="1194270"/>
                  <a:pt x="1814732" y="1136027"/>
                </a:cubicBezTo>
                <a:cubicBezTo>
                  <a:pt x="1906777" y="1090005"/>
                  <a:pt x="1805810" y="1127907"/>
                  <a:pt x="1899138" y="1065688"/>
                </a:cubicBezTo>
                <a:cubicBezTo>
                  <a:pt x="1911476" y="1057463"/>
                  <a:pt x="1927273" y="1056309"/>
                  <a:pt x="1941341" y="1051620"/>
                </a:cubicBezTo>
                <a:cubicBezTo>
                  <a:pt x="1973443" y="1019520"/>
                  <a:pt x="1981164" y="1009146"/>
                  <a:pt x="2025747" y="981282"/>
                </a:cubicBezTo>
                <a:cubicBezTo>
                  <a:pt x="2043530" y="970167"/>
                  <a:pt x="2063261" y="962525"/>
                  <a:pt x="2082018" y="953147"/>
                </a:cubicBezTo>
                <a:cubicBezTo>
                  <a:pt x="2091396" y="939079"/>
                  <a:pt x="2099591" y="924146"/>
                  <a:pt x="2110153" y="910943"/>
                </a:cubicBezTo>
                <a:cubicBezTo>
                  <a:pt x="2118438" y="900586"/>
                  <a:pt x="2132357" y="894671"/>
                  <a:pt x="2138289" y="882808"/>
                </a:cubicBezTo>
                <a:cubicBezTo>
                  <a:pt x="2146936" y="865515"/>
                  <a:pt x="2145568" y="844640"/>
                  <a:pt x="2152357" y="826537"/>
                </a:cubicBezTo>
                <a:cubicBezTo>
                  <a:pt x="2159720" y="806902"/>
                  <a:pt x="2171114" y="789024"/>
                  <a:pt x="2180492" y="770267"/>
                </a:cubicBezTo>
                <a:cubicBezTo>
                  <a:pt x="2175803" y="695239"/>
                  <a:pt x="2177055" y="619602"/>
                  <a:pt x="2166424" y="545183"/>
                </a:cubicBezTo>
                <a:cubicBezTo>
                  <a:pt x="2155429" y="468219"/>
                  <a:pt x="2144555" y="489713"/>
                  <a:pt x="2110153" y="446710"/>
                </a:cubicBezTo>
                <a:cubicBezTo>
                  <a:pt x="2099591" y="433508"/>
                  <a:pt x="2092842" y="417496"/>
                  <a:pt x="2082018" y="404507"/>
                </a:cubicBezTo>
                <a:cubicBezTo>
                  <a:pt x="2069282" y="389223"/>
                  <a:pt x="2052551" y="377587"/>
                  <a:pt x="2039815" y="362303"/>
                </a:cubicBezTo>
                <a:cubicBezTo>
                  <a:pt x="2003255" y="318430"/>
                  <a:pt x="2024473" y="324708"/>
                  <a:pt x="1983544" y="291965"/>
                </a:cubicBezTo>
                <a:cubicBezTo>
                  <a:pt x="1916350" y="238211"/>
                  <a:pt x="1968478" y="284432"/>
                  <a:pt x="1899138" y="249762"/>
                </a:cubicBezTo>
                <a:cubicBezTo>
                  <a:pt x="1884016" y="242201"/>
                  <a:pt x="1872057" y="229188"/>
                  <a:pt x="1856935" y="221627"/>
                </a:cubicBezTo>
                <a:cubicBezTo>
                  <a:pt x="1843672" y="214995"/>
                  <a:pt x="1829181" y="210893"/>
                  <a:pt x="1814732" y="207559"/>
                </a:cubicBezTo>
                <a:cubicBezTo>
                  <a:pt x="1634936" y="166067"/>
                  <a:pt x="1656359" y="178382"/>
                  <a:pt x="1434904" y="165356"/>
                </a:cubicBezTo>
                <a:cubicBezTo>
                  <a:pt x="1406769" y="160667"/>
                  <a:pt x="1378735" y="155322"/>
                  <a:pt x="1350498" y="151288"/>
                </a:cubicBezTo>
                <a:cubicBezTo>
                  <a:pt x="1313072" y="145941"/>
                  <a:pt x="1275153" y="143983"/>
                  <a:pt x="1237957" y="137220"/>
                </a:cubicBezTo>
                <a:cubicBezTo>
                  <a:pt x="1223367" y="134567"/>
                  <a:pt x="1210011" y="127227"/>
                  <a:pt x="1195753" y="123153"/>
                </a:cubicBezTo>
                <a:cubicBezTo>
                  <a:pt x="1177163" y="117842"/>
                  <a:pt x="1157586" y="115874"/>
                  <a:pt x="1139483" y="109085"/>
                </a:cubicBezTo>
                <a:cubicBezTo>
                  <a:pt x="1119847" y="101722"/>
                  <a:pt x="1103107" y="87582"/>
                  <a:pt x="1083212" y="80950"/>
                </a:cubicBezTo>
                <a:cubicBezTo>
                  <a:pt x="1046528" y="68722"/>
                  <a:pt x="1007354" y="65042"/>
                  <a:pt x="970670" y="52814"/>
                </a:cubicBezTo>
                <a:cubicBezTo>
                  <a:pt x="934516" y="40763"/>
                  <a:pt x="911051" y="31744"/>
                  <a:pt x="872197" y="24679"/>
                </a:cubicBezTo>
                <a:cubicBezTo>
                  <a:pt x="736468" y="0"/>
                  <a:pt x="723119" y="10611"/>
                  <a:pt x="548640" y="1061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stCxn id="8" idx="21"/>
          </p:cNvCxnSpPr>
          <p:nvPr/>
        </p:nvCxnSpPr>
        <p:spPr>
          <a:xfrm>
            <a:off x="1927274" y="2757268"/>
            <a:ext cx="72958" cy="102892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857224" y="4214818"/>
            <a:ext cx="6143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την συνάρτηση οι μεταβλητές (= γράμματα) δεν είναι σε δύναμη μεγαλύτερη ή ίση του δύο. </a:t>
            </a:r>
          </a:p>
          <a:p>
            <a:endParaRPr lang="el-GR" dirty="0" smtClean="0"/>
          </a:p>
          <a:p>
            <a:r>
              <a:rPr lang="el-GR" dirty="0" smtClean="0"/>
              <a:t>Αυτές τις συναρτήσεις όταν τις σχεδιάζω στους άξονες </a:t>
            </a:r>
            <a:r>
              <a:rPr lang="en-US" dirty="0" smtClean="0"/>
              <a:t>x-y</a:t>
            </a:r>
            <a:r>
              <a:rPr lang="el-GR" dirty="0" smtClean="0"/>
              <a:t> </a:t>
            </a:r>
            <a:r>
              <a:rPr lang="el-GR" u="sng" dirty="0" smtClean="0"/>
              <a:t>είναι πάντα </a:t>
            </a:r>
            <a:r>
              <a:rPr lang="el-GR" u="sng" smtClean="0"/>
              <a:t>ευθείες γραμμές.</a:t>
            </a:r>
            <a:endParaRPr lang="en-US" u="sng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728" y="185736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072066" y="421481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000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857356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714612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2143108" y="492919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endParaRPr lang="en-US" b="1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2571736" y="514351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643174" y="4786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</a:t>
            </a:r>
            <a:endParaRPr lang="en-US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571736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endParaRPr lang="en-US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l-GR" sz="2400" u="sng" dirty="0" smtClean="0"/>
              <a:t>ένα τυχαίο σημείο Μ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3714744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928670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Από αυτό το </a:t>
            </a:r>
            <a:r>
              <a:rPr lang="el-GR" sz="2400" u="sng" dirty="0" smtClean="0"/>
              <a:t>ένα τυχαίο σημείο Μ </a:t>
            </a:r>
            <a:r>
              <a:rPr lang="el-GR" sz="2400" dirty="0" smtClean="0"/>
              <a:t>… μπορούν να περάσουν </a:t>
            </a:r>
            <a:r>
              <a:rPr lang="el-GR" sz="2400" u="sng" dirty="0" smtClean="0"/>
              <a:t>πάρα πολλές ευθείες γραμμές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 flipV="1">
            <a:off x="1500166" y="2214554"/>
            <a:ext cx="3786214" cy="28575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rot="5400000" flipH="1" flipV="1">
            <a:off x="1250133" y="3107529"/>
            <a:ext cx="3857652" cy="20717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1071538" y="3500438"/>
            <a:ext cx="6429420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16200000" flipV="1">
            <a:off x="1964513" y="3036091"/>
            <a:ext cx="314327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857620" y="5786454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Εδώ σχεδίασα μερικές από τις ευθείες γραμμές που περνάνε από το ένα σημείο</a:t>
            </a:r>
            <a:endParaRPr lang="en-US" sz="20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3714744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l-GR" sz="2400" u="sng" dirty="0" smtClean="0"/>
              <a:t>2 τυχαία σημεία, το σημείο Μ και το σημείο Α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71546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Προσοχή! Από τα   </a:t>
            </a:r>
            <a:r>
              <a:rPr lang="el-GR" sz="2400" u="sng" dirty="0" smtClean="0"/>
              <a:t>2 τυχαία σημεία</a:t>
            </a:r>
            <a:r>
              <a:rPr lang="el-GR" sz="2400" dirty="0" smtClean="0"/>
              <a:t>, το σημείο Μ και το σημείο Α,</a:t>
            </a:r>
            <a:r>
              <a:rPr lang="el-GR" sz="2400" u="sng" dirty="0" smtClean="0"/>
              <a:t> μπορεί να περάσει μόνο μια ευθεία….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00108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Συμπέρασμα: Για να ζωγραφίσω (σχεδιάσω) μια ορισμένη  ευθεία γραμμή, μου αρκεί να έχω δύο σημεία.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357166"/>
            <a:ext cx="6072198" cy="3357586"/>
          </a:xfrm>
          <a:prstGeom prst="cloudCallout">
            <a:avLst>
              <a:gd name="adj1" fmla="val 69348"/>
              <a:gd name="adj2" fmla="val 822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071538" y="1000108"/>
            <a:ext cx="4500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μεγέθη </a:t>
            </a:r>
            <a:r>
              <a:rPr lang="el-GR" sz="2400" dirty="0" smtClean="0"/>
              <a:t>είναι αυτά που μπορούν να μετρηθούν όπως: τιμές προϊόντων, βάρος, ύψος, πίεση, κέρδος  κ.α.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714884"/>
            <a:ext cx="124568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2403</Words>
  <PresentationFormat>Προβολή στην οθόνη (4:3)</PresentationFormat>
  <Paragraphs>493</Paragraphs>
  <Slides>38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39" baseType="lpstr">
      <vt:lpstr>Θέμα του Office</vt:lpstr>
      <vt:lpstr>ΣΥΝΑΡΤΗΣΕΙΣ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248</cp:revision>
  <dcterms:created xsi:type="dcterms:W3CDTF">2020-12-10T19:31:36Z</dcterms:created>
  <dcterms:modified xsi:type="dcterms:W3CDTF">2021-02-18T15:47:29Z</dcterms:modified>
</cp:coreProperties>
</file>