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304" r:id="rId4"/>
    <p:sldId id="305" r:id="rId5"/>
    <p:sldId id="306" r:id="rId6"/>
    <p:sldId id="307" r:id="rId7"/>
    <p:sldId id="289" r:id="rId8"/>
    <p:sldId id="291" r:id="rId9"/>
    <p:sldId id="292" r:id="rId10"/>
    <p:sldId id="293" r:id="rId11"/>
    <p:sldId id="296" r:id="rId12"/>
    <p:sldId id="295" r:id="rId13"/>
    <p:sldId id="266" r:id="rId14"/>
    <p:sldId id="297" r:id="rId15"/>
    <p:sldId id="294" r:id="rId16"/>
    <p:sldId id="298" r:id="rId17"/>
    <p:sldId id="299" r:id="rId18"/>
    <p:sldId id="300" r:id="rId19"/>
    <p:sldId id="257" r:id="rId20"/>
    <p:sldId id="281" r:id="rId21"/>
    <p:sldId id="301" r:id="rId22"/>
    <p:sldId id="309" r:id="rId23"/>
    <p:sldId id="310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3143248"/>
            <a:ext cx="7772400" cy="1470025"/>
          </a:xfrm>
        </p:spPr>
        <p:txBody>
          <a:bodyPr/>
          <a:lstStyle/>
          <a:p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  <a:r>
              <a:rPr lang="el-G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= α</a:t>
            </a:r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en-U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3" name="2 - Ευθεία γραμμή σύνδεσης"/>
          <p:cNvCxnSpPr/>
          <p:nvPr/>
        </p:nvCxnSpPr>
        <p:spPr>
          <a:xfrm rot="5400000">
            <a:off x="5822177" y="4893467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- Ευθεία γραμμή σύνδεσης"/>
          <p:cNvCxnSpPr/>
          <p:nvPr/>
        </p:nvCxnSpPr>
        <p:spPr>
          <a:xfrm>
            <a:off x="5500694" y="4857736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- Ευθεία γραμμή σύνδεσης"/>
          <p:cNvCxnSpPr/>
          <p:nvPr/>
        </p:nvCxnSpPr>
        <p:spPr>
          <a:xfrm rot="5400000" flipH="1" flipV="1">
            <a:off x="5500694" y="4857760"/>
            <a:ext cx="2143140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εία γραμμή σύνδεσης"/>
          <p:cNvCxnSpPr/>
          <p:nvPr/>
        </p:nvCxnSpPr>
        <p:spPr>
          <a:xfrm>
            <a:off x="6572264" y="4143380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6501620" y="4499776"/>
            <a:ext cx="714380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6215074" y="407194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10</a:t>
            </a:r>
            <a:endParaRPr lang="en-US" sz="1400" dirty="0"/>
          </a:p>
        </p:txBody>
      </p:sp>
      <p:sp>
        <p:nvSpPr>
          <p:cNvPr id="9" name="8 - TextBox"/>
          <p:cNvSpPr txBox="1"/>
          <p:nvPr/>
        </p:nvSpPr>
        <p:spPr>
          <a:xfrm>
            <a:off x="6786578" y="485776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2</a:t>
            </a:r>
            <a:endParaRPr lang="en-US" sz="1400" dirty="0"/>
          </a:p>
        </p:txBody>
      </p:sp>
      <p:sp>
        <p:nvSpPr>
          <p:cNvPr id="10" name="9 - TextBox"/>
          <p:cNvSpPr txBox="1"/>
          <p:nvPr/>
        </p:nvSpPr>
        <p:spPr>
          <a:xfrm rot="17688412">
            <a:off x="5795199" y="5119875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5x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7500958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Ανάλογα μεγέθη  -  Παράδειγμα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2714620"/>
            <a:ext cx="57864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πολλαπλασιάσω (μεταβάλω) το ύψος ενός ατόμου π.χ. αν το πολλαπλασιάσω με το 3 (= τριπλασιάσω)</a:t>
            </a:r>
          </a:p>
          <a:p>
            <a:endParaRPr lang="el-GR" sz="2000" dirty="0" smtClean="0"/>
          </a:p>
          <a:p>
            <a:r>
              <a:rPr lang="el-GR" sz="2000" dirty="0" smtClean="0"/>
              <a:t>Η μάζα του ίδιου ατόμου  μπορεί να αυξηθεί κατά 0,4 κιλά. Η μάζα δεν θα τριπλασιαστεί όπως έκανε το ύψος… Άρα η μεταβολή της μάζας δεν είναι ίδια με τη μεταβολή του ύψους .</a:t>
            </a:r>
          </a:p>
          <a:p>
            <a:endParaRPr lang="en-US" sz="2000" dirty="0"/>
          </a:p>
        </p:txBody>
      </p:sp>
      <p:sp>
        <p:nvSpPr>
          <p:cNvPr id="10" name="9 - TextBox"/>
          <p:cNvSpPr txBox="1"/>
          <p:nvPr/>
        </p:nvSpPr>
        <p:spPr>
          <a:xfrm>
            <a:off x="0" y="1214422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Μέγεθός Α:    </a:t>
            </a:r>
            <a:r>
              <a:rPr lang="el-GR" sz="2000" i="1" u="sng" dirty="0" smtClean="0"/>
              <a:t>Ύψος</a:t>
            </a:r>
            <a:r>
              <a:rPr lang="el-GR" sz="2000" u="sng" dirty="0" smtClean="0"/>
              <a:t> ενός </a:t>
            </a:r>
            <a:r>
              <a:rPr lang="el-GR" sz="2000" dirty="0" smtClean="0"/>
              <a:t>ανθρώπου  </a:t>
            </a:r>
            <a:r>
              <a:rPr lang="el-GR" sz="2000" b="1" dirty="0" smtClean="0"/>
              <a:t>(</a:t>
            </a:r>
            <a:r>
              <a:rPr lang="el-GR" sz="2000" dirty="0" smtClean="0"/>
              <a:t>σε </a:t>
            </a:r>
            <a:r>
              <a:rPr lang="el-GR" sz="2000" u="sng" dirty="0" smtClean="0"/>
              <a:t>μέτρα</a:t>
            </a:r>
            <a:r>
              <a:rPr lang="el-GR" sz="2000" dirty="0" smtClean="0"/>
              <a:t>)</a:t>
            </a:r>
            <a:endParaRPr lang="en-US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0" y="1857364"/>
            <a:ext cx="6412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Μέγεθός Β</a:t>
            </a:r>
            <a:r>
              <a:rPr lang="el-GR" sz="2000" dirty="0" smtClean="0"/>
              <a:t>:    </a:t>
            </a:r>
            <a:r>
              <a:rPr lang="el-GR" sz="2000" u="sng" dirty="0" smtClean="0"/>
              <a:t>Μάζα ενός ανθρώπου </a:t>
            </a:r>
            <a:r>
              <a:rPr lang="el-GR" sz="2000" dirty="0" smtClean="0"/>
              <a:t>πορτοκαλιών (σε κιλά).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85720" y="714356"/>
            <a:ext cx="2076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Έστω δύο μεγέθη: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714348" y="5357826"/>
            <a:ext cx="3429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μεγέθη Α (ύψος) και Β (μάζα) </a:t>
            </a:r>
            <a:r>
              <a:rPr lang="el-GR" sz="2000" b="1" u="sng" dirty="0" smtClean="0"/>
              <a:t>δεν είναι μεταξύ τους ανάλογα μεγέθη</a:t>
            </a:r>
            <a:r>
              <a:rPr lang="el-GR" sz="2000" dirty="0" smtClean="0"/>
              <a:t>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+ 2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86314" y="30003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2 -1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5357818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+1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48577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+1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143636" y="485776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+1</a:t>
            </a:r>
            <a:endParaRPr lang="en-US" sz="2800" dirty="0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643728" y="3428206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Πρόσθεση / αφαίρεση με 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28596" y="526323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00232" y="525371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5715008" y="3000372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6215074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+ 1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643206" y="207167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2071702" y="2071678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=</a:t>
            </a:r>
            <a:endParaRPr lang="en-US" sz="2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0" y="714356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...άρα όταν  στις  αλγεβρικές παραστάσεις ……… υπάρχει </a:t>
            </a:r>
            <a:r>
              <a:rPr lang="en-US" sz="2400" dirty="0" smtClean="0"/>
              <a:t> </a:t>
            </a:r>
            <a:r>
              <a:rPr lang="el-GR" sz="2400" dirty="0" smtClean="0"/>
              <a:t>μια  μεταβλητή ….  τότε  ….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2643206" y="326297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α</a:t>
            </a:r>
            <a:endParaRPr lang="en-US" sz="28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2071702" y="326297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27" name="26 - TextBox"/>
          <p:cNvSpPr txBox="1"/>
          <p:nvPr/>
        </p:nvSpPr>
        <p:spPr>
          <a:xfrm>
            <a:off x="2643206" y="433454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2</a:t>
            </a:r>
            <a:endParaRPr lang="en-US" sz="2800" baseline="30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71702" y="433454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2928926" y="557214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357422" y="557214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-X =-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5" grpId="0"/>
      <p:bldP spid="26" grpId="0"/>
      <p:bldP spid="27" grpId="0"/>
      <p:bldP spid="28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50029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1714480" y="4214818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Αυτή είναι μια </a:t>
            </a:r>
            <a:r>
              <a:rPr lang="el-GR" sz="2400" b="1" dirty="0" smtClean="0"/>
              <a:t>συνάρτηση</a:t>
            </a:r>
            <a:r>
              <a:rPr lang="el-GR" sz="2400" dirty="0" smtClean="0"/>
              <a:t>, (μια εξίσωση, μια σχέση) ανάμεσα σε δύο μεταβλητές (γράμματα)</a:t>
            </a:r>
            <a:endParaRPr lang="en-US" sz="2400" dirty="0" smtClean="0"/>
          </a:p>
        </p:txBody>
      </p:sp>
      <p:sp>
        <p:nvSpPr>
          <p:cNvPr id="11" name="10 - Έλλειψη"/>
          <p:cNvSpPr/>
          <p:nvPr/>
        </p:nvSpPr>
        <p:spPr>
          <a:xfrm>
            <a:off x="2214546" y="1643050"/>
            <a:ext cx="2857520" cy="11430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2428860" y="3286124"/>
            <a:ext cx="1500198" cy="50006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500034" y="107154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28599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357158" y="328612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1000100" y="357187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1071538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85720" y="5572140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Έχουν γραφικές παραστάσεις που είναι </a:t>
            </a:r>
            <a:r>
              <a:rPr lang="el-GR" b="1" dirty="0" smtClean="0"/>
              <a:t>ευθείες γραμμές που περνούν από την αρχή τον αξόνων</a:t>
            </a:r>
            <a:endParaRPr lang="en-US" b="1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1785918" y="128586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3428992" y="114298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Κλίση (ή εφαπτομένη)   5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857356" y="250030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428992" y="228599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Κλίση   -1</a:t>
            </a:r>
            <a:endParaRPr lang="en-US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2285984" y="350043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929058" y="321468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Κλίση  </a:t>
            </a:r>
            <a:r>
              <a:rPr lang="el-GR" b="1" dirty="0" smtClean="0"/>
              <a:t>-</a:t>
            </a:r>
            <a:endParaRPr lang="en-US" b="1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4786314" y="342900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4857752" y="307181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4857752" y="34290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57158" y="64291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378619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14282" y="600076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857224" y="628652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928662" y="59293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928662" y="6286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2000232" y="1000108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2000232" y="407194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2143108" y="621508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rot="5400000">
            <a:off x="5536425" y="1035815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5214942" y="100008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000232" y="42860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rot="5400000" flipH="1" flipV="1">
            <a:off x="5214942" y="1000108"/>
            <a:ext cx="2143140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>
            <a:off x="6286512" y="285728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 flipH="1" flipV="1">
            <a:off x="6215868" y="642124"/>
            <a:ext cx="714380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5929322" y="21429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10</a:t>
            </a:r>
            <a:endParaRPr lang="en-US" sz="1400" dirty="0"/>
          </a:p>
        </p:txBody>
      </p:sp>
      <p:sp>
        <p:nvSpPr>
          <p:cNvPr id="40" name="39 - TextBox"/>
          <p:cNvSpPr txBox="1"/>
          <p:nvPr/>
        </p:nvSpPr>
        <p:spPr>
          <a:xfrm>
            <a:off x="6500826" y="100010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2</a:t>
            </a:r>
            <a:endParaRPr lang="en-US" sz="1400" dirty="0"/>
          </a:p>
        </p:txBody>
      </p:sp>
      <p:sp>
        <p:nvSpPr>
          <p:cNvPr id="42" name="41 - TextBox"/>
          <p:cNvSpPr txBox="1"/>
          <p:nvPr/>
        </p:nvSpPr>
        <p:spPr>
          <a:xfrm rot="17688412">
            <a:off x="5509447" y="1262223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5x</a:t>
            </a:r>
            <a:endParaRPr lang="en-US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5400000">
            <a:off x="5536425" y="3821897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>
            <a:off x="5214942" y="3786166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6200000" flipV="1">
            <a:off x="5679289" y="3178967"/>
            <a:ext cx="1428760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6357950" y="4071942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5400000" flipH="1" flipV="1">
            <a:off x="6501620" y="3928272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6072198" y="3929066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-1</a:t>
            </a:r>
            <a:endParaRPr lang="en-US" sz="1400" dirty="0"/>
          </a:p>
        </p:txBody>
      </p:sp>
      <p:sp>
        <p:nvSpPr>
          <p:cNvPr id="50" name="49 - TextBox"/>
          <p:cNvSpPr txBox="1"/>
          <p:nvPr/>
        </p:nvSpPr>
        <p:spPr>
          <a:xfrm>
            <a:off x="6429388" y="350043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51" name="50 - TextBox"/>
          <p:cNvSpPr txBox="1"/>
          <p:nvPr/>
        </p:nvSpPr>
        <p:spPr>
          <a:xfrm rot="3232999">
            <a:off x="6457470" y="4229753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-x</a:t>
            </a:r>
            <a:endParaRPr lang="en-US" dirty="0"/>
          </a:p>
        </p:txBody>
      </p:sp>
      <p:sp>
        <p:nvSpPr>
          <p:cNvPr id="55" name="54 - TextBox"/>
          <p:cNvSpPr txBox="1"/>
          <p:nvPr/>
        </p:nvSpPr>
        <p:spPr>
          <a:xfrm>
            <a:off x="7215206" y="78579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55 - TextBox"/>
          <p:cNvSpPr txBox="1"/>
          <p:nvPr/>
        </p:nvSpPr>
        <p:spPr>
          <a:xfrm flipH="1">
            <a:off x="6143636" y="0"/>
            <a:ext cx="36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7" name="56 - TextBox"/>
          <p:cNvSpPr txBox="1"/>
          <p:nvPr/>
        </p:nvSpPr>
        <p:spPr>
          <a:xfrm>
            <a:off x="714376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8" name="57 - TextBox"/>
          <p:cNvSpPr txBox="1"/>
          <p:nvPr/>
        </p:nvSpPr>
        <p:spPr>
          <a:xfrm>
            <a:off x="6143636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9" name="58 - TextBox"/>
          <p:cNvSpPr txBox="1"/>
          <p:nvPr/>
        </p:nvSpPr>
        <p:spPr>
          <a:xfrm>
            <a:off x="1643042" y="3714752"/>
            <a:ext cx="2414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 rot="5400000">
            <a:off x="4464855" y="6036475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>
            <a:off x="4143372" y="600074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 rot="10800000">
            <a:off x="4286248" y="5429264"/>
            <a:ext cx="1928826" cy="10715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>
            <a:off x="5286380" y="6286520"/>
            <a:ext cx="571504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rot="5400000" flipH="1" flipV="1">
            <a:off x="5715802" y="6142850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4643438" y="6143644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-1</a:t>
            </a:r>
            <a:endParaRPr lang="en-US" sz="1400" dirty="0"/>
          </a:p>
        </p:txBody>
      </p:sp>
      <p:sp>
        <p:nvSpPr>
          <p:cNvPr id="66" name="65 - TextBox"/>
          <p:cNvSpPr txBox="1"/>
          <p:nvPr/>
        </p:nvSpPr>
        <p:spPr>
          <a:xfrm>
            <a:off x="5715008" y="5786454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68" name="67 - TextBox"/>
          <p:cNvSpPr txBox="1"/>
          <p:nvPr/>
        </p:nvSpPr>
        <p:spPr>
          <a:xfrm>
            <a:off x="6072198" y="57864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9" name="68 - TextBox"/>
          <p:cNvSpPr txBox="1"/>
          <p:nvPr/>
        </p:nvSpPr>
        <p:spPr>
          <a:xfrm>
            <a:off x="5072066" y="492919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7" name="76 - TextBox"/>
          <p:cNvSpPr txBox="1"/>
          <p:nvPr/>
        </p:nvSpPr>
        <p:spPr>
          <a:xfrm>
            <a:off x="2000232" y="578645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Γραφική παράσταση</a:t>
            </a:r>
            <a:r>
              <a:rPr lang="en-US" sz="1200" dirty="0" smtClean="0"/>
              <a:t> </a:t>
            </a:r>
            <a:r>
              <a:rPr lang="el-GR" sz="1200" dirty="0" smtClean="0"/>
              <a:t>εξίσωσης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29" grpId="0"/>
      <p:bldP spid="37" grpId="0"/>
      <p:bldP spid="40" grpId="0"/>
      <p:bldP spid="42" grpId="0"/>
      <p:bldP spid="49" grpId="0"/>
      <p:bldP spid="50" grpId="0"/>
      <p:bldP spid="55" grpId="0"/>
      <p:bldP spid="56" grpId="0"/>
      <p:bldP spid="57" grpId="0"/>
      <p:bldP spid="58" grpId="0"/>
      <p:bldP spid="59" grpId="0"/>
      <p:bldP spid="65" grpId="0"/>
      <p:bldP spid="66" grpId="0"/>
      <p:bldP spid="68" grpId="0"/>
      <p:bldP spid="69" grpId="0"/>
      <p:bldP spid="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500034" y="107154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28599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357158" y="328612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1000100" y="357187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1071538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857620" y="1285860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μεγέθη που εκφράζουν οι </a:t>
            </a:r>
            <a:r>
              <a:rPr lang="el-GR" sz="2400" u="sng" dirty="0" smtClean="0"/>
              <a:t>μεταβλητές  </a:t>
            </a:r>
            <a:r>
              <a:rPr lang="en-US" sz="2400" u="sng" dirty="0" smtClean="0"/>
              <a:t>x  </a:t>
            </a:r>
            <a:r>
              <a:rPr lang="el-GR" sz="2400" u="sng" dirty="0" smtClean="0"/>
              <a:t> και </a:t>
            </a:r>
            <a:r>
              <a:rPr lang="en-US" sz="2400" u="sng" dirty="0" smtClean="0"/>
              <a:t> y</a:t>
            </a:r>
            <a:r>
              <a:rPr lang="el-GR" sz="2400" u="sng" dirty="0" smtClean="0"/>
              <a:t> είναι μεταξύ τους ανάλογα </a:t>
            </a:r>
            <a:r>
              <a:rPr lang="el-GR" sz="2400" dirty="0" smtClean="0"/>
              <a:t>μεγέθη. 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0" y="4572008"/>
            <a:ext cx="871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Αφού τα μεγέθη </a:t>
            </a:r>
            <a:r>
              <a:rPr lang="en-US" dirty="0" smtClean="0"/>
              <a:t>x  </a:t>
            </a:r>
            <a:r>
              <a:rPr lang="el-GR" dirty="0" smtClean="0"/>
              <a:t> και </a:t>
            </a:r>
            <a:r>
              <a:rPr lang="en-US" dirty="0" smtClean="0"/>
              <a:t> y</a:t>
            </a:r>
            <a:r>
              <a:rPr lang="el-GR" dirty="0" smtClean="0"/>
              <a:t> είναι μεταξύ τους ανάλογα τότε το κλάσμα (διαίρεση</a:t>
            </a:r>
            <a:r>
              <a:rPr lang="en-US" dirty="0" smtClean="0"/>
              <a:t> </a:t>
            </a:r>
            <a:r>
              <a:rPr lang="el-GR" dirty="0" smtClean="0"/>
              <a:t>ή πηλίκο ή λόγος):</a:t>
            </a:r>
            <a:endParaRPr lang="en-US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857488" y="550070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928926" y="51435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2928926" y="55007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3357554" y="542926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286248" y="5143512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Θα είναι </a:t>
            </a:r>
            <a:r>
              <a:rPr lang="el-GR" b="1" dirty="0" smtClean="0"/>
              <a:t>πάντα ίσο με ένα ορισμένο αριθμό την κλίση</a:t>
            </a:r>
            <a:r>
              <a:rPr lang="el-GR" dirty="0" smtClean="0"/>
              <a:t>, καθώς τα </a:t>
            </a:r>
            <a:r>
              <a:rPr lang="en-US" dirty="0" smtClean="0"/>
              <a:t> y</a:t>
            </a:r>
            <a:r>
              <a:rPr lang="el-GR" dirty="0" smtClean="0"/>
              <a:t> </a:t>
            </a:r>
            <a:r>
              <a:rPr lang="en-US" dirty="0" smtClean="0"/>
              <a:t>  </a:t>
            </a:r>
            <a:r>
              <a:rPr lang="el-GR" dirty="0" smtClean="0"/>
              <a:t>και </a:t>
            </a:r>
            <a:r>
              <a:rPr lang="en-US" dirty="0" smtClean="0"/>
              <a:t>x </a:t>
            </a:r>
            <a:r>
              <a:rPr lang="el-GR" dirty="0" smtClean="0"/>
              <a:t> παίρνουν διάφορες τιμές.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  <p:bldP spid="27" grpId="0"/>
      <p:bldP spid="28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428596" y="1214422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357158" y="292893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14282" y="464344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857224" y="492919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928662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928662" y="49291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428860" y="142873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500298" y="10715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2500298" y="14287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2857488" y="121442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5</a:t>
            </a:r>
            <a:endParaRPr lang="en-US" b="1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>
            <a:off x="1500166" y="142873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>
            <a:off x="2428860" y="314324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2500298" y="27860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2500298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2857488" y="292893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 -1</a:t>
            </a:r>
            <a:endParaRPr lang="en-US" b="1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>
            <a:off x="1500166" y="314324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>
            <a:off x="3071802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3143240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3143240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3500430" y="464344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 -</a:t>
            </a:r>
            <a:endParaRPr lang="en-US" b="1" dirty="0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>
            <a:off x="2143108" y="485776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>
            <a:off x="3929058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000496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38" name="37 - TextBox"/>
          <p:cNvSpPr txBox="1"/>
          <p:nvPr/>
        </p:nvSpPr>
        <p:spPr>
          <a:xfrm>
            <a:off x="4000496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16" grpId="0"/>
      <p:bldP spid="21" grpId="0"/>
      <p:bldP spid="22" grpId="0"/>
      <p:bldP spid="23" grpId="0"/>
      <p:bldP spid="32" grpId="0"/>
      <p:bldP spid="33" grpId="0"/>
      <p:bldP spid="34" grpId="0"/>
      <p:bldP spid="37" grpId="0"/>
      <p:bldP spid="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6429388" y="142852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α </a:t>
            </a:r>
            <a:r>
              <a:rPr lang="en-US" sz="2400" b="1" dirty="0" smtClean="0"/>
              <a:t>x</a:t>
            </a:r>
            <a:endParaRPr lang="en-US" sz="2400" b="1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285852" y="271462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1357290" y="23574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1357290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1714480" y="250030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</a:t>
            </a:r>
            <a:r>
              <a:rPr lang="el-GR" b="1" dirty="0" smtClean="0"/>
              <a:t>α</a:t>
            </a:r>
            <a:endParaRPr lang="en-US" b="1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flipV="1">
            <a:off x="4572000" y="3214686"/>
            <a:ext cx="928694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857224" y="642918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Όπου </a:t>
            </a:r>
            <a:r>
              <a:rPr lang="el-GR" b="1" dirty="0" smtClean="0"/>
              <a:t>α</a:t>
            </a:r>
            <a:r>
              <a:rPr lang="el-GR" dirty="0" smtClean="0"/>
              <a:t> είναι κάποιος σταθερός </a:t>
            </a:r>
            <a:r>
              <a:rPr lang="el-GR" dirty="0" smtClean="0"/>
              <a:t>αριθμός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1" name="30 - Έλλειψη"/>
          <p:cNvSpPr/>
          <p:nvPr/>
        </p:nvSpPr>
        <p:spPr>
          <a:xfrm>
            <a:off x="3071802" y="3500438"/>
            <a:ext cx="1571636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3214678" y="371475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α </a:t>
            </a:r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41" name="40 - Έλλειψη"/>
          <p:cNvSpPr/>
          <p:nvPr/>
        </p:nvSpPr>
        <p:spPr>
          <a:xfrm>
            <a:off x="5286380" y="1571612"/>
            <a:ext cx="2714644" cy="2143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5643570" y="2071678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Η γραφική παράσταση είναι </a:t>
            </a:r>
            <a:r>
              <a:rPr lang="el-GR" sz="1600" u="sng" dirty="0" smtClean="0"/>
              <a:t>ευθεία γραμμή που περνάει από το κέντρο των  αξόνων </a:t>
            </a:r>
            <a:r>
              <a:rPr lang="el-GR" sz="1600" dirty="0" smtClean="0"/>
              <a:t>(</a:t>
            </a:r>
            <a:r>
              <a:rPr lang="en-US" sz="1600" dirty="0" smtClean="0"/>
              <a:t>0</a:t>
            </a:r>
            <a:r>
              <a:rPr lang="el-GR" sz="1600" dirty="0" smtClean="0"/>
              <a:t>,0</a:t>
            </a:r>
            <a:r>
              <a:rPr lang="el-GR" sz="1600" dirty="0" smtClean="0"/>
              <a:t>)</a:t>
            </a:r>
            <a:endParaRPr lang="en-US" sz="1600" dirty="0"/>
          </a:p>
        </p:txBody>
      </p:sp>
      <p:sp>
        <p:nvSpPr>
          <p:cNvPr id="45" name="44 - Έλλειψη"/>
          <p:cNvSpPr/>
          <p:nvPr/>
        </p:nvSpPr>
        <p:spPr>
          <a:xfrm>
            <a:off x="5000628" y="4143380"/>
            <a:ext cx="2286016" cy="1928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5286380" y="4572008"/>
            <a:ext cx="1643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 </a:t>
            </a:r>
            <a:r>
              <a:rPr lang="el-GR" sz="1600" b="1" dirty="0" smtClean="0"/>
              <a:t>αριθμός α</a:t>
            </a:r>
            <a:r>
              <a:rPr lang="el-GR" sz="1600" dirty="0" smtClean="0"/>
              <a:t> ονομάζεται κλίση ή εφαπτομένη  της ευθείας</a:t>
            </a:r>
            <a:endParaRPr lang="en-US" sz="1600" dirty="0"/>
          </a:p>
        </p:txBody>
      </p:sp>
      <p:sp>
        <p:nvSpPr>
          <p:cNvPr id="49" name="48 - Έλλειψη"/>
          <p:cNvSpPr/>
          <p:nvPr/>
        </p:nvSpPr>
        <p:spPr>
          <a:xfrm>
            <a:off x="928662" y="2143116"/>
            <a:ext cx="1428760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Έλλειψη"/>
          <p:cNvSpPr/>
          <p:nvPr/>
        </p:nvSpPr>
        <p:spPr>
          <a:xfrm>
            <a:off x="1571604" y="5000636"/>
            <a:ext cx="1857388" cy="1571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1785918" y="5286388"/>
            <a:ext cx="1643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Τα </a:t>
            </a:r>
            <a:r>
              <a:rPr lang="en-US" sz="1600" dirty="0" smtClean="0"/>
              <a:t>y </a:t>
            </a:r>
            <a:r>
              <a:rPr lang="el-GR" sz="1600" dirty="0" smtClean="0"/>
              <a:t>και </a:t>
            </a:r>
            <a:r>
              <a:rPr lang="en-US" sz="1600" dirty="0" smtClean="0"/>
              <a:t> x</a:t>
            </a:r>
            <a:r>
              <a:rPr lang="el-GR" sz="1600" dirty="0" smtClean="0"/>
              <a:t> είναι μεταξύ τους ανάλογα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55" name="54 - Ευθύγραμμο βέλος σύνδεσης"/>
          <p:cNvCxnSpPr>
            <a:stCxn id="31" idx="3"/>
          </p:cNvCxnSpPr>
          <p:nvPr/>
        </p:nvCxnSpPr>
        <p:spPr>
          <a:xfrm rot="5400000">
            <a:off x="2685022" y="4383695"/>
            <a:ext cx="646532" cy="58735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>
            <a:stCxn id="31" idx="1"/>
            <a:endCxn id="49" idx="5"/>
          </p:cNvCxnSpPr>
          <p:nvPr/>
        </p:nvCxnSpPr>
        <p:spPr>
          <a:xfrm rot="16200000" flipV="1">
            <a:off x="2430501" y="2775442"/>
            <a:ext cx="589146" cy="11537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ύγραμμο βέλος σύνδεσης"/>
          <p:cNvCxnSpPr/>
          <p:nvPr/>
        </p:nvCxnSpPr>
        <p:spPr>
          <a:xfrm>
            <a:off x="4500562" y="4286256"/>
            <a:ext cx="571504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85786" y="571480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2x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3000364" y="92867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1428728" y="2714620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0" y="3571876"/>
            <a:ext cx="8501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</a:t>
            </a:r>
            <a:r>
              <a:rPr lang="el-GR" sz="2000" dirty="0" smtClean="0"/>
              <a:t>βρίσκω το αντίστοιχο </a:t>
            </a:r>
            <a:r>
              <a:rPr lang="en-US" sz="2000" dirty="0" smtClean="0"/>
              <a:t>y</a:t>
            </a:r>
            <a:r>
              <a:rPr lang="el-GR" sz="2000" dirty="0" smtClean="0"/>
              <a:t>, σύμφωνα με την </a:t>
            </a:r>
            <a:r>
              <a:rPr lang="en-US" sz="2000" dirty="0" smtClean="0"/>
              <a:t>y = 2x</a:t>
            </a:r>
            <a:r>
              <a:rPr lang="el-GR" sz="2000" dirty="0" smtClean="0"/>
              <a:t>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357158" y="5143512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 x = 2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 2  </a:t>
            </a:r>
            <a:r>
              <a:rPr lang="el-GR" sz="2400" dirty="0" smtClean="0"/>
              <a:t>   </a:t>
            </a:r>
            <a:r>
              <a:rPr lang="en-US" sz="2400" dirty="0" smtClean="0"/>
              <a:t> =  4</a:t>
            </a:r>
            <a:r>
              <a:rPr lang="el-GR" sz="2400" b="1" dirty="0" smtClean="0"/>
              <a:t> </a:t>
            </a:r>
            <a:r>
              <a:rPr lang="en-US" sz="2400" b="1" dirty="0" smtClean="0"/>
              <a:t>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4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4357694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 </a:t>
            </a:r>
            <a:r>
              <a:rPr lang="en-US" sz="2400" b="1" baseline="30000" dirty="0" smtClean="0"/>
              <a:t>.</a:t>
            </a:r>
            <a:r>
              <a:rPr lang="el-GR" sz="2400" dirty="0" smtClean="0"/>
              <a:t>1     </a:t>
            </a:r>
            <a:r>
              <a:rPr lang="en-US" sz="2400" dirty="0" smtClean="0"/>
              <a:t>= 2          </a:t>
            </a:r>
            <a:r>
              <a:rPr lang="el-GR" sz="2400" b="1" dirty="0" smtClean="0"/>
              <a:t> άρα   </a:t>
            </a:r>
            <a:r>
              <a:rPr lang="en-US" sz="2400" b="1" dirty="0" smtClean="0"/>
              <a:t>y  =  2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285984" y="6488668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143604" y="5943600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0" y="1357298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την μορφή της εξίσωσης :    </a:t>
            </a:r>
            <a:r>
              <a:rPr lang="en-US" dirty="0" smtClean="0"/>
              <a:t>y =  2x  </a:t>
            </a:r>
            <a:r>
              <a:rPr lang="el-GR" dirty="0" smtClean="0"/>
              <a:t>καταλαβαίνω ότι η γραφική της παράσταση θα </a:t>
            </a:r>
            <a:r>
              <a:rPr lang="el-GR" b="1" i="1" dirty="0" smtClean="0"/>
              <a:t>είναι μια ευθεία </a:t>
            </a:r>
            <a:r>
              <a:rPr lang="el-GR" dirty="0" smtClean="0"/>
              <a:t>που περνάει από την αρχή των αξόνων. Άρα αφού πρόκειται για ευθεία μου </a:t>
            </a:r>
            <a:r>
              <a:rPr lang="el-GR" u="sng" dirty="0" smtClean="0"/>
              <a:t>αρκούν δυο σημεία </a:t>
            </a:r>
            <a:r>
              <a:rPr lang="el-GR" dirty="0" smtClean="0"/>
              <a:t>για να ζωγραφίσω την ευθεία.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857224" y="2357430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Φτιάχνω ένα πίνακα τιμών: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785918" y="1214422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</a:t>
            </a:r>
            <a:r>
              <a:rPr lang="el-GR" sz="2400" u="sng" dirty="0" smtClean="0"/>
              <a:t>ένα τυχαίο σημείο Μ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3714744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500042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</a:t>
            </a:r>
            <a:r>
              <a:rPr lang="el-GR" sz="2400" dirty="0" smtClean="0"/>
              <a:t>2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92867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285860"/>
            <a:ext cx="7670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Σύμφωνα με τον πίνακα τιμών έχω τα σημεία:  (1, 2)  και (2, 4)  και σχεδιάζω την συνάρτηση:</a:t>
            </a:r>
            <a:endParaRPr lang="en-US" sz="2000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786547" y="1924578"/>
          <a:ext cx="2357453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96696"/>
                <a:gridCol w="850420"/>
                <a:gridCol w="1010337"/>
              </a:tblGrid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4143372" y="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428596" y="4072759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6858016" y="385762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43254" y="4785937"/>
            <a:ext cx="4857759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571736" y="192880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407236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414340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414340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407196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414340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407196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0298" y="335758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292895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450059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3713981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48577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521418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557137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5400000">
            <a:off x="2643571" y="3714379"/>
            <a:ext cx="71358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>
            <a:off x="2500298" y="3357586"/>
            <a:ext cx="50006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Έλλειψη"/>
          <p:cNvSpPr/>
          <p:nvPr/>
        </p:nvSpPr>
        <p:spPr>
          <a:xfrm>
            <a:off x="2928926" y="335756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 rot="5400000">
            <a:off x="-20" y="3214674"/>
            <a:ext cx="4572008" cy="27146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7215206" y="1857364"/>
            <a:ext cx="511303" cy="1041991"/>
          </a:xfrm>
          <a:custGeom>
            <a:avLst/>
            <a:gdLst>
              <a:gd name="connsiteX0" fmla="*/ 213591 w 511303"/>
              <a:gd name="connsiteY0" fmla="*/ 0 h 1041991"/>
              <a:gd name="connsiteX1" fmla="*/ 128531 w 511303"/>
              <a:gd name="connsiteY1" fmla="*/ 127591 h 1041991"/>
              <a:gd name="connsiteX2" fmla="*/ 64736 w 511303"/>
              <a:gd name="connsiteY2" fmla="*/ 255181 h 1041991"/>
              <a:gd name="connsiteX3" fmla="*/ 43471 w 511303"/>
              <a:gd name="connsiteY3" fmla="*/ 318977 h 1041991"/>
              <a:gd name="connsiteX4" fmla="*/ 43471 w 511303"/>
              <a:gd name="connsiteY4" fmla="*/ 935665 h 1041991"/>
              <a:gd name="connsiteX5" fmla="*/ 234857 w 511303"/>
              <a:gd name="connsiteY5" fmla="*/ 1041991 h 1041991"/>
              <a:gd name="connsiteX6" fmla="*/ 404978 w 511303"/>
              <a:gd name="connsiteY6" fmla="*/ 1020725 h 1041991"/>
              <a:gd name="connsiteX7" fmla="*/ 490038 w 511303"/>
              <a:gd name="connsiteY7" fmla="*/ 893135 h 1041991"/>
              <a:gd name="connsiteX8" fmla="*/ 511303 w 511303"/>
              <a:gd name="connsiteY8" fmla="*/ 829339 h 1041991"/>
              <a:gd name="connsiteX9" fmla="*/ 490038 w 511303"/>
              <a:gd name="connsiteY9" fmla="*/ 318977 h 1041991"/>
              <a:gd name="connsiteX10" fmla="*/ 468773 w 511303"/>
              <a:gd name="connsiteY10" fmla="*/ 233916 h 1041991"/>
              <a:gd name="connsiteX11" fmla="*/ 341182 w 511303"/>
              <a:gd name="connsiteY11" fmla="*/ 170121 h 1041991"/>
              <a:gd name="connsiteX12" fmla="*/ 277387 w 511303"/>
              <a:gd name="connsiteY12" fmla="*/ 127591 h 1041991"/>
              <a:gd name="connsiteX13" fmla="*/ 149796 w 511303"/>
              <a:gd name="connsiteY13" fmla="*/ 85060 h 1041991"/>
              <a:gd name="connsiteX14" fmla="*/ 107266 w 511303"/>
              <a:gd name="connsiteY14" fmla="*/ 63795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1303" h="1041991">
                <a:moveTo>
                  <a:pt x="213591" y="0"/>
                </a:moveTo>
                <a:cubicBezTo>
                  <a:pt x="185238" y="42530"/>
                  <a:pt x="144695" y="79099"/>
                  <a:pt x="128531" y="127591"/>
                </a:cubicBezTo>
                <a:cubicBezTo>
                  <a:pt x="99184" y="215632"/>
                  <a:pt x="119700" y="172735"/>
                  <a:pt x="64736" y="255181"/>
                </a:cubicBezTo>
                <a:cubicBezTo>
                  <a:pt x="57648" y="276446"/>
                  <a:pt x="48334" y="297095"/>
                  <a:pt x="43471" y="318977"/>
                </a:cubicBezTo>
                <a:cubicBezTo>
                  <a:pt x="748" y="511226"/>
                  <a:pt x="0" y="767991"/>
                  <a:pt x="43471" y="935665"/>
                </a:cubicBezTo>
                <a:cubicBezTo>
                  <a:pt x="57304" y="989022"/>
                  <a:pt x="180635" y="1023917"/>
                  <a:pt x="234857" y="1041991"/>
                </a:cubicBezTo>
                <a:cubicBezTo>
                  <a:pt x="291564" y="1034902"/>
                  <a:pt x="349843" y="1035762"/>
                  <a:pt x="404978" y="1020725"/>
                </a:cubicBezTo>
                <a:cubicBezTo>
                  <a:pt x="486056" y="998613"/>
                  <a:pt x="470619" y="961102"/>
                  <a:pt x="490038" y="893135"/>
                </a:cubicBezTo>
                <a:cubicBezTo>
                  <a:pt x="496196" y="871582"/>
                  <a:pt x="504215" y="850604"/>
                  <a:pt x="511303" y="829339"/>
                </a:cubicBezTo>
                <a:cubicBezTo>
                  <a:pt x="504215" y="659218"/>
                  <a:pt x="502169" y="488813"/>
                  <a:pt x="490038" y="318977"/>
                </a:cubicBezTo>
                <a:cubicBezTo>
                  <a:pt x="487956" y="289825"/>
                  <a:pt x="484985" y="258234"/>
                  <a:pt x="468773" y="233916"/>
                </a:cubicBezTo>
                <a:cubicBezTo>
                  <a:pt x="445217" y="198582"/>
                  <a:pt x="377573" y="182251"/>
                  <a:pt x="341182" y="170121"/>
                </a:cubicBezTo>
                <a:cubicBezTo>
                  <a:pt x="319917" y="155944"/>
                  <a:pt x="300742" y="137971"/>
                  <a:pt x="277387" y="127591"/>
                </a:cubicBezTo>
                <a:cubicBezTo>
                  <a:pt x="236420" y="109383"/>
                  <a:pt x="189894" y="105109"/>
                  <a:pt x="149796" y="85060"/>
                </a:cubicBezTo>
                <a:lnTo>
                  <a:pt x="107266" y="63795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144540" y="1765098"/>
            <a:ext cx="408339" cy="1084521"/>
          </a:xfrm>
          <a:custGeom>
            <a:avLst/>
            <a:gdLst>
              <a:gd name="connsiteX0" fmla="*/ 404037 w 408339"/>
              <a:gd name="connsiteY0" fmla="*/ 0 h 1084521"/>
              <a:gd name="connsiteX1" fmla="*/ 276446 w 408339"/>
              <a:gd name="connsiteY1" fmla="*/ 42530 h 1084521"/>
              <a:gd name="connsiteX2" fmla="*/ 212651 w 408339"/>
              <a:gd name="connsiteY2" fmla="*/ 63795 h 1084521"/>
              <a:gd name="connsiteX3" fmla="*/ 170120 w 408339"/>
              <a:gd name="connsiteY3" fmla="*/ 106325 h 1084521"/>
              <a:gd name="connsiteX4" fmla="*/ 106325 w 408339"/>
              <a:gd name="connsiteY4" fmla="*/ 127590 h 1084521"/>
              <a:gd name="connsiteX5" fmla="*/ 42530 w 408339"/>
              <a:gd name="connsiteY5" fmla="*/ 255181 h 1084521"/>
              <a:gd name="connsiteX6" fmla="*/ 42530 w 408339"/>
              <a:gd name="connsiteY6" fmla="*/ 595423 h 1084521"/>
              <a:gd name="connsiteX7" fmla="*/ 0 w 408339"/>
              <a:gd name="connsiteY7" fmla="*/ 723014 h 1084521"/>
              <a:gd name="connsiteX8" fmla="*/ 63795 w 408339"/>
              <a:gd name="connsiteY8" fmla="*/ 1041990 h 1084521"/>
              <a:gd name="connsiteX9" fmla="*/ 106325 w 408339"/>
              <a:gd name="connsiteY9" fmla="*/ 1084521 h 1084521"/>
              <a:gd name="connsiteX10" fmla="*/ 212651 w 408339"/>
              <a:gd name="connsiteY10" fmla="*/ 1063255 h 1084521"/>
              <a:gd name="connsiteX11" fmla="*/ 255181 w 408339"/>
              <a:gd name="connsiteY11" fmla="*/ 999460 h 1084521"/>
              <a:gd name="connsiteX12" fmla="*/ 318976 w 408339"/>
              <a:gd name="connsiteY12" fmla="*/ 956930 h 1084521"/>
              <a:gd name="connsiteX13" fmla="*/ 361507 w 408339"/>
              <a:gd name="connsiteY13" fmla="*/ 765544 h 1084521"/>
              <a:gd name="connsiteX14" fmla="*/ 404037 w 408339"/>
              <a:gd name="connsiteY14" fmla="*/ 510362 h 1084521"/>
              <a:gd name="connsiteX15" fmla="*/ 382772 w 408339"/>
              <a:gd name="connsiteY15" fmla="*/ 191386 h 1084521"/>
              <a:gd name="connsiteX16" fmla="*/ 340241 w 408339"/>
              <a:gd name="connsiteY16" fmla="*/ 148855 h 1084521"/>
              <a:gd name="connsiteX17" fmla="*/ 233916 w 408339"/>
              <a:gd name="connsiteY17" fmla="*/ 85060 h 108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08339" h="1084521">
                <a:moveTo>
                  <a:pt x="404037" y="0"/>
                </a:moveTo>
                <a:lnTo>
                  <a:pt x="276446" y="42530"/>
                </a:lnTo>
                <a:lnTo>
                  <a:pt x="212651" y="63795"/>
                </a:lnTo>
                <a:cubicBezTo>
                  <a:pt x="198474" y="77972"/>
                  <a:pt x="187312" y="96010"/>
                  <a:pt x="170120" y="106325"/>
                </a:cubicBezTo>
                <a:cubicBezTo>
                  <a:pt x="150899" y="117857"/>
                  <a:pt x="123828" y="113587"/>
                  <a:pt x="106325" y="127590"/>
                </a:cubicBezTo>
                <a:cubicBezTo>
                  <a:pt x="68850" y="157570"/>
                  <a:pt x="56538" y="213156"/>
                  <a:pt x="42530" y="255181"/>
                </a:cubicBezTo>
                <a:cubicBezTo>
                  <a:pt x="60302" y="432902"/>
                  <a:pt x="80217" y="444673"/>
                  <a:pt x="42530" y="595423"/>
                </a:cubicBezTo>
                <a:cubicBezTo>
                  <a:pt x="31657" y="638915"/>
                  <a:pt x="0" y="723014"/>
                  <a:pt x="0" y="723014"/>
                </a:cubicBezTo>
                <a:cubicBezTo>
                  <a:pt x="3727" y="756556"/>
                  <a:pt x="16674" y="994868"/>
                  <a:pt x="63795" y="1041990"/>
                </a:cubicBezTo>
                <a:lnTo>
                  <a:pt x="106325" y="1084521"/>
                </a:lnTo>
                <a:cubicBezTo>
                  <a:pt x="141767" y="1077432"/>
                  <a:pt x="181269" y="1081187"/>
                  <a:pt x="212651" y="1063255"/>
                </a:cubicBezTo>
                <a:cubicBezTo>
                  <a:pt x="234841" y="1050575"/>
                  <a:pt x="237109" y="1017532"/>
                  <a:pt x="255181" y="999460"/>
                </a:cubicBezTo>
                <a:cubicBezTo>
                  <a:pt x="273253" y="981388"/>
                  <a:pt x="297711" y="971107"/>
                  <a:pt x="318976" y="956930"/>
                </a:cubicBezTo>
                <a:cubicBezTo>
                  <a:pt x="360361" y="832776"/>
                  <a:pt x="324082" y="952667"/>
                  <a:pt x="361507" y="765544"/>
                </a:cubicBezTo>
                <a:cubicBezTo>
                  <a:pt x="408339" y="531388"/>
                  <a:pt x="356256" y="892611"/>
                  <a:pt x="404037" y="510362"/>
                </a:cubicBezTo>
                <a:cubicBezTo>
                  <a:pt x="396949" y="404037"/>
                  <a:pt x="401291" y="296326"/>
                  <a:pt x="382772" y="191386"/>
                </a:cubicBezTo>
                <a:cubicBezTo>
                  <a:pt x="379288" y="171642"/>
                  <a:pt x="355897" y="161380"/>
                  <a:pt x="340241" y="148855"/>
                </a:cubicBezTo>
                <a:cubicBezTo>
                  <a:pt x="297473" y="114640"/>
                  <a:pt x="278086" y="107145"/>
                  <a:pt x="233916" y="8506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Ελεύθερη σχεδίαση"/>
          <p:cNvSpPr/>
          <p:nvPr/>
        </p:nvSpPr>
        <p:spPr>
          <a:xfrm>
            <a:off x="6215074" y="928670"/>
            <a:ext cx="2214577" cy="964018"/>
          </a:xfrm>
          <a:custGeom>
            <a:avLst/>
            <a:gdLst>
              <a:gd name="connsiteX0" fmla="*/ 2402958 w 2402958"/>
              <a:gd name="connsiteY0" fmla="*/ 964018 h 964018"/>
              <a:gd name="connsiteX1" fmla="*/ 2254102 w 2402958"/>
              <a:gd name="connsiteY1" fmla="*/ 283535 h 964018"/>
              <a:gd name="connsiteX2" fmla="*/ 1828800 w 2402958"/>
              <a:gd name="connsiteY2" fmla="*/ 49618 h 964018"/>
              <a:gd name="connsiteX3" fmla="*/ 1297172 w 2402958"/>
              <a:gd name="connsiteY3" fmla="*/ 7088 h 964018"/>
              <a:gd name="connsiteX4" fmla="*/ 701749 w 2402958"/>
              <a:gd name="connsiteY4" fmla="*/ 28353 h 964018"/>
              <a:gd name="connsiteX5" fmla="*/ 340242 w 2402958"/>
              <a:gd name="connsiteY5" fmla="*/ 28353 h 964018"/>
              <a:gd name="connsiteX6" fmla="*/ 106326 w 2402958"/>
              <a:gd name="connsiteY6" fmla="*/ 198474 h 964018"/>
              <a:gd name="connsiteX7" fmla="*/ 0 w 2402958"/>
              <a:gd name="connsiteY7" fmla="*/ 368595 h 96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2958" h="964018">
                <a:moveTo>
                  <a:pt x="2402958" y="964018"/>
                </a:moveTo>
                <a:cubicBezTo>
                  <a:pt x="2376376" y="699976"/>
                  <a:pt x="2349795" y="435935"/>
                  <a:pt x="2254102" y="283535"/>
                </a:cubicBezTo>
                <a:cubicBezTo>
                  <a:pt x="2158409" y="131135"/>
                  <a:pt x="1988288" y="95693"/>
                  <a:pt x="1828800" y="49618"/>
                </a:cubicBezTo>
                <a:cubicBezTo>
                  <a:pt x="1669312" y="3544"/>
                  <a:pt x="1485014" y="10632"/>
                  <a:pt x="1297172" y="7088"/>
                </a:cubicBezTo>
                <a:cubicBezTo>
                  <a:pt x="1109330" y="3544"/>
                  <a:pt x="861237" y="24809"/>
                  <a:pt x="701749" y="28353"/>
                </a:cubicBezTo>
                <a:cubicBezTo>
                  <a:pt x="542261" y="31897"/>
                  <a:pt x="439479" y="0"/>
                  <a:pt x="340242" y="28353"/>
                </a:cubicBezTo>
                <a:cubicBezTo>
                  <a:pt x="241005" y="56706"/>
                  <a:pt x="163033" y="141767"/>
                  <a:pt x="106326" y="198474"/>
                </a:cubicBezTo>
                <a:cubicBezTo>
                  <a:pt x="49619" y="255181"/>
                  <a:pt x="24809" y="311888"/>
                  <a:pt x="0" y="368595"/>
                </a:cubicBezTo>
              </a:path>
            </a:pathLst>
          </a:cu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Ελεύθερη σχεδίαση"/>
          <p:cNvSpPr/>
          <p:nvPr/>
        </p:nvSpPr>
        <p:spPr>
          <a:xfrm>
            <a:off x="5214942" y="1571613"/>
            <a:ext cx="2376705" cy="1571660"/>
          </a:xfrm>
          <a:custGeom>
            <a:avLst/>
            <a:gdLst>
              <a:gd name="connsiteX0" fmla="*/ 2339163 w 2339163"/>
              <a:gd name="connsiteY0" fmla="*/ 1196745 h 1451926"/>
              <a:gd name="connsiteX1" fmla="*/ 2211572 w 2339163"/>
              <a:gd name="connsiteY1" fmla="*/ 1281805 h 1451926"/>
              <a:gd name="connsiteX2" fmla="*/ 2147776 w 2339163"/>
              <a:gd name="connsiteY2" fmla="*/ 1324335 h 1451926"/>
              <a:gd name="connsiteX3" fmla="*/ 2083981 w 2339163"/>
              <a:gd name="connsiteY3" fmla="*/ 1345600 h 1451926"/>
              <a:gd name="connsiteX4" fmla="*/ 1892595 w 2339163"/>
              <a:gd name="connsiteY4" fmla="*/ 1430661 h 1451926"/>
              <a:gd name="connsiteX5" fmla="*/ 1828800 w 2339163"/>
              <a:gd name="connsiteY5" fmla="*/ 1451926 h 1451926"/>
              <a:gd name="connsiteX6" fmla="*/ 1297172 w 2339163"/>
              <a:gd name="connsiteY6" fmla="*/ 1430661 h 1451926"/>
              <a:gd name="connsiteX7" fmla="*/ 1169581 w 2339163"/>
              <a:gd name="connsiteY7" fmla="*/ 1388131 h 1451926"/>
              <a:gd name="connsiteX8" fmla="*/ 1105786 w 2339163"/>
              <a:gd name="connsiteY8" fmla="*/ 1366866 h 1451926"/>
              <a:gd name="connsiteX9" fmla="*/ 1063256 w 2339163"/>
              <a:gd name="connsiteY9" fmla="*/ 1324335 h 1451926"/>
              <a:gd name="connsiteX10" fmla="*/ 871869 w 2339163"/>
              <a:gd name="connsiteY10" fmla="*/ 1218010 h 1451926"/>
              <a:gd name="connsiteX11" fmla="*/ 744279 w 2339163"/>
              <a:gd name="connsiteY11" fmla="*/ 1111684 h 1451926"/>
              <a:gd name="connsiteX12" fmla="*/ 637953 w 2339163"/>
              <a:gd name="connsiteY12" fmla="*/ 1026624 h 1451926"/>
              <a:gd name="connsiteX13" fmla="*/ 595423 w 2339163"/>
              <a:gd name="connsiteY13" fmla="*/ 962828 h 1451926"/>
              <a:gd name="connsiteX14" fmla="*/ 489097 w 2339163"/>
              <a:gd name="connsiteY14" fmla="*/ 877768 h 1451926"/>
              <a:gd name="connsiteX15" fmla="*/ 404037 w 2339163"/>
              <a:gd name="connsiteY15" fmla="*/ 750177 h 1451926"/>
              <a:gd name="connsiteX16" fmla="*/ 361507 w 2339163"/>
              <a:gd name="connsiteY16" fmla="*/ 686382 h 1451926"/>
              <a:gd name="connsiteX17" fmla="*/ 297711 w 2339163"/>
              <a:gd name="connsiteY17" fmla="*/ 643852 h 1451926"/>
              <a:gd name="connsiteX18" fmla="*/ 191386 w 2339163"/>
              <a:gd name="connsiteY18" fmla="*/ 558791 h 1451926"/>
              <a:gd name="connsiteX19" fmla="*/ 106325 w 2339163"/>
              <a:gd name="connsiteY19" fmla="*/ 303610 h 1451926"/>
              <a:gd name="connsiteX20" fmla="*/ 85060 w 2339163"/>
              <a:gd name="connsiteY20" fmla="*/ 239814 h 1451926"/>
              <a:gd name="connsiteX21" fmla="*/ 63795 w 2339163"/>
              <a:gd name="connsiteY21" fmla="*/ 176019 h 1451926"/>
              <a:gd name="connsiteX22" fmla="*/ 21265 w 2339163"/>
              <a:gd name="connsiteY22" fmla="*/ 5898 h 1451926"/>
              <a:gd name="connsiteX23" fmla="*/ 0 w 2339163"/>
              <a:gd name="connsiteY23" fmla="*/ 5898 h 145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39163" h="1451926">
                <a:moveTo>
                  <a:pt x="2339163" y="1196745"/>
                </a:moveTo>
                <a:lnTo>
                  <a:pt x="2211572" y="1281805"/>
                </a:lnTo>
                <a:cubicBezTo>
                  <a:pt x="2190307" y="1295982"/>
                  <a:pt x="2172022" y="1316253"/>
                  <a:pt x="2147776" y="1324335"/>
                </a:cubicBezTo>
                <a:lnTo>
                  <a:pt x="2083981" y="1345600"/>
                </a:lnTo>
                <a:cubicBezTo>
                  <a:pt x="1982885" y="1412999"/>
                  <a:pt x="2044432" y="1380049"/>
                  <a:pt x="1892595" y="1430661"/>
                </a:cubicBezTo>
                <a:lnTo>
                  <a:pt x="1828800" y="1451926"/>
                </a:lnTo>
                <a:cubicBezTo>
                  <a:pt x="1651591" y="1444838"/>
                  <a:pt x="1473698" y="1447744"/>
                  <a:pt x="1297172" y="1430661"/>
                </a:cubicBezTo>
                <a:cubicBezTo>
                  <a:pt x="1252550" y="1426343"/>
                  <a:pt x="1212111" y="1402308"/>
                  <a:pt x="1169581" y="1388131"/>
                </a:cubicBezTo>
                <a:lnTo>
                  <a:pt x="1105786" y="1366866"/>
                </a:lnTo>
                <a:cubicBezTo>
                  <a:pt x="1091609" y="1352689"/>
                  <a:pt x="1080448" y="1334650"/>
                  <a:pt x="1063256" y="1324335"/>
                </a:cubicBezTo>
                <a:cubicBezTo>
                  <a:pt x="929554" y="1244113"/>
                  <a:pt x="1066942" y="1413086"/>
                  <a:pt x="871869" y="1218010"/>
                </a:cubicBezTo>
                <a:cubicBezTo>
                  <a:pt x="790002" y="1136142"/>
                  <a:pt x="833097" y="1170896"/>
                  <a:pt x="744279" y="1111684"/>
                </a:cubicBezTo>
                <a:cubicBezTo>
                  <a:pt x="622393" y="928855"/>
                  <a:pt x="784690" y="1144014"/>
                  <a:pt x="637953" y="1026624"/>
                </a:cubicBezTo>
                <a:cubicBezTo>
                  <a:pt x="617996" y="1010658"/>
                  <a:pt x="613495" y="980900"/>
                  <a:pt x="595423" y="962828"/>
                </a:cubicBezTo>
                <a:cubicBezTo>
                  <a:pt x="511725" y="879129"/>
                  <a:pt x="552227" y="961941"/>
                  <a:pt x="489097" y="877768"/>
                </a:cubicBezTo>
                <a:cubicBezTo>
                  <a:pt x="458428" y="836876"/>
                  <a:pt x="432390" y="792707"/>
                  <a:pt x="404037" y="750177"/>
                </a:cubicBezTo>
                <a:cubicBezTo>
                  <a:pt x="389860" y="728912"/>
                  <a:pt x="382772" y="700559"/>
                  <a:pt x="361507" y="686382"/>
                </a:cubicBezTo>
                <a:cubicBezTo>
                  <a:pt x="340242" y="672205"/>
                  <a:pt x="317668" y="659818"/>
                  <a:pt x="297711" y="643852"/>
                </a:cubicBezTo>
                <a:cubicBezTo>
                  <a:pt x="146199" y="522642"/>
                  <a:pt x="387751" y="689701"/>
                  <a:pt x="191386" y="558791"/>
                </a:cubicBezTo>
                <a:lnTo>
                  <a:pt x="106325" y="303610"/>
                </a:lnTo>
                <a:lnTo>
                  <a:pt x="85060" y="239814"/>
                </a:lnTo>
                <a:cubicBezTo>
                  <a:pt x="77972" y="218549"/>
                  <a:pt x="68191" y="197999"/>
                  <a:pt x="63795" y="176019"/>
                </a:cubicBezTo>
                <a:cubicBezTo>
                  <a:pt x="60728" y="160682"/>
                  <a:pt x="39947" y="33922"/>
                  <a:pt x="21265" y="5898"/>
                </a:cubicBezTo>
                <a:cubicBezTo>
                  <a:pt x="17333" y="0"/>
                  <a:pt x="7088" y="5898"/>
                  <a:pt x="0" y="5898"/>
                </a:cubicBezTo>
              </a:path>
            </a:pathLst>
          </a:cu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 flipV="1">
            <a:off x="2500299" y="599999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0800000" flipV="1">
            <a:off x="2500298" y="642862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500298" y="68572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2714612" y="578647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1" name="70 - TextBox"/>
          <p:cNvSpPr txBox="1"/>
          <p:nvPr/>
        </p:nvSpPr>
        <p:spPr>
          <a:xfrm>
            <a:off x="2643174" y="535785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2643174" y="507209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2643174" y="4714908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571736" y="428628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214546" y="264320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143108" y="321471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143108" y="35719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3" name="82 - TextBox"/>
          <p:cNvSpPr txBox="1"/>
          <p:nvPr/>
        </p:nvSpPr>
        <p:spPr>
          <a:xfrm>
            <a:off x="2643174" y="673380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-7</a:t>
            </a:r>
            <a:endParaRPr lang="en-US" sz="1600" dirty="0"/>
          </a:p>
        </p:txBody>
      </p:sp>
      <p:sp>
        <p:nvSpPr>
          <p:cNvPr id="84" name="83 - TextBox"/>
          <p:cNvSpPr txBox="1"/>
          <p:nvPr/>
        </p:nvSpPr>
        <p:spPr>
          <a:xfrm>
            <a:off x="2714612" y="621510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-6</a:t>
            </a:r>
            <a:endParaRPr lang="en-US" sz="1600" dirty="0"/>
          </a:p>
        </p:txBody>
      </p:sp>
      <p:sp>
        <p:nvSpPr>
          <p:cNvPr id="89" name="88 - Έλλειψη"/>
          <p:cNvSpPr/>
          <p:nvPr/>
        </p:nvSpPr>
        <p:spPr>
          <a:xfrm>
            <a:off x="3500430" y="250030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10800000" flipV="1">
            <a:off x="2500298" y="257176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214546" y="228601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4</a:t>
            </a:r>
            <a:endParaRPr lang="en-US" sz="1600" dirty="0"/>
          </a:p>
        </p:txBody>
      </p:sp>
      <p:sp>
        <p:nvSpPr>
          <p:cNvPr id="74" name="73 - TextBox"/>
          <p:cNvSpPr txBox="1"/>
          <p:nvPr/>
        </p:nvSpPr>
        <p:spPr>
          <a:xfrm>
            <a:off x="0" y="3786190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76" name="75 - TextBox"/>
          <p:cNvSpPr txBox="1"/>
          <p:nvPr/>
        </p:nvSpPr>
        <p:spPr>
          <a:xfrm>
            <a:off x="3000364" y="633478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 rot="10800000">
            <a:off x="2500298" y="2571744"/>
            <a:ext cx="100013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- Ευθεία γραμμή σύνδεσης"/>
          <p:cNvCxnSpPr/>
          <p:nvPr/>
        </p:nvCxnSpPr>
        <p:spPr>
          <a:xfrm rot="5400000">
            <a:off x="2749934" y="3321446"/>
            <a:ext cx="1500198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3286116" y="92867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73" grpId="0" animBg="1"/>
      <p:bldP spid="50" grpId="0" animBg="1"/>
      <p:bldP spid="51" grpId="0" animBg="1"/>
      <p:bldP spid="56" grpId="0" animBg="1"/>
      <p:bldP spid="58" grpId="0" animBg="1"/>
      <p:bldP spid="70" grpId="0"/>
      <p:bldP spid="71" grpId="0"/>
      <p:bldP spid="72" grpId="0"/>
      <p:bldP spid="75" grpId="0"/>
      <p:bldP spid="77" grpId="0"/>
      <p:bldP spid="79" grpId="0"/>
      <p:bldP spid="81" grpId="0"/>
      <p:bldP spid="82" grpId="0"/>
      <p:bldP spid="83" grpId="0"/>
      <p:bldP spid="84" grpId="0"/>
      <p:bldP spid="89" grpId="0" animBg="1"/>
      <p:bldP spid="68" grpId="0"/>
      <p:bldP spid="74" grpId="0"/>
      <p:bldP spid="7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500042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</a:t>
            </a:r>
            <a:r>
              <a:rPr lang="el-GR" sz="2400" dirty="0" smtClean="0"/>
              <a:t>2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1428728" y="928670"/>
            <a:ext cx="311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ΛΥΣΗ – παρατηρήσεις </a:t>
            </a:r>
            <a:endParaRPr lang="en-US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285860"/>
            <a:ext cx="76705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Σύμφωνα με τον πίνακα τιμών έχω τα σημεία:  (1, 2)  και (2, 4) </a:t>
            </a:r>
            <a:r>
              <a:rPr lang="en-US" sz="2000" dirty="0" smtClean="0"/>
              <a:t> </a:t>
            </a:r>
            <a:r>
              <a:rPr lang="el-GR" sz="2000" dirty="0" smtClean="0"/>
              <a:t>από αυτά τα δύο σημεία θα περνάει η ευθεία που προκύπτει από την εξίσωση </a:t>
            </a:r>
            <a:r>
              <a:rPr lang="en-US" sz="2000" dirty="0" smtClean="0"/>
              <a:t>y = 2x</a:t>
            </a:r>
            <a:endParaRPr lang="en-US" sz="2000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786547" y="1924578"/>
          <a:ext cx="2357453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96696"/>
                <a:gridCol w="850420"/>
                <a:gridCol w="1010337"/>
              </a:tblGrid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4143372" y="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sp>
        <p:nvSpPr>
          <p:cNvPr id="50" name="49 - Ελεύθερη σχεδίαση"/>
          <p:cNvSpPr/>
          <p:nvPr/>
        </p:nvSpPr>
        <p:spPr>
          <a:xfrm>
            <a:off x="7215206" y="1857364"/>
            <a:ext cx="511303" cy="1041991"/>
          </a:xfrm>
          <a:custGeom>
            <a:avLst/>
            <a:gdLst>
              <a:gd name="connsiteX0" fmla="*/ 213591 w 511303"/>
              <a:gd name="connsiteY0" fmla="*/ 0 h 1041991"/>
              <a:gd name="connsiteX1" fmla="*/ 128531 w 511303"/>
              <a:gd name="connsiteY1" fmla="*/ 127591 h 1041991"/>
              <a:gd name="connsiteX2" fmla="*/ 64736 w 511303"/>
              <a:gd name="connsiteY2" fmla="*/ 255181 h 1041991"/>
              <a:gd name="connsiteX3" fmla="*/ 43471 w 511303"/>
              <a:gd name="connsiteY3" fmla="*/ 318977 h 1041991"/>
              <a:gd name="connsiteX4" fmla="*/ 43471 w 511303"/>
              <a:gd name="connsiteY4" fmla="*/ 935665 h 1041991"/>
              <a:gd name="connsiteX5" fmla="*/ 234857 w 511303"/>
              <a:gd name="connsiteY5" fmla="*/ 1041991 h 1041991"/>
              <a:gd name="connsiteX6" fmla="*/ 404978 w 511303"/>
              <a:gd name="connsiteY6" fmla="*/ 1020725 h 1041991"/>
              <a:gd name="connsiteX7" fmla="*/ 490038 w 511303"/>
              <a:gd name="connsiteY7" fmla="*/ 893135 h 1041991"/>
              <a:gd name="connsiteX8" fmla="*/ 511303 w 511303"/>
              <a:gd name="connsiteY8" fmla="*/ 829339 h 1041991"/>
              <a:gd name="connsiteX9" fmla="*/ 490038 w 511303"/>
              <a:gd name="connsiteY9" fmla="*/ 318977 h 1041991"/>
              <a:gd name="connsiteX10" fmla="*/ 468773 w 511303"/>
              <a:gd name="connsiteY10" fmla="*/ 233916 h 1041991"/>
              <a:gd name="connsiteX11" fmla="*/ 341182 w 511303"/>
              <a:gd name="connsiteY11" fmla="*/ 170121 h 1041991"/>
              <a:gd name="connsiteX12" fmla="*/ 277387 w 511303"/>
              <a:gd name="connsiteY12" fmla="*/ 127591 h 1041991"/>
              <a:gd name="connsiteX13" fmla="*/ 149796 w 511303"/>
              <a:gd name="connsiteY13" fmla="*/ 85060 h 1041991"/>
              <a:gd name="connsiteX14" fmla="*/ 107266 w 511303"/>
              <a:gd name="connsiteY14" fmla="*/ 63795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1303" h="1041991">
                <a:moveTo>
                  <a:pt x="213591" y="0"/>
                </a:moveTo>
                <a:cubicBezTo>
                  <a:pt x="185238" y="42530"/>
                  <a:pt x="144695" y="79099"/>
                  <a:pt x="128531" y="127591"/>
                </a:cubicBezTo>
                <a:cubicBezTo>
                  <a:pt x="99184" y="215632"/>
                  <a:pt x="119700" y="172735"/>
                  <a:pt x="64736" y="255181"/>
                </a:cubicBezTo>
                <a:cubicBezTo>
                  <a:pt x="57648" y="276446"/>
                  <a:pt x="48334" y="297095"/>
                  <a:pt x="43471" y="318977"/>
                </a:cubicBezTo>
                <a:cubicBezTo>
                  <a:pt x="748" y="511226"/>
                  <a:pt x="0" y="767991"/>
                  <a:pt x="43471" y="935665"/>
                </a:cubicBezTo>
                <a:cubicBezTo>
                  <a:pt x="57304" y="989022"/>
                  <a:pt x="180635" y="1023917"/>
                  <a:pt x="234857" y="1041991"/>
                </a:cubicBezTo>
                <a:cubicBezTo>
                  <a:pt x="291564" y="1034902"/>
                  <a:pt x="349843" y="1035762"/>
                  <a:pt x="404978" y="1020725"/>
                </a:cubicBezTo>
                <a:cubicBezTo>
                  <a:pt x="486056" y="998613"/>
                  <a:pt x="470619" y="961102"/>
                  <a:pt x="490038" y="893135"/>
                </a:cubicBezTo>
                <a:cubicBezTo>
                  <a:pt x="496196" y="871582"/>
                  <a:pt x="504215" y="850604"/>
                  <a:pt x="511303" y="829339"/>
                </a:cubicBezTo>
                <a:cubicBezTo>
                  <a:pt x="504215" y="659218"/>
                  <a:pt x="502169" y="488813"/>
                  <a:pt x="490038" y="318977"/>
                </a:cubicBezTo>
                <a:cubicBezTo>
                  <a:pt x="487956" y="289825"/>
                  <a:pt x="484985" y="258234"/>
                  <a:pt x="468773" y="233916"/>
                </a:cubicBezTo>
                <a:cubicBezTo>
                  <a:pt x="445217" y="198582"/>
                  <a:pt x="377573" y="182251"/>
                  <a:pt x="341182" y="170121"/>
                </a:cubicBezTo>
                <a:cubicBezTo>
                  <a:pt x="319917" y="155944"/>
                  <a:pt x="300742" y="137971"/>
                  <a:pt x="277387" y="127591"/>
                </a:cubicBezTo>
                <a:cubicBezTo>
                  <a:pt x="236420" y="109383"/>
                  <a:pt x="189894" y="105109"/>
                  <a:pt x="149796" y="85060"/>
                </a:cubicBezTo>
                <a:lnTo>
                  <a:pt x="107266" y="63795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144540" y="1765098"/>
            <a:ext cx="408339" cy="1084521"/>
          </a:xfrm>
          <a:custGeom>
            <a:avLst/>
            <a:gdLst>
              <a:gd name="connsiteX0" fmla="*/ 404037 w 408339"/>
              <a:gd name="connsiteY0" fmla="*/ 0 h 1084521"/>
              <a:gd name="connsiteX1" fmla="*/ 276446 w 408339"/>
              <a:gd name="connsiteY1" fmla="*/ 42530 h 1084521"/>
              <a:gd name="connsiteX2" fmla="*/ 212651 w 408339"/>
              <a:gd name="connsiteY2" fmla="*/ 63795 h 1084521"/>
              <a:gd name="connsiteX3" fmla="*/ 170120 w 408339"/>
              <a:gd name="connsiteY3" fmla="*/ 106325 h 1084521"/>
              <a:gd name="connsiteX4" fmla="*/ 106325 w 408339"/>
              <a:gd name="connsiteY4" fmla="*/ 127590 h 1084521"/>
              <a:gd name="connsiteX5" fmla="*/ 42530 w 408339"/>
              <a:gd name="connsiteY5" fmla="*/ 255181 h 1084521"/>
              <a:gd name="connsiteX6" fmla="*/ 42530 w 408339"/>
              <a:gd name="connsiteY6" fmla="*/ 595423 h 1084521"/>
              <a:gd name="connsiteX7" fmla="*/ 0 w 408339"/>
              <a:gd name="connsiteY7" fmla="*/ 723014 h 1084521"/>
              <a:gd name="connsiteX8" fmla="*/ 63795 w 408339"/>
              <a:gd name="connsiteY8" fmla="*/ 1041990 h 1084521"/>
              <a:gd name="connsiteX9" fmla="*/ 106325 w 408339"/>
              <a:gd name="connsiteY9" fmla="*/ 1084521 h 1084521"/>
              <a:gd name="connsiteX10" fmla="*/ 212651 w 408339"/>
              <a:gd name="connsiteY10" fmla="*/ 1063255 h 1084521"/>
              <a:gd name="connsiteX11" fmla="*/ 255181 w 408339"/>
              <a:gd name="connsiteY11" fmla="*/ 999460 h 1084521"/>
              <a:gd name="connsiteX12" fmla="*/ 318976 w 408339"/>
              <a:gd name="connsiteY12" fmla="*/ 956930 h 1084521"/>
              <a:gd name="connsiteX13" fmla="*/ 361507 w 408339"/>
              <a:gd name="connsiteY13" fmla="*/ 765544 h 1084521"/>
              <a:gd name="connsiteX14" fmla="*/ 404037 w 408339"/>
              <a:gd name="connsiteY14" fmla="*/ 510362 h 1084521"/>
              <a:gd name="connsiteX15" fmla="*/ 382772 w 408339"/>
              <a:gd name="connsiteY15" fmla="*/ 191386 h 1084521"/>
              <a:gd name="connsiteX16" fmla="*/ 340241 w 408339"/>
              <a:gd name="connsiteY16" fmla="*/ 148855 h 1084521"/>
              <a:gd name="connsiteX17" fmla="*/ 233916 w 408339"/>
              <a:gd name="connsiteY17" fmla="*/ 85060 h 108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08339" h="1084521">
                <a:moveTo>
                  <a:pt x="404037" y="0"/>
                </a:moveTo>
                <a:lnTo>
                  <a:pt x="276446" y="42530"/>
                </a:lnTo>
                <a:lnTo>
                  <a:pt x="212651" y="63795"/>
                </a:lnTo>
                <a:cubicBezTo>
                  <a:pt x="198474" y="77972"/>
                  <a:pt x="187312" y="96010"/>
                  <a:pt x="170120" y="106325"/>
                </a:cubicBezTo>
                <a:cubicBezTo>
                  <a:pt x="150899" y="117857"/>
                  <a:pt x="123828" y="113587"/>
                  <a:pt x="106325" y="127590"/>
                </a:cubicBezTo>
                <a:cubicBezTo>
                  <a:pt x="68850" y="157570"/>
                  <a:pt x="56538" y="213156"/>
                  <a:pt x="42530" y="255181"/>
                </a:cubicBezTo>
                <a:cubicBezTo>
                  <a:pt x="60302" y="432902"/>
                  <a:pt x="80217" y="444673"/>
                  <a:pt x="42530" y="595423"/>
                </a:cubicBezTo>
                <a:cubicBezTo>
                  <a:pt x="31657" y="638915"/>
                  <a:pt x="0" y="723014"/>
                  <a:pt x="0" y="723014"/>
                </a:cubicBezTo>
                <a:cubicBezTo>
                  <a:pt x="3727" y="756556"/>
                  <a:pt x="16674" y="994868"/>
                  <a:pt x="63795" y="1041990"/>
                </a:cubicBezTo>
                <a:lnTo>
                  <a:pt x="106325" y="1084521"/>
                </a:lnTo>
                <a:cubicBezTo>
                  <a:pt x="141767" y="1077432"/>
                  <a:pt x="181269" y="1081187"/>
                  <a:pt x="212651" y="1063255"/>
                </a:cubicBezTo>
                <a:cubicBezTo>
                  <a:pt x="234841" y="1050575"/>
                  <a:pt x="237109" y="1017532"/>
                  <a:pt x="255181" y="999460"/>
                </a:cubicBezTo>
                <a:cubicBezTo>
                  <a:pt x="273253" y="981388"/>
                  <a:pt x="297711" y="971107"/>
                  <a:pt x="318976" y="956930"/>
                </a:cubicBezTo>
                <a:cubicBezTo>
                  <a:pt x="360361" y="832776"/>
                  <a:pt x="324082" y="952667"/>
                  <a:pt x="361507" y="765544"/>
                </a:cubicBezTo>
                <a:cubicBezTo>
                  <a:pt x="408339" y="531388"/>
                  <a:pt x="356256" y="892611"/>
                  <a:pt x="404037" y="510362"/>
                </a:cubicBezTo>
                <a:cubicBezTo>
                  <a:pt x="396949" y="404037"/>
                  <a:pt x="401291" y="296326"/>
                  <a:pt x="382772" y="191386"/>
                </a:cubicBezTo>
                <a:cubicBezTo>
                  <a:pt x="379288" y="171642"/>
                  <a:pt x="355897" y="161380"/>
                  <a:pt x="340241" y="148855"/>
                </a:cubicBezTo>
                <a:cubicBezTo>
                  <a:pt x="297473" y="114640"/>
                  <a:pt x="278086" y="107145"/>
                  <a:pt x="233916" y="8506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Ελεύθερη σχεδίαση"/>
          <p:cNvSpPr/>
          <p:nvPr/>
        </p:nvSpPr>
        <p:spPr>
          <a:xfrm>
            <a:off x="6215074" y="928670"/>
            <a:ext cx="2214577" cy="964018"/>
          </a:xfrm>
          <a:custGeom>
            <a:avLst/>
            <a:gdLst>
              <a:gd name="connsiteX0" fmla="*/ 2402958 w 2402958"/>
              <a:gd name="connsiteY0" fmla="*/ 964018 h 964018"/>
              <a:gd name="connsiteX1" fmla="*/ 2254102 w 2402958"/>
              <a:gd name="connsiteY1" fmla="*/ 283535 h 964018"/>
              <a:gd name="connsiteX2" fmla="*/ 1828800 w 2402958"/>
              <a:gd name="connsiteY2" fmla="*/ 49618 h 964018"/>
              <a:gd name="connsiteX3" fmla="*/ 1297172 w 2402958"/>
              <a:gd name="connsiteY3" fmla="*/ 7088 h 964018"/>
              <a:gd name="connsiteX4" fmla="*/ 701749 w 2402958"/>
              <a:gd name="connsiteY4" fmla="*/ 28353 h 964018"/>
              <a:gd name="connsiteX5" fmla="*/ 340242 w 2402958"/>
              <a:gd name="connsiteY5" fmla="*/ 28353 h 964018"/>
              <a:gd name="connsiteX6" fmla="*/ 106326 w 2402958"/>
              <a:gd name="connsiteY6" fmla="*/ 198474 h 964018"/>
              <a:gd name="connsiteX7" fmla="*/ 0 w 2402958"/>
              <a:gd name="connsiteY7" fmla="*/ 368595 h 96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2958" h="964018">
                <a:moveTo>
                  <a:pt x="2402958" y="964018"/>
                </a:moveTo>
                <a:cubicBezTo>
                  <a:pt x="2376376" y="699976"/>
                  <a:pt x="2349795" y="435935"/>
                  <a:pt x="2254102" y="283535"/>
                </a:cubicBezTo>
                <a:cubicBezTo>
                  <a:pt x="2158409" y="131135"/>
                  <a:pt x="1988288" y="95693"/>
                  <a:pt x="1828800" y="49618"/>
                </a:cubicBezTo>
                <a:cubicBezTo>
                  <a:pt x="1669312" y="3544"/>
                  <a:pt x="1485014" y="10632"/>
                  <a:pt x="1297172" y="7088"/>
                </a:cubicBezTo>
                <a:cubicBezTo>
                  <a:pt x="1109330" y="3544"/>
                  <a:pt x="861237" y="24809"/>
                  <a:pt x="701749" y="28353"/>
                </a:cubicBezTo>
                <a:cubicBezTo>
                  <a:pt x="542261" y="31897"/>
                  <a:pt x="439479" y="0"/>
                  <a:pt x="340242" y="28353"/>
                </a:cubicBezTo>
                <a:cubicBezTo>
                  <a:pt x="241005" y="56706"/>
                  <a:pt x="163033" y="141767"/>
                  <a:pt x="106326" y="198474"/>
                </a:cubicBezTo>
                <a:cubicBezTo>
                  <a:pt x="49619" y="255181"/>
                  <a:pt x="24809" y="311888"/>
                  <a:pt x="0" y="368595"/>
                </a:cubicBezTo>
              </a:path>
            </a:pathLst>
          </a:cu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Ελεύθερη σχεδίαση"/>
          <p:cNvSpPr/>
          <p:nvPr/>
        </p:nvSpPr>
        <p:spPr>
          <a:xfrm>
            <a:off x="5214942" y="1571613"/>
            <a:ext cx="2376705" cy="1571660"/>
          </a:xfrm>
          <a:custGeom>
            <a:avLst/>
            <a:gdLst>
              <a:gd name="connsiteX0" fmla="*/ 2339163 w 2339163"/>
              <a:gd name="connsiteY0" fmla="*/ 1196745 h 1451926"/>
              <a:gd name="connsiteX1" fmla="*/ 2211572 w 2339163"/>
              <a:gd name="connsiteY1" fmla="*/ 1281805 h 1451926"/>
              <a:gd name="connsiteX2" fmla="*/ 2147776 w 2339163"/>
              <a:gd name="connsiteY2" fmla="*/ 1324335 h 1451926"/>
              <a:gd name="connsiteX3" fmla="*/ 2083981 w 2339163"/>
              <a:gd name="connsiteY3" fmla="*/ 1345600 h 1451926"/>
              <a:gd name="connsiteX4" fmla="*/ 1892595 w 2339163"/>
              <a:gd name="connsiteY4" fmla="*/ 1430661 h 1451926"/>
              <a:gd name="connsiteX5" fmla="*/ 1828800 w 2339163"/>
              <a:gd name="connsiteY5" fmla="*/ 1451926 h 1451926"/>
              <a:gd name="connsiteX6" fmla="*/ 1297172 w 2339163"/>
              <a:gd name="connsiteY6" fmla="*/ 1430661 h 1451926"/>
              <a:gd name="connsiteX7" fmla="*/ 1169581 w 2339163"/>
              <a:gd name="connsiteY7" fmla="*/ 1388131 h 1451926"/>
              <a:gd name="connsiteX8" fmla="*/ 1105786 w 2339163"/>
              <a:gd name="connsiteY8" fmla="*/ 1366866 h 1451926"/>
              <a:gd name="connsiteX9" fmla="*/ 1063256 w 2339163"/>
              <a:gd name="connsiteY9" fmla="*/ 1324335 h 1451926"/>
              <a:gd name="connsiteX10" fmla="*/ 871869 w 2339163"/>
              <a:gd name="connsiteY10" fmla="*/ 1218010 h 1451926"/>
              <a:gd name="connsiteX11" fmla="*/ 744279 w 2339163"/>
              <a:gd name="connsiteY11" fmla="*/ 1111684 h 1451926"/>
              <a:gd name="connsiteX12" fmla="*/ 637953 w 2339163"/>
              <a:gd name="connsiteY12" fmla="*/ 1026624 h 1451926"/>
              <a:gd name="connsiteX13" fmla="*/ 595423 w 2339163"/>
              <a:gd name="connsiteY13" fmla="*/ 962828 h 1451926"/>
              <a:gd name="connsiteX14" fmla="*/ 489097 w 2339163"/>
              <a:gd name="connsiteY14" fmla="*/ 877768 h 1451926"/>
              <a:gd name="connsiteX15" fmla="*/ 404037 w 2339163"/>
              <a:gd name="connsiteY15" fmla="*/ 750177 h 1451926"/>
              <a:gd name="connsiteX16" fmla="*/ 361507 w 2339163"/>
              <a:gd name="connsiteY16" fmla="*/ 686382 h 1451926"/>
              <a:gd name="connsiteX17" fmla="*/ 297711 w 2339163"/>
              <a:gd name="connsiteY17" fmla="*/ 643852 h 1451926"/>
              <a:gd name="connsiteX18" fmla="*/ 191386 w 2339163"/>
              <a:gd name="connsiteY18" fmla="*/ 558791 h 1451926"/>
              <a:gd name="connsiteX19" fmla="*/ 106325 w 2339163"/>
              <a:gd name="connsiteY19" fmla="*/ 303610 h 1451926"/>
              <a:gd name="connsiteX20" fmla="*/ 85060 w 2339163"/>
              <a:gd name="connsiteY20" fmla="*/ 239814 h 1451926"/>
              <a:gd name="connsiteX21" fmla="*/ 63795 w 2339163"/>
              <a:gd name="connsiteY21" fmla="*/ 176019 h 1451926"/>
              <a:gd name="connsiteX22" fmla="*/ 21265 w 2339163"/>
              <a:gd name="connsiteY22" fmla="*/ 5898 h 1451926"/>
              <a:gd name="connsiteX23" fmla="*/ 0 w 2339163"/>
              <a:gd name="connsiteY23" fmla="*/ 5898 h 145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39163" h="1451926">
                <a:moveTo>
                  <a:pt x="2339163" y="1196745"/>
                </a:moveTo>
                <a:lnTo>
                  <a:pt x="2211572" y="1281805"/>
                </a:lnTo>
                <a:cubicBezTo>
                  <a:pt x="2190307" y="1295982"/>
                  <a:pt x="2172022" y="1316253"/>
                  <a:pt x="2147776" y="1324335"/>
                </a:cubicBezTo>
                <a:lnTo>
                  <a:pt x="2083981" y="1345600"/>
                </a:lnTo>
                <a:cubicBezTo>
                  <a:pt x="1982885" y="1412999"/>
                  <a:pt x="2044432" y="1380049"/>
                  <a:pt x="1892595" y="1430661"/>
                </a:cubicBezTo>
                <a:lnTo>
                  <a:pt x="1828800" y="1451926"/>
                </a:lnTo>
                <a:cubicBezTo>
                  <a:pt x="1651591" y="1444838"/>
                  <a:pt x="1473698" y="1447744"/>
                  <a:pt x="1297172" y="1430661"/>
                </a:cubicBezTo>
                <a:cubicBezTo>
                  <a:pt x="1252550" y="1426343"/>
                  <a:pt x="1212111" y="1402308"/>
                  <a:pt x="1169581" y="1388131"/>
                </a:cubicBezTo>
                <a:lnTo>
                  <a:pt x="1105786" y="1366866"/>
                </a:lnTo>
                <a:cubicBezTo>
                  <a:pt x="1091609" y="1352689"/>
                  <a:pt x="1080448" y="1334650"/>
                  <a:pt x="1063256" y="1324335"/>
                </a:cubicBezTo>
                <a:cubicBezTo>
                  <a:pt x="929554" y="1244113"/>
                  <a:pt x="1066942" y="1413086"/>
                  <a:pt x="871869" y="1218010"/>
                </a:cubicBezTo>
                <a:cubicBezTo>
                  <a:pt x="790002" y="1136142"/>
                  <a:pt x="833097" y="1170896"/>
                  <a:pt x="744279" y="1111684"/>
                </a:cubicBezTo>
                <a:cubicBezTo>
                  <a:pt x="622393" y="928855"/>
                  <a:pt x="784690" y="1144014"/>
                  <a:pt x="637953" y="1026624"/>
                </a:cubicBezTo>
                <a:cubicBezTo>
                  <a:pt x="617996" y="1010658"/>
                  <a:pt x="613495" y="980900"/>
                  <a:pt x="595423" y="962828"/>
                </a:cubicBezTo>
                <a:cubicBezTo>
                  <a:pt x="511725" y="879129"/>
                  <a:pt x="552227" y="961941"/>
                  <a:pt x="489097" y="877768"/>
                </a:cubicBezTo>
                <a:cubicBezTo>
                  <a:pt x="458428" y="836876"/>
                  <a:pt x="432390" y="792707"/>
                  <a:pt x="404037" y="750177"/>
                </a:cubicBezTo>
                <a:cubicBezTo>
                  <a:pt x="389860" y="728912"/>
                  <a:pt x="382772" y="700559"/>
                  <a:pt x="361507" y="686382"/>
                </a:cubicBezTo>
                <a:cubicBezTo>
                  <a:pt x="340242" y="672205"/>
                  <a:pt x="317668" y="659818"/>
                  <a:pt x="297711" y="643852"/>
                </a:cubicBezTo>
                <a:cubicBezTo>
                  <a:pt x="146199" y="522642"/>
                  <a:pt x="387751" y="689701"/>
                  <a:pt x="191386" y="558791"/>
                </a:cubicBezTo>
                <a:lnTo>
                  <a:pt x="106325" y="303610"/>
                </a:lnTo>
                <a:lnTo>
                  <a:pt x="85060" y="239814"/>
                </a:lnTo>
                <a:cubicBezTo>
                  <a:pt x="77972" y="218549"/>
                  <a:pt x="68191" y="197999"/>
                  <a:pt x="63795" y="176019"/>
                </a:cubicBezTo>
                <a:cubicBezTo>
                  <a:pt x="60728" y="160682"/>
                  <a:pt x="39947" y="33922"/>
                  <a:pt x="21265" y="5898"/>
                </a:cubicBezTo>
                <a:cubicBezTo>
                  <a:pt x="17333" y="0"/>
                  <a:pt x="7088" y="5898"/>
                  <a:pt x="0" y="5898"/>
                </a:cubicBezTo>
              </a:path>
            </a:pathLst>
          </a:cu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63 - Ευθύγραμμο βέλος σύνδεσης"/>
          <p:cNvCxnSpPr/>
          <p:nvPr/>
        </p:nvCxnSpPr>
        <p:spPr>
          <a:xfrm rot="10800000" flipV="1">
            <a:off x="3000364" y="2786058"/>
            <a:ext cx="278608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214282" y="3929066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πίνακα τιμών που βρήκα αν διαιρέσω το </a:t>
            </a:r>
            <a:r>
              <a:rPr lang="en-US" dirty="0" smtClean="0"/>
              <a:t>y </a:t>
            </a:r>
            <a:r>
              <a:rPr lang="el-GR" dirty="0" smtClean="0"/>
              <a:t>με το αντίστοιχο </a:t>
            </a:r>
            <a:r>
              <a:rPr lang="en-US" dirty="0" smtClean="0"/>
              <a:t>x  </a:t>
            </a:r>
            <a:r>
              <a:rPr lang="el-GR" dirty="0" smtClean="0"/>
              <a:t>έχω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85" name="84 - Ορθογώνιο"/>
          <p:cNvSpPr/>
          <p:nvPr/>
        </p:nvSpPr>
        <p:spPr>
          <a:xfrm>
            <a:off x="357158" y="4572008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(1, </a:t>
            </a:r>
            <a:r>
              <a:rPr lang="en-US" dirty="0" smtClean="0"/>
              <a:t> </a:t>
            </a:r>
            <a:r>
              <a:rPr lang="el-GR" dirty="0" smtClean="0"/>
              <a:t>2) </a:t>
            </a:r>
            <a:endParaRPr lang="en-US" dirty="0"/>
          </a:p>
        </p:txBody>
      </p:sp>
      <p:sp>
        <p:nvSpPr>
          <p:cNvPr id="86" name="85 - Ορθογώνιο"/>
          <p:cNvSpPr/>
          <p:nvPr/>
        </p:nvSpPr>
        <p:spPr>
          <a:xfrm>
            <a:off x="357158" y="5000636"/>
            <a:ext cx="74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y</a:t>
            </a:r>
            <a:r>
              <a:rPr lang="el-GR" dirty="0" smtClean="0"/>
              <a:t>) </a:t>
            </a:r>
            <a:endParaRPr lang="en-US" dirty="0"/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1643042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1714480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92" name="91 - TextBox"/>
          <p:cNvSpPr txBox="1"/>
          <p:nvPr/>
        </p:nvSpPr>
        <p:spPr>
          <a:xfrm>
            <a:off x="1714480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93" name="92 - TextBox"/>
          <p:cNvSpPr txBox="1"/>
          <p:nvPr/>
        </p:nvSpPr>
        <p:spPr>
          <a:xfrm>
            <a:off x="2071670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sp>
        <p:nvSpPr>
          <p:cNvPr id="94" name="93 - TextBox"/>
          <p:cNvSpPr txBox="1"/>
          <p:nvPr/>
        </p:nvSpPr>
        <p:spPr>
          <a:xfrm>
            <a:off x="3000364" y="464344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2</a:t>
            </a:r>
            <a:endParaRPr lang="en-US" b="1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2428860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2500298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97" name="96 - TextBox"/>
          <p:cNvSpPr txBox="1"/>
          <p:nvPr/>
        </p:nvSpPr>
        <p:spPr>
          <a:xfrm>
            <a:off x="2500298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cxnSp>
        <p:nvCxnSpPr>
          <p:cNvPr id="99" name="98 - Ευθύγραμμο βέλος σύνδεσης"/>
          <p:cNvCxnSpPr/>
          <p:nvPr/>
        </p:nvCxnSpPr>
        <p:spPr>
          <a:xfrm rot="5400000">
            <a:off x="500034" y="5000636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- Ευθύγραμμο βέλος σύνδεσης"/>
          <p:cNvCxnSpPr/>
          <p:nvPr/>
        </p:nvCxnSpPr>
        <p:spPr>
          <a:xfrm rot="5400000">
            <a:off x="715142" y="4999842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- Ορθογώνιο"/>
          <p:cNvSpPr/>
          <p:nvPr/>
        </p:nvSpPr>
        <p:spPr>
          <a:xfrm>
            <a:off x="285720" y="5917188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(2, </a:t>
            </a:r>
            <a:r>
              <a:rPr lang="en-US" dirty="0" smtClean="0"/>
              <a:t> </a:t>
            </a:r>
            <a:r>
              <a:rPr lang="el-GR" dirty="0" smtClean="0"/>
              <a:t>4) </a:t>
            </a:r>
            <a:endParaRPr lang="en-US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285720" y="6345816"/>
            <a:ext cx="74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y</a:t>
            </a:r>
            <a:r>
              <a:rPr lang="el-GR" dirty="0" smtClean="0"/>
              <a:t>) </a:t>
            </a:r>
            <a:endParaRPr lang="en-US" dirty="0"/>
          </a:p>
        </p:txBody>
      </p:sp>
      <p:cxnSp>
        <p:nvCxnSpPr>
          <p:cNvPr id="103" name="102 - Ευθεία γραμμή σύνδεσης"/>
          <p:cNvCxnSpPr/>
          <p:nvPr/>
        </p:nvCxnSpPr>
        <p:spPr>
          <a:xfrm>
            <a:off x="1571604" y="620294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03 - TextBox"/>
          <p:cNvSpPr txBox="1"/>
          <p:nvPr/>
        </p:nvSpPr>
        <p:spPr>
          <a:xfrm>
            <a:off x="1643042" y="58457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105" name="104 - TextBox"/>
          <p:cNvSpPr txBox="1"/>
          <p:nvPr/>
        </p:nvSpPr>
        <p:spPr>
          <a:xfrm>
            <a:off x="1643042" y="62029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106" name="105 - TextBox"/>
          <p:cNvSpPr txBox="1"/>
          <p:nvPr/>
        </p:nvSpPr>
        <p:spPr>
          <a:xfrm>
            <a:off x="2000232" y="59886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sp>
        <p:nvSpPr>
          <p:cNvPr id="107" name="106 - TextBox"/>
          <p:cNvSpPr txBox="1"/>
          <p:nvPr/>
        </p:nvSpPr>
        <p:spPr>
          <a:xfrm>
            <a:off x="2928926" y="598862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2</a:t>
            </a:r>
            <a:endParaRPr lang="en-US" b="1" dirty="0"/>
          </a:p>
        </p:txBody>
      </p:sp>
      <p:cxnSp>
        <p:nvCxnSpPr>
          <p:cNvPr id="108" name="107 - Ευθεία γραμμή σύνδεσης"/>
          <p:cNvCxnSpPr/>
          <p:nvPr/>
        </p:nvCxnSpPr>
        <p:spPr>
          <a:xfrm>
            <a:off x="2357422" y="620294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2428860" y="58457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</a:t>
            </a:r>
            <a:endParaRPr lang="en-US" b="1" dirty="0"/>
          </a:p>
        </p:txBody>
      </p:sp>
      <p:sp>
        <p:nvSpPr>
          <p:cNvPr id="110" name="109 - TextBox"/>
          <p:cNvSpPr txBox="1"/>
          <p:nvPr/>
        </p:nvSpPr>
        <p:spPr>
          <a:xfrm>
            <a:off x="2428860" y="62029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</a:t>
            </a:r>
            <a:endParaRPr lang="en-US" b="1" dirty="0"/>
          </a:p>
        </p:txBody>
      </p:sp>
      <p:cxnSp>
        <p:nvCxnSpPr>
          <p:cNvPr id="111" name="110 - Ευθύγραμμο βέλος σύνδεσης"/>
          <p:cNvCxnSpPr/>
          <p:nvPr/>
        </p:nvCxnSpPr>
        <p:spPr>
          <a:xfrm rot="5400000">
            <a:off x="428596" y="6345816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- Ευθύγραμμο βέλος σύνδεσης"/>
          <p:cNvCxnSpPr/>
          <p:nvPr/>
        </p:nvCxnSpPr>
        <p:spPr>
          <a:xfrm rot="5400000">
            <a:off x="643704" y="6345022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112 - TextBox"/>
          <p:cNvSpPr txBox="1"/>
          <p:nvPr/>
        </p:nvSpPr>
        <p:spPr>
          <a:xfrm>
            <a:off x="4857752" y="5143512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Άρα</a:t>
            </a:r>
            <a:r>
              <a:rPr lang="el-GR" dirty="0" smtClean="0"/>
              <a:t> ο αριθμός 2 είναι η κλίση της ευθείας  </a:t>
            </a:r>
            <a:r>
              <a:rPr lang="en-US" dirty="0" smtClean="0"/>
              <a:t>y = 2x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6" grpId="0" animBg="1"/>
      <p:bldP spid="58" grpId="0" animBg="1"/>
      <p:bldP spid="78" grpId="0"/>
      <p:bldP spid="85" grpId="0"/>
      <p:bldP spid="86" grpId="0"/>
      <p:bldP spid="91" grpId="0"/>
      <p:bldP spid="92" grpId="0"/>
      <p:bldP spid="93" grpId="0"/>
      <p:bldP spid="94" grpId="0"/>
      <p:bldP spid="96" grpId="0"/>
      <p:bldP spid="97" grpId="0"/>
      <p:bldP spid="101" grpId="0"/>
      <p:bldP spid="102" grpId="0"/>
      <p:bldP spid="104" grpId="0"/>
      <p:bldP spid="105" grpId="0"/>
      <p:bldP spid="106" grpId="0"/>
      <p:bldP spid="107" grpId="0"/>
      <p:bldP spid="109" grpId="0"/>
      <p:bldP spid="110" grpId="0"/>
      <p:bldP spid="1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642918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2x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1857364"/>
            <a:ext cx="8501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</a:t>
            </a:r>
            <a:r>
              <a:rPr lang="el-GR" sz="2000" dirty="0" smtClean="0"/>
              <a:t>βρίσκω το αντίστοιχο </a:t>
            </a:r>
            <a:r>
              <a:rPr lang="en-US" sz="2000" dirty="0" smtClean="0"/>
              <a:t>y</a:t>
            </a:r>
            <a:r>
              <a:rPr lang="el-GR" sz="2000" dirty="0" smtClean="0"/>
              <a:t>, σύμφωνα με την </a:t>
            </a:r>
            <a:r>
              <a:rPr lang="en-US" sz="2000" dirty="0" smtClean="0"/>
              <a:t>y = 2x</a:t>
            </a:r>
            <a:r>
              <a:rPr lang="el-GR" sz="2000" dirty="0" smtClean="0"/>
              <a:t>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4643446"/>
            <a:ext cx="8215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 x = 2 </a:t>
            </a:r>
            <a:r>
              <a:rPr lang="el-GR" sz="2400" dirty="0" smtClean="0"/>
              <a:t>:      </a:t>
            </a:r>
            <a:r>
              <a:rPr lang="en-US" sz="2400" dirty="0" smtClean="0"/>
              <a:t> </a:t>
            </a:r>
            <a:r>
              <a:rPr lang="el-GR" sz="2400" dirty="0" smtClean="0"/>
              <a:t>      </a:t>
            </a:r>
            <a:r>
              <a:rPr lang="en-US" sz="2400" dirty="0" smtClean="0"/>
              <a:t>y = 2x </a:t>
            </a:r>
            <a:r>
              <a:rPr lang="el-GR" sz="2400" dirty="0" smtClean="0"/>
              <a:t>ή</a:t>
            </a:r>
            <a:r>
              <a:rPr lang="en-US" sz="2400" dirty="0" smtClean="0"/>
              <a:t>     y = 2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 2  </a:t>
            </a:r>
            <a:r>
              <a:rPr lang="el-GR" sz="2400" dirty="0" smtClean="0"/>
              <a:t>   </a:t>
            </a:r>
            <a:r>
              <a:rPr lang="en-US" sz="2400" dirty="0" smtClean="0"/>
              <a:t> =  4</a:t>
            </a:r>
            <a:r>
              <a:rPr lang="el-GR" sz="2400" b="1" dirty="0" smtClean="0"/>
              <a:t> </a:t>
            </a:r>
            <a:r>
              <a:rPr lang="en-US" sz="2400" b="1" dirty="0" smtClean="0"/>
              <a:t>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4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14282" y="2428868"/>
            <a:ext cx="9501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</a:t>
            </a:r>
            <a:r>
              <a:rPr lang="el-GR" sz="2400" dirty="0" smtClean="0"/>
              <a:t>         </a:t>
            </a:r>
            <a:r>
              <a:rPr lang="en-US" sz="2400" dirty="0" smtClean="0"/>
              <a:t> y = 2x </a:t>
            </a:r>
            <a:r>
              <a:rPr lang="en-US" sz="2400" dirty="0" smtClean="0"/>
              <a:t>    </a:t>
            </a:r>
            <a:r>
              <a:rPr lang="el-GR" sz="2400" dirty="0" smtClean="0"/>
              <a:t>ή</a:t>
            </a:r>
            <a:r>
              <a:rPr lang="en-US" sz="2400" dirty="0" smtClean="0"/>
              <a:t>     </a:t>
            </a:r>
            <a:r>
              <a:rPr lang="en-US" sz="2400" dirty="0" smtClean="0"/>
              <a:t>y = 2 </a:t>
            </a:r>
            <a:r>
              <a:rPr lang="en-US" sz="2400" b="1" baseline="30000" dirty="0" smtClean="0"/>
              <a:t>.</a:t>
            </a:r>
            <a:r>
              <a:rPr lang="el-GR" sz="2400" dirty="0" smtClean="0"/>
              <a:t>1     </a:t>
            </a:r>
            <a:r>
              <a:rPr lang="en-US" sz="2400" dirty="0" smtClean="0"/>
              <a:t>= 2          </a:t>
            </a:r>
            <a:r>
              <a:rPr lang="el-GR" sz="2400" b="1" dirty="0" smtClean="0"/>
              <a:t> άρα   </a:t>
            </a:r>
            <a:r>
              <a:rPr lang="en-US" sz="2400" b="1" dirty="0" smtClean="0"/>
              <a:t>y  =  2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42844" y="3214686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      </a:t>
            </a:r>
            <a:r>
              <a:rPr lang="en-US" sz="2400" b="1" dirty="0" smtClean="0"/>
              <a:t>y  =  2</a:t>
            </a:r>
            <a:r>
              <a:rPr lang="el-GR" sz="2400" b="1" dirty="0" smtClean="0"/>
              <a:t> </a:t>
            </a:r>
            <a:r>
              <a:rPr lang="el-GR" sz="2400" b="1" dirty="0" smtClean="0"/>
              <a:t>,</a:t>
            </a:r>
            <a:r>
              <a:rPr lang="en-US" sz="2400" b="1" dirty="0" smtClean="0"/>
              <a:t>  </a:t>
            </a:r>
            <a:r>
              <a:rPr lang="el-GR" sz="2400" b="1" dirty="0" smtClean="0"/>
              <a:t> </a:t>
            </a:r>
            <a:r>
              <a:rPr lang="el-GR" sz="2400" b="1" dirty="0" smtClean="0"/>
              <a:t>άρα το σημείο (</a:t>
            </a:r>
            <a:r>
              <a:rPr lang="en-US" sz="2400" b="1" dirty="0" smtClean="0"/>
              <a:t>x, y) = (1,2)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0" y="5214950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2  </a:t>
            </a:r>
            <a:r>
              <a:rPr lang="el-GR" sz="2400" dirty="0" smtClean="0"/>
              <a:t>:</a:t>
            </a:r>
            <a:r>
              <a:rPr lang="en-US" sz="2400" dirty="0" smtClean="0"/>
              <a:t>         </a:t>
            </a:r>
            <a:r>
              <a:rPr lang="el-GR" sz="2400" dirty="0" smtClean="0"/>
              <a:t>     </a:t>
            </a:r>
            <a:r>
              <a:rPr lang="en-US" sz="2400" b="1" dirty="0" smtClean="0"/>
              <a:t>y  =  4</a:t>
            </a:r>
            <a:r>
              <a:rPr lang="el-GR" sz="2400" b="1" dirty="0" smtClean="0"/>
              <a:t> , άρα το σημείο (</a:t>
            </a:r>
            <a:r>
              <a:rPr lang="en-US" sz="2400" b="1" dirty="0" smtClean="0"/>
              <a:t>x, y) = (2, 4)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143372" y="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</a:t>
            </a:r>
            <a:r>
              <a:rPr lang="el-GR" dirty="0" smtClean="0"/>
              <a:t>τρόπος λύσης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3500430" y="121442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</a:t>
            </a:r>
            <a:r>
              <a:rPr lang="el-GR" dirty="0" smtClean="0"/>
              <a:t>τρόπος λύσης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500042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</a:t>
            </a:r>
            <a:r>
              <a:rPr lang="el-GR" sz="2400" dirty="0" smtClean="0"/>
              <a:t>2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1000100" y="857232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285860"/>
            <a:ext cx="7670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Πρώτα βρίσκω τα σημεία (1</a:t>
            </a:r>
            <a:r>
              <a:rPr lang="el-GR" sz="2000" dirty="0" smtClean="0"/>
              <a:t>, 2)  και (2, 4)  και σχεδιάζω την </a:t>
            </a:r>
            <a:r>
              <a:rPr lang="el-GR" sz="2000" dirty="0" smtClean="0"/>
              <a:t>εξίσωση:</a:t>
            </a:r>
            <a:endParaRPr lang="en-US" sz="2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6143636" y="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428596" y="4072759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6858016" y="385762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43254" y="4785937"/>
            <a:ext cx="4857759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571736" y="192880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407236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414340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414340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407196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414340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407196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0298" y="335758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292895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450059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3713981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48577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521418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557137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5400000">
            <a:off x="2643571" y="3714379"/>
            <a:ext cx="71358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>
            <a:off x="2500298" y="3357586"/>
            <a:ext cx="50006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Έλλειψη"/>
          <p:cNvSpPr/>
          <p:nvPr/>
        </p:nvSpPr>
        <p:spPr>
          <a:xfrm>
            <a:off x="2928926" y="335756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 rot="5400000">
            <a:off x="-20" y="3214674"/>
            <a:ext cx="4572008" cy="27146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10800000" flipV="1">
            <a:off x="2500299" y="599999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0800000" flipV="1">
            <a:off x="2500298" y="642862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500298" y="68572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2714612" y="578647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1" name="70 - TextBox"/>
          <p:cNvSpPr txBox="1"/>
          <p:nvPr/>
        </p:nvSpPr>
        <p:spPr>
          <a:xfrm>
            <a:off x="2643174" y="535785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2643174" y="507209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2643174" y="4714908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571736" y="428628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214546" y="264320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143108" y="321471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143108" y="35719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3" name="82 - TextBox"/>
          <p:cNvSpPr txBox="1"/>
          <p:nvPr/>
        </p:nvSpPr>
        <p:spPr>
          <a:xfrm>
            <a:off x="2643174" y="673380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-7</a:t>
            </a:r>
            <a:endParaRPr lang="en-US" sz="1600" dirty="0"/>
          </a:p>
        </p:txBody>
      </p:sp>
      <p:sp>
        <p:nvSpPr>
          <p:cNvPr id="84" name="83 - TextBox"/>
          <p:cNvSpPr txBox="1"/>
          <p:nvPr/>
        </p:nvSpPr>
        <p:spPr>
          <a:xfrm>
            <a:off x="2714612" y="621510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-6</a:t>
            </a:r>
            <a:endParaRPr lang="en-US" sz="1600" dirty="0"/>
          </a:p>
        </p:txBody>
      </p:sp>
      <p:sp>
        <p:nvSpPr>
          <p:cNvPr id="89" name="88 - Έλλειψη"/>
          <p:cNvSpPr/>
          <p:nvPr/>
        </p:nvSpPr>
        <p:spPr>
          <a:xfrm>
            <a:off x="3500430" y="250030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10800000" flipV="1">
            <a:off x="2500298" y="257176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214546" y="228601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4</a:t>
            </a:r>
            <a:endParaRPr lang="en-US" sz="1600" dirty="0"/>
          </a:p>
        </p:txBody>
      </p:sp>
      <p:sp>
        <p:nvSpPr>
          <p:cNvPr id="74" name="73 - TextBox"/>
          <p:cNvSpPr txBox="1"/>
          <p:nvPr/>
        </p:nvSpPr>
        <p:spPr>
          <a:xfrm>
            <a:off x="0" y="3786190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76" name="75 - TextBox"/>
          <p:cNvSpPr txBox="1"/>
          <p:nvPr/>
        </p:nvSpPr>
        <p:spPr>
          <a:xfrm>
            <a:off x="3000364" y="633478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 rot="10800000">
            <a:off x="2500298" y="2571744"/>
            <a:ext cx="100013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- Ευθεία γραμμή σύνδεσης"/>
          <p:cNvCxnSpPr/>
          <p:nvPr/>
        </p:nvCxnSpPr>
        <p:spPr>
          <a:xfrm rot="5400000">
            <a:off x="2749934" y="3321446"/>
            <a:ext cx="1500198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4429124" y="92867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sp>
        <p:nvSpPr>
          <p:cNvPr id="64" name="63 - TextBox"/>
          <p:cNvSpPr txBox="1"/>
          <p:nvPr/>
        </p:nvSpPr>
        <p:spPr>
          <a:xfrm>
            <a:off x="4214810" y="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</a:t>
            </a:r>
            <a:r>
              <a:rPr lang="el-GR" dirty="0" smtClean="0"/>
              <a:t>τρόπος λύσης</a:t>
            </a:r>
            <a:endParaRPr lang="en-US" dirty="0"/>
          </a:p>
        </p:txBody>
      </p:sp>
      <p:sp>
        <p:nvSpPr>
          <p:cNvPr id="78" name="77 - TextBox"/>
          <p:cNvSpPr txBox="1"/>
          <p:nvPr/>
        </p:nvSpPr>
        <p:spPr>
          <a:xfrm>
            <a:off x="1857356" y="92867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</a:t>
            </a:r>
            <a:r>
              <a:rPr lang="el-GR" dirty="0" smtClean="0"/>
              <a:t>τρόπος λύσης</a:t>
            </a:r>
            <a:endParaRPr lang="en-US" dirty="0"/>
          </a:p>
        </p:txBody>
      </p:sp>
      <p:sp>
        <p:nvSpPr>
          <p:cNvPr id="85" name="84 - Ορθογώνιο"/>
          <p:cNvSpPr/>
          <p:nvPr/>
        </p:nvSpPr>
        <p:spPr>
          <a:xfrm rot="18152152">
            <a:off x="1304492" y="4993970"/>
            <a:ext cx="726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 = </a:t>
            </a:r>
            <a:r>
              <a:rPr lang="el-GR" dirty="0" smtClean="0"/>
              <a:t>2</a:t>
            </a:r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73" grpId="0" animBg="1"/>
      <p:bldP spid="70" grpId="0"/>
      <p:bldP spid="71" grpId="0"/>
      <p:bldP spid="72" grpId="0"/>
      <p:bldP spid="75" grpId="0"/>
      <p:bldP spid="77" grpId="0"/>
      <p:bldP spid="79" grpId="0"/>
      <p:bldP spid="81" grpId="0"/>
      <p:bldP spid="82" grpId="0"/>
      <p:bldP spid="83" grpId="0"/>
      <p:bldP spid="84" grpId="0"/>
      <p:bldP spid="89" grpId="0" animBg="1"/>
      <p:bldP spid="68" grpId="0"/>
      <p:bldP spid="74" grpId="0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71472" y="928670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Από αυτό το </a:t>
            </a:r>
            <a:r>
              <a:rPr lang="el-GR" sz="2400" u="sng" dirty="0" smtClean="0"/>
              <a:t>ένα τυχαίο σημείο Μ </a:t>
            </a:r>
            <a:r>
              <a:rPr lang="el-GR" sz="2400" dirty="0" smtClean="0"/>
              <a:t>… μπορούν να περάσουν </a:t>
            </a:r>
            <a:r>
              <a:rPr lang="el-GR" sz="2400" u="sng" dirty="0" smtClean="0"/>
              <a:t>πάρα πολλές ευθείες γραμμές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 flipV="1">
            <a:off x="1500166" y="2214554"/>
            <a:ext cx="3786214" cy="28575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rot="5400000" flipH="1" flipV="1">
            <a:off x="1250133" y="3107529"/>
            <a:ext cx="3857652" cy="207170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1071538" y="3500438"/>
            <a:ext cx="6429420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16200000" flipV="1">
            <a:off x="1964513" y="3036091"/>
            <a:ext cx="3143272" cy="13573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857620" y="5786454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Εδώ σχεδίασα μερικές από τις ευθείες γραμμές που περνάνε από το ένα σημείο</a:t>
            </a:r>
            <a:endParaRPr lang="en-US" sz="2000" u="sng" dirty="0"/>
          </a:p>
        </p:txBody>
      </p:sp>
      <p:sp>
        <p:nvSpPr>
          <p:cNvPr id="21" name="20 - TextBox"/>
          <p:cNvSpPr txBox="1"/>
          <p:nvPr/>
        </p:nvSpPr>
        <p:spPr>
          <a:xfrm>
            <a:off x="3714744" y="36433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785918" y="1214422"/>
            <a:ext cx="6643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ένα  </a:t>
            </a:r>
            <a:r>
              <a:rPr lang="el-GR" sz="2400" u="sng" dirty="0" smtClean="0"/>
              <a:t>2 τυχαία σημεία, το σημείο Μ και το σημείο Α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071546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Προσοχή! Από τα   </a:t>
            </a:r>
            <a:r>
              <a:rPr lang="el-GR" sz="2400" u="sng" dirty="0" smtClean="0"/>
              <a:t>2 τυχαία σημεία</a:t>
            </a:r>
            <a:r>
              <a:rPr lang="el-GR" sz="2400" dirty="0" smtClean="0"/>
              <a:t>, το σημείο Μ και το σημείο Α,</a:t>
            </a:r>
            <a:r>
              <a:rPr lang="el-GR" sz="2400" u="sng" dirty="0" smtClean="0"/>
              <a:t> μπορεί να περάσει μόνο μια ευθεία….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2357422" y="2714620"/>
            <a:ext cx="4500594" cy="3714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000108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Συμπέρασμα: Για να ζωγραφίσω (σχεδιάσω) μια ορισμένη  ευθεία γραμμή, μου αρκεί να έχω δύο σημεία.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2357422" y="2714620"/>
            <a:ext cx="4500594" cy="3714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357166"/>
            <a:ext cx="6072198" cy="3357586"/>
          </a:xfrm>
          <a:prstGeom prst="cloudCallout">
            <a:avLst>
              <a:gd name="adj1" fmla="val 69348"/>
              <a:gd name="adj2" fmla="val 822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1071538" y="1000108"/>
            <a:ext cx="45005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μεγέθη </a:t>
            </a:r>
            <a:r>
              <a:rPr lang="el-GR" sz="2400" dirty="0" smtClean="0"/>
              <a:t>είναι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l-GR" sz="2400" dirty="0" smtClean="0"/>
              <a:t>αυτά που μπορούν να μετρηθούν όπως: </a:t>
            </a:r>
            <a:r>
              <a:rPr lang="en-US" sz="2400" dirty="0" smtClean="0"/>
              <a:t> </a:t>
            </a:r>
            <a:r>
              <a:rPr lang="el-GR" sz="2400" dirty="0" smtClean="0"/>
              <a:t>τιμές </a:t>
            </a:r>
            <a:r>
              <a:rPr lang="el-GR" sz="2400" dirty="0" smtClean="0"/>
              <a:t>προϊόντων, βάρος, ύψος, πίεση, κέρδος  κ.α.</a:t>
            </a:r>
            <a:endParaRPr lang="en-US" sz="2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4714884"/>
            <a:ext cx="1245685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0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Ανάλογα μεγέθη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57224" y="1428736"/>
            <a:ext cx="57864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Δύο μεγέθη  </a:t>
            </a:r>
            <a:r>
              <a:rPr lang="el-GR" dirty="0" smtClean="0"/>
              <a:t>είναι μεταξύ τους </a:t>
            </a:r>
            <a:r>
              <a:rPr lang="el-GR" b="1" dirty="0" smtClean="0"/>
              <a:t>ανάλογα</a:t>
            </a:r>
            <a:r>
              <a:rPr lang="el-GR" dirty="0" smtClean="0"/>
              <a:t> όταν :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u="sng" dirty="0" smtClean="0"/>
              <a:t>Μεταβάλλονται (δηλαδή αυξάνονται ή μειώνονται)</a:t>
            </a:r>
            <a:r>
              <a:rPr lang="el-GR" dirty="0" smtClean="0"/>
              <a:t> και τα δύο μεγέθη.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Και   όταν  το ένα μέγεθος </a:t>
            </a:r>
            <a:r>
              <a:rPr lang="el-GR" u="sng" dirty="0" smtClean="0"/>
              <a:t>μεταβάλλεται</a:t>
            </a:r>
            <a:r>
              <a:rPr lang="el-GR" dirty="0" smtClean="0"/>
              <a:t> επειδή </a:t>
            </a:r>
            <a:r>
              <a:rPr lang="el-GR" u="sng" dirty="0" smtClean="0"/>
              <a:t>πολλαπλασιάζεται</a:t>
            </a:r>
            <a:r>
              <a:rPr lang="el-GR" dirty="0" smtClean="0"/>
              <a:t>  (ή διαιρείται)   </a:t>
            </a:r>
            <a:r>
              <a:rPr lang="el-GR" u="sng" dirty="0" smtClean="0"/>
              <a:t>με έναν αριθμό</a:t>
            </a:r>
            <a:r>
              <a:rPr lang="el-GR" dirty="0" smtClean="0"/>
              <a:t> , τότε και </a:t>
            </a:r>
            <a:r>
              <a:rPr lang="el-GR" u="sng" dirty="0" smtClean="0"/>
              <a:t>το άλλο μέγεθος </a:t>
            </a:r>
            <a:r>
              <a:rPr lang="el-GR" dirty="0" smtClean="0"/>
              <a:t>θα μεταβληθεί </a:t>
            </a:r>
            <a:r>
              <a:rPr lang="el-GR" u="sng" dirty="0" smtClean="0"/>
              <a:t>πολλαπλασιαζόμενο</a:t>
            </a:r>
            <a:r>
              <a:rPr lang="el-GR" dirty="0" smtClean="0"/>
              <a:t> (ή διαιρούμενο)  </a:t>
            </a:r>
            <a:r>
              <a:rPr lang="el-GR" u="sng" dirty="0" smtClean="0"/>
              <a:t>με τον ίδιο ακριβώς αριθμό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857760"/>
            <a:ext cx="421481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7000892" y="4143380"/>
            <a:ext cx="171451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2 ευρώ το κιλό</a:t>
            </a:r>
            <a:endParaRPr lang="en-US" dirty="0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7643834" y="4500570"/>
            <a:ext cx="42862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Ανάλογα μεγέθη  -  Παράδειγμα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2714620"/>
            <a:ext cx="57864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Αν πολλαπλασιάσω (μεταβάλω) το </a:t>
            </a:r>
            <a:r>
              <a:rPr lang="el-GR" sz="2000" b="1" dirty="0" smtClean="0">
                <a:solidFill>
                  <a:srgbClr val="FF0000"/>
                </a:solidFill>
              </a:rPr>
              <a:t>μέγεθος Α</a:t>
            </a:r>
            <a:r>
              <a:rPr lang="el-GR" sz="2000" dirty="0" smtClean="0">
                <a:solidFill>
                  <a:srgbClr val="FF0000"/>
                </a:solidFill>
              </a:rPr>
              <a:t>  π.χ. αν το πολλαπλασιάσω με το 3</a:t>
            </a:r>
            <a:r>
              <a:rPr lang="el-GR" sz="2000" dirty="0" smtClean="0"/>
              <a:t> (= </a:t>
            </a:r>
            <a:r>
              <a:rPr lang="el-GR" sz="2000" u="sng" dirty="0" smtClean="0"/>
              <a:t>τριπλασιάσω</a:t>
            </a:r>
            <a:r>
              <a:rPr lang="el-GR" sz="2000" dirty="0" smtClean="0"/>
              <a:t>)  το 1 </a:t>
            </a:r>
            <a:r>
              <a:rPr lang="el-GR" sz="2000" u="sng" dirty="0" smtClean="0"/>
              <a:t>κιλό</a:t>
            </a:r>
            <a:r>
              <a:rPr lang="el-GR" sz="2000" dirty="0" smtClean="0"/>
              <a:t> των πορτοκαλιών  (3 </a:t>
            </a:r>
            <a:r>
              <a:rPr lang="el-GR" sz="2000" b="1" baseline="30000" dirty="0" smtClean="0"/>
              <a:t>.</a:t>
            </a:r>
            <a:r>
              <a:rPr lang="el-GR" sz="2000" dirty="0" smtClean="0"/>
              <a:t>1 = 3)    τότε :</a:t>
            </a:r>
          </a:p>
          <a:p>
            <a:endParaRPr lang="el-GR" sz="2000" dirty="0" smtClean="0"/>
          </a:p>
          <a:p>
            <a:r>
              <a:rPr lang="el-GR" sz="2000" dirty="0" smtClean="0">
                <a:solidFill>
                  <a:srgbClr val="FF0000"/>
                </a:solidFill>
              </a:rPr>
              <a:t>Το </a:t>
            </a:r>
            <a:r>
              <a:rPr lang="el-GR" sz="2000" b="1" dirty="0" smtClean="0">
                <a:solidFill>
                  <a:srgbClr val="FF0000"/>
                </a:solidFill>
              </a:rPr>
              <a:t>μέγεθος Β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/>
              <a:t>που είναι ή </a:t>
            </a:r>
            <a:r>
              <a:rPr lang="el-GR" sz="2000" u="sng" dirty="0" smtClean="0"/>
              <a:t>τιμή</a:t>
            </a:r>
            <a:r>
              <a:rPr lang="el-GR" sz="2000" dirty="0" smtClean="0"/>
              <a:t> 1 κιλού πορτοκαλιών  (= 2ευρώ) επίσης </a:t>
            </a:r>
            <a:r>
              <a:rPr lang="el-GR" sz="2000" dirty="0" smtClean="0">
                <a:solidFill>
                  <a:srgbClr val="FF0000"/>
                </a:solidFill>
              </a:rPr>
              <a:t>θα </a:t>
            </a:r>
            <a:r>
              <a:rPr lang="el-GR" sz="2000" u="sng" dirty="0" smtClean="0">
                <a:solidFill>
                  <a:srgbClr val="FF0000"/>
                </a:solidFill>
              </a:rPr>
              <a:t>τριπλασιαστεί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/>
              <a:t>(3 </a:t>
            </a:r>
            <a:r>
              <a:rPr lang="el-GR" sz="2000" b="1" baseline="30000" dirty="0" smtClean="0"/>
              <a:t>.</a:t>
            </a:r>
            <a:r>
              <a:rPr lang="el-GR" sz="2000" dirty="0" smtClean="0"/>
              <a:t>2 =6) </a:t>
            </a:r>
          </a:p>
          <a:p>
            <a:pPr>
              <a:buFont typeface="Wingdings" pitchFamily="2" charset="2"/>
              <a:buChar char="Ø"/>
            </a:pPr>
            <a:endParaRPr lang="el-GR" sz="2000" dirty="0" smtClean="0"/>
          </a:p>
          <a:p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857760"/>
            <a:ext cx="421481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7000892" y="4143380"/>
            <a:ext cx="171451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2 ευρώ το κιλό</a:t>
            </a:r>
            <a:endParaRPr lang="en-US" dirty="0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7643834" y="4500570"/>
            <a:ext cx="42862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0" y="1214422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Μέγεθός Α:    </a:t>
            </a:r>
            <a:r>
              <a:rPr lang="el-GR" sz="2000" dirty="0" smtClean="0"/>
              <a:t>Μάζα πορτοκαλιών (σε </a:t>
            </a:r>
            <a:r>
              <a:rPr lang="el-GR" sz="2000" u="sng" dirty="0" smtClean="0"/>
              <a:t>κιλά</a:t>
            </a:r>
            <a:r>
              <a:rPr lang="el-GR" sz="2000" dirty="0" smtClean="0"/>
              <a:t>)</a:t>
            </a:r>
            <a:endParaRPr lang="en-US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0" y="1857364"/>
            <a:ext cx="56109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Μέγεθός Β</a:t>
            </a:r>
            <a:r>
              <a:rPr lang="el-GR" sz="2000" dirty="0" smtClean="0"/>
              <a:t>:    </a:t>
            </a:r>
            <a:r>
              <a:rPr lang="el-GR" sz="2000" u="sng" dirty="0" smtClean="0"/>
              <a:t>Τιμή  για κάθε  ένα κιλό </a:t>
            </a:r>
            <a:r>
              <a:rPr lang="el-GR" sz="2000" dirty="0" smtClean="0"/>
              <a:t>πορτοκαλιών.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85720" y="714356"/>
            <a:ext cx="2076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Έστω δύο μεγέθη: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714348" y="535782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μεγέθη Α και Β είναι μεταξύ τους ανάλογα μεγέθη.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1335</Words>
  <PresentationFormat>Προβολή στην οθόνη (4:3)</PresentationFormat>
  <Paragraphs>280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y = αx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ΣΥΝΑΡΤΗΣΕΙΣ</dc:title>
  <dc:creator>Panorea</dc:creator>
  <cp:lastModifiedBy>Panorea</cp:lastModifiedBy>
  <cp:revision>176</cp:revision>
  <dcterms:created xsi:type="dcterms:W3CDTF">2020-12-10T19:31:36Z</dcterms:created>
  <dcterms:modified xsi:type="dcterms:W3CDTF">2021-02-15T13:32:35Z</dcterms:modified>
</cp:coreProperties>
</file>