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5143500" cy="9144000"/>
  <p:embeddedFontLst>
    <p:embeddedFont>
      <p:font typeface="Ubuntu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bl1/eEfBVHcqDHyctIam5XsFM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Ubuntu-bold.fntdata"/><Relationship Id="rId12" Type="http://schemas.openxmlformats.org/officeDocument/2006/relationships/font" Target="fonts/Ubuntu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Ubuntu-boldItalic.fntdata"/><Relationship Id="rId14" Type="http://schemas.openxmlformats.org/officeDocument/2006/relationships/font" Target="fonts/Ubuntu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2794924970_0_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g32794924970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g32794924970_0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Google Shape;30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">
  <p:cSld name="TITLE_SLIDE"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9"/>
          <p:cNvSpPr txBox="1"/>
          <p:nvPr>
            <p:ph type="title"/>
          </p:nvPr>
        </p:nvSpPr>
        <p:spPr>
          <a:xfrm>
            <a:off x="457200" y="914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9"/>
          <p:cNvSpPr/>
          <p:nvPr/>
        </p:nvSpPr>
        <p:spPr>
          <a:xfrm>
            <a:off x="457200" y="1828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_SLIDE">
  <p:cSld name="MASTER_SLID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914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2794924970_0_0"/>
          <p:cNvSpPr txBox="1"/>
          <p:nvPr>
            <p:ph type="title"/>
          </p:nvPr>
        </p:nvSpPr>
        <p:spPr>
          <a:xfrm>
            <a:off x="457200" y="914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l-GR" sz="3600">
                <a:solidFill>
                  <a:srgbClr val="000000"/>
                </a:solidFill>
              </a:rPr>
              <a:t>Διαδίκτυο των Πραγμάτων (ΔτΠ)</a:t>
            </a:r>
            <a:br>
              <a:rPr lang="el-GR" sz="3600">
                <a:solidFill>
                  <a:srgbClr val="000000"/>
                </a:solidFill>
              </a:rPr>
            </a:br>
            <a:r>
              <a:rPr lang="el-GR" sz="3600">
                <a:solidFill>
                  <a:srgbClr val="000000"/>
                </a:solidFill>
              </a:rPr>
              <a:t>Internet of Things (IoT): </a:t>
            </a:r>
            <a:br>
              <a:rPr lang="el-GR" sz="3600">
                <a:solidFill>
                  <a:srgbClr val="000000"/>
                </a:solidFill>
              </a:rPr>
            </a:br>
            <a:r>
              <a:rPr lang="el-GR" sz="3600">
                <a:solidFill>
                  <a:srgbClr val="000000"/>
                </a:solidFill>
              </a:rPr>
              <a:t>Κάνοντας τον Κόσμο μας Εξυπνότερο</a:t>
            </a:r>
            <a:endParaRPr sz="3600"/>
          </a:p>
        </p:txBody>
      </p:sp>
      <p:sp>
        <p:nvSpPr>
          <p:cNvPr id="19" name="Google Shape;19;g32794924970_0_0"/>
          <p:cNvSpPr/>
          <p:nvPr/>
        </p:nvSpPr>
        <p:spPr>
          <a:xfrm>
            <a:off x="457200" y="1828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g3279492497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886" y="2743200"/>
            <a:ext cx="3494226" cy="226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>
            <p:ph type="title"/>
          </p:nvPr>
        </p:nvSpPr>
        <p:spPr>
          <a:xfrm>
            <a:off x="4572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Ubuntu"/>
              <a:buNone/>
            </a:pP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🌐</a:t>
            </a:r>
            <a:r>
              <a:rPr lang="el-GR" sz="2400">
                <a:solidFill>
                  <a:srgbClr val="000000"/>
                </a:solidFill>
              </a:rPr>
              <a:t>Τι είναι το Διαδίκτυο των Πραγμάτων;</a:t>
            </a:r>
            <a:endParaRPr sz="2400"/>
          </a:p>
        </p:txBody>
      </p:sp>
      <p:pic>
        <p:nvPicPr>
          <p:cNvPr descr="Εικόνα που περιέχει κείμενο, στιγμιότυπο οθόνης, λογισμικό, ιστοσελίδα&#10;&#10;Περιγραφή που δημιουργήθηκε αυτόματα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089" y="984450"/>
            <a:ext cx="702182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-427325" y="69225"/>
            <a:ext cx="3533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l-GR" sz="2100">
                <a:solidFill>
                  <a:srgbClr val="000000"/>
                </a:solidFill>
              </a:rPr>
              <a:t>Συνηθισμένες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l-GR" sz="2100">
                <a:solidFill>
                  <a:srgbClr val="000000"/>
                </a:solidFill>
              </a:rPr>
              <a:t>Συσκευές IoT </a:t>
            </a:r>
            <a:r>
              <a:rPr b="0" i="0" lang="el-GR" sz="2100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🌐</a:t>
            </a:r>
            <a:r>
              <a:rPr lang="el-GR" sz="2100">
                <a:solidFill>
                  <a:srgbClr val="000000"/>
                </a:solidFill>
              </a:rPr>
              <a:t>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l-GR" sz="2100">
                <a:solidFill>
                  <a:srgbClr val="000000"/>
                </a:solidFill>
              </a:rPr>
              <a:t>που </a:t>
            </a:r>
            <a:r>
              <a:rPr lang="el-GR" sz="2100"/>
              <a:t>χ</a:t>
            </a:r>
            <a:r>
              <a:rPr lang="el-GR" sz="2100">
                <a:solidFill>
                  <a:srgbClr val="000000"/>
                </a:solidFill>
              </a:rPr>
              <a:t>ρησιμοποιούμε καθημερινά</a:t>
            </a:r>
            <a:endParaRPr sz="2100"/>
          </a:p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45075" y="1448575"/>
            <a:ext cx="2999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📱</a:t>
            </a:r>
            <a:r>
              <a:rPr lang="el-GR" sz="1800">
                <a:solidFill>
                  <a:srgbClr val="000000"/>
                </a:solidFill>
              </a:rPr>
              <a:t>Έξυπνα τηλέφωνα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⌚ </a:t>
            </a:r>
            <a:r>
              <a:rPr lang="el-GR" sz="1800">
                <a:solidFill>
                  <a:srgbClr val="000000"/>
                </a:solidFill>
              </a:rPr>
              <a:t>Έξυπνα ρολόγια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l-GR"/>
              <a:t>📺</a:t>
            </a:r>
            <a:r>
              <a:rPr lang="el-GR" sz="1800">
                <a:solidFill>
                  <a:srgbClr val="000000"/>
                </a:solidFill>
              </a:rPr>
              <a:t>Έξυπνες τηλεοράσεις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l-GR"/>
              <a:t>💻</a:t>
            </a:r>
            <a:r>
              <a:rPr lang="el-GR" sz="1800">
                <a:solidFill>
                  <a:srgbClr val="000000"/>
                </a:solidFill>
              </a:rPr>
              <a:t>Φορητοί και επιτραπέζιοι υπολογιστές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l-GR" sz="1800">
                <a:solidFill>
                  <a:srgbClr val="000000"/>
                </a:solidFill>
              </a:rPr>
              <a:t>Έξυπνες οικιακές συσκευές (</a:t>
            </a: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🌡️</a:t>
            </a:r>
            <a:r>
              <a:rPr lang="el-GR" sz="1800">
                <a:solidFill>
                  <a:srgbClr val="000000"/>
                </a:solidFill>
              </a:rPr>
              <a:t>θερμοστάτες, </a:t>
            </a: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💡 </a:t>
            </a:r>
            <a:r>
              <a:rPr lang="el-GR" sz="1800">
                <a:solidFill>
                  <a:srgbClr val="000000"/>
                </a:solidFill>
              </a:rPr>
              <a:t>φώτα)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l-GR"/>
              <a:t>🌦️</a:t>
            </a:r>
            <a:r>
              <a:rPr lang="el-GR" sz="1800">
                <a:solidFill>
                  <a:srgbClr val="000000"/>
                </a:solidFill>
              </a:rPr>
              <a:t>Αισθητήρες καιρού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🩺</a:t>
            </a:r>
            <a:r>
              <a:rPr lang="el-GR" sz="1800">
                <a:solidFill>
                  <a:srgbClr val="000000"/>
                </a:solidFill>
              </a:rPr>
              <a:t>Συσκευές παρακολούθησης υγείας</a:t>
            </a:r>
            <a:endParaRPr sz="1800"/>
          </a:p>
        </p:txBody>
      </p:sp>
      <p:pic>
        <p:nvPicPr>
          <p:cNvPr descr="Εικόνα που περιέχει κείμενο, στιγμιότυπο οθόνης, γραμματοσειρά, αριθμός&#10;&#10;Περιγραφή που δημιουργήθηκε αυτόματα" id="35" name="Google Shape;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2275" y="0"/>
            <a:ext cx="65400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/>
          <p:nvPr>
            <p:ph type="title"/>
          </p:nvPr>
        </p:nvSpPr>
        <p:spPr>
          <a:xfrm>
            <a:off x="4572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l-GR" sz="2400">
                <a:solidFill>
                  <a:srgbClr val="000000"/>
                </a:solidFill>
              </a:rPr>
              <a:t>Πώς Λειτουργεί το IoT </a:t>
            </a: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🌐</a:t>
            </a:r>
            <a:endParaRPr sz="2400"/>
          </a:p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171684" y="914400"/>
            <a:ext cx="897231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None/>
            </a:pPr>
            <a:r>
              <a:rPr b="1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Α. Συλλογή Δεδομένων: </a:t>
            </a:r>
            <a: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Οι αισθητήρες συλλέγουν δεδομένα από το περιβάλλον.</a:t>
            </a:r>
            <a:endParaRPr/>
          </a:p>
          <a:p>
            <a:pPr indent="0" lvl="0" marL="0" rtl="0" algn="l">
              <a:spcBef>
                <a:spcPts val="103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</a:pPr>
            <a:r>
              <a:rPr b="0" i="0" lang="el-GR" sz="1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Π.χ., ένας αισθητήρας θερμοκρασίας μετρά τη θερμοκρασία.</a:t>
            </a:r>
            <a:endParaRPr/>
          </a:p>
          <a:p>
            <a:pPr indent="0" lvl="0" marL="0" rtl="0" algn="l">
              <a:spcBef>
                <a:spcPts val="1110"/>
              </a:spcBef>
              <a:spcAft>
                <a:spcPts val="0"/>
              </a:spcAft>
              <a:buClr>
                <a:srgbClr val="555555"/>
              </a:buClr>
              <a:buSzPts val="1800"/>
              <a:buNone/>
            </a:pPr>
            <a:r>
              <a:rPr b="1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Β. Μετάδοση Δεδομένων: </a:t>
            </a:r>
            <a:endParaRPr b="1" i="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110"/>
              </a:spcBef>
              <a:spcAft>
                <a:spcPts val="0"/>
              </a:spcAft>
              <a:buClr>
                <a:srgbClr val="555555"/>
              </a:buClr>
              <a:buSzPts val="1800"/>
              <a:buNone/>
            </a:pPr>
            <a: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Τα δεδομένα μεταδίδονται μέσω του δικτύου στο κέντρο επεξεργασίας.</a:t>
            </a:r>
            <a:endParaRPr/>
          </a:p>
          <a:p>
            <a:pPr indent="0" lvl="0" marL="0" rtl="0" algn="l">
              <a:spcBef>
                <a:spcPts val="103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</a:pPr>
            <a:r>
              <a:rPr b="0" i="0" lang="el-GR" sz="1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Π.χ., τα δεδομένα ενός αισθητήρα αποστέλλονται σε έναν server μέσω Wi-Fi.</a:t>
            </a:r>
            <a:endParaRPr/>
          </a:p>
          <a:p>
            <a:pPr indent="0" lvl="0" marL="0" rtl="0" algn="l">
              <a:spcBef>
                <a:spcPts val="1110"/>
              </a:spcBef>
              <a:spcAft>
                <a:spcPts val="0"/>
              </a:spcAft>
              <a:buClr>
                <a:srgbClr val="555555"/>
              </a:buClr>
              <a:buSzPts val="1800"/>
              <a:buNone/>
            </a:pPr>
            <a:r>
              <a:rPr b="1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Γ. Επεξεργασία και Ανάλυση: </a:t>
            </a:r>
            <a:endParaRPr b="1" i="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110"/>
              </a:spcBef>
              <a:spcAft>
                <a:spcPts val="0"/>
              </a:spcAft>
              <a:buClr>
                <a:srgbClr val="555555"/>
              </a:buClr>
              <a:buSzPts val="1800"/>
              <a:buNone/>
            </a:pPr>
            <a: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Τα δεδομένα αναλύονται τοπικά (edge computing) </a:t>
            </a:r>
            <a:r>
              <a:rPr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ή</a:t>
            </a:r>
            <a: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στο νέφος (cloud computing).</a:t>
            </a:r>
            <a:endParaRPr/>
          </a:p>
          <a:p>
            <a:pPr indent="0" lvl="0" marL="0" rtl="0" algn="l">
              <a:spcBef>
                <a:spcPts val="103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</a:pPr>
            <a:r>
              <a:rPr b="0" i="0" lang="el-GR" sz="1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Π.χ., αν ο αισθητήρας ανιχνεύσει υψηλή θερμοκρασία, το σύστημα μπορεί να στείλει ειδοποίηση.</a:t>
            </a:r>
            <a:endParaRPr/>
          </a:p>
          <a:p>
            <a:pPr indent="0" lvl="0" marL="0" rtl="0" algn="l">
              <a:spcBef>
                <a:spcPts val="1110"/>
              </a:spcBef>
              <a:spcAft>
                <a:spcPts val="0"/>
              </a:spcAft>
              <a:buClr>
                <a:srgbClr val="555555"/>
              </a:buClr>
              <a:buSzPts val="1800"/>
              <a:buNone/>
            </a:pPr>
            <a:r>
              <a:rPr b="1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Δ. Εκτέλεση Ενεργειών: </a:t>
            </a:r>
            <a: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Με βάση τα δεδομένα, οι ενεργοποιητές (actuators) αναλαμβάνουν δράση.</a:t>
            </a:r>
            <a:endParaRPr/>
          </a:p>
          <a:p>
            <a:pPr indent="0" lvl="0" marL="0" rtl="0" algn="l">
              <a:spcBef>
                <a:spcPts val="1030"/>
              </a:spcBef>
              <a:spcAft>
                <a:spcPts val="0"/>
              </a:spcAft>
              <a:buClr>
                <a:srgbClr val="555555"/>
              </a:buClr>
              <a:buSzPts val="1400"/>
              <a:buNone/>
            </a:pPr>
            <a:r>
              <a:rPr b="0" i="0" lang="el-GR" sz="1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Π.χ., αν το επίπεδο φωτός είναι χαμηλό, ένας ενεργοποιητής μπορεί να ανάψει τα φώτα.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4572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Ubuntu"/>
              <a:buNone/>
            </a:pP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  🌟 </a:t>
            </a:r>
            <a:r>
              <a:rPr lang="el-GR" sz="2400">
                <a:solidFill>
                  <a:srgbClr val="000000"/>
                </a:solidFill>
              </a:rPr>
              <a:t>Οφέλη        &amp;    </a:t>
            </a:r>
            <a:r>
              <a:rPr b="1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⚠️ </a:t>
            </a:r>
            <a:r>
              <a:rPr lang="el-GR" sz="2400">
                <a:solidFill>
                  <a:srgbClr val="000000"/>
                </a:solidFill>
              </a:rPr>
              <a:t>Κίνδυνοι του IoT </a:t>
            </a: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🌐</a:t>
            </a:r>
            <a:endParaRPr sz="2400"/>
          </a:p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69850" y="921475"/>
            <a:ext cx="10747600" cy="37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4572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l-GR" sz="2400">
                <a:solidFill>
                  <a:srgbClr val="000000"/>
                </a:solidFill>
              </a:rPr>
              <a:t>Τεχνολογίες που χρησιμοποιεί το IoT </a:t>
            </a:r>
            <a:r>
              <a:rPr b="0" i="0" lang="el-GR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🌐</a:t>
            </a:r>
            <a:endParaRPr sz="2400"/>
          </a:p>
        </p:txBody>
      </p:sp>
      <p:sp>
        <p:nvSpPr>
          <p:cNvPr id="56" name="Google Shape;56;p6"/>
          <p:cNvSpPr txBox="1"/>
          <p:nvPr/>
        </p:nvSpPr>
        <p:spPr>
          <a:xfrm>
            <a:off x="222068" y="1180212"/>
            <a:ext cx="870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Γ</a:t>
            </a: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ια να παρέχει πιο αποτελεσματικές, έξυπνες και αυτοματοποιημένες λύσεις. </a:t>
            </a:r>
            <a:endParaRPr/>
          </a:p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🧠</a:t>
            </a:r>
            <a:r>
              <a:rPr b="1" i="0" lang="el-GR" sz="1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Τεχνητή Νοημοσύνη (AI)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Η AI επεξεργάζεται τα δεδομένα που συλλέγουν οι συσκευές IoT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225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🤖 </a:t>
            </a:r>
            <a:r>
              <a:rPr b="1" i="0" lang="el-GR" sz="1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Μηχανική Μάθηση (Machine Learning)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Η ML επιτρέπει στις IoT συσκευές να μαθαίνουν από τα δεδομένα και να βελτιώνονται με την πάροδο του χρόνου</a:t>
            </a:r>
            <a:endParaRPr/>
          </a:p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☁️ </a:t>
            </a:r>
            <a:r>
              <a:rPr b="1" lang="el-GR" sz="1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Υπολογιστική Νέφους (Cloud Computing)</a:t>
            </a:r>
            <a:endParaRPr sz="14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l-GR" sz="1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για την αποθήκευση και επεξεργασία τεράστιου όγκου δεδομένων</a:t>
            </a:r>
            <a:endParaRPr/>
          </a:p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/>
        </p:nvSpPr>
        <p:spPr>
          <a:xfrm>
            <a:off x="228950" y="1294475"/>
            <a:ext cx="89151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el-GR" sz="1800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🏠 </a:t>
            </a: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Έξυπνες πόλεις: 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Δεδομένα από αισθητήρες IoT σε δημόσιους χώρους αναλύονται με AI </a:t>
            </a:r>
            <a:r>
              <a:rPr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ML 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για τη βελτίωση της κυκλοφορίας και της ασφάλειας.</a:t>
            </a:r>
            <a:endParaRPr/>
          </a:p>
          <a:p>
            <a:pPr indent="-114300" lvl="0" marL="0" marR="0" rtl="0" algn="l">
              <a:spcBef>
                <a:spcPts val="75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Arial"/>
              <a:buChar char="•"/>
            </a:pPr>
            <a:r>
              <a:rPr b="0" i="0" lang="el-GR" sz="1800">
                <a:solidFill>
                  <a:srgbClr val="202124"/>
                </a:solidFill>
                <a:latin typeface="Ubuntu"/>
                <a:ea typeface="Ubuntu"/>
                <a:cs typeface="Ubuntu"/>
                <a:sym typeface="Ubuntu"/>
              </a:rPr>
              <a:t>🏭</a:t>
            </a: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Βιομηχανία: 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IoT αισθητήρες σε εργοστάσια συλλέγουν δεδομένα που αναλύονται από ML 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για τη βελτίωση της παραγωγικότητας και την πρόληψη βλαβών.</a:t>
            </a:r>
            <a:endParaRPr/>
          </a:p>
          <a:p>
            <a:pPr indent="-11430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🧳 </a:t>
            </a: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Τουρισμός: 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Εφαρμογές προτείνουν την καλύτερη ώρα για επίσκεψη σε ένα αξιοθέατο, </a:t>
            </a:r>
            <a:endParaRPr b="0" i="0" sz="18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l-GR" sz="18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μειώνοντας τον συνωστισμό.</a:t>
            </a:r>
            <a:endParaRPr/>
          </a:p>
        </p:txBody>
      </p:sp>
      <p:sp>
        <p:nvSpPr>
          <p:cNvPr id="63" name="Google Shape;63;p7"/>
          <p:cNvSpPr txBox="1"/>
          <p:nvPr>
            <p:ph type="title"/>
          </p:nvPr>
        </p:nvSpPr>
        <p:spPr>
          <a:xfrm>
            <a:off x="4572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Open Sans"/>
              <a:buNone/>
            </a:pPr>
            <a:r>
              <a:rPr b="1" i="0" lang="el-GR" sz="2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Παραδείγματα Συνεργασίας</a:t>
            </a:r>
            <a:b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l-GR" sz="2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l-GR" sz="2400"/>
              <a:t>🧠</a:t>
            </a:r>
            <a: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AI, </a:t>
            </a:r>
            <a:r>
              <a:rPr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0" i="0" lang="el-GR" sz="24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l-GR" sz="2400"/>
              <a:t>🤖 </a:t>
            </a:r>
            <a: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ML,   </a:t>
            </a:r>
            <a:r>
              <a:rPr lang="el-GR" sz="2400"/>
              <a:t>☁️ </a:t>
            </a:r>
            <a:r>
              <a:rPr b="0" i="0" lang="el-GR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Cloud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200"/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2025-01-17T16:41:59Z</dcterms:created>
  <dc:creator>PptxGenJS</dc:creator>
</cp:coreProperties>
</file>