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media/image8.jpg" ContentType="image/jpg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61" r:id="rId2"/>
  </p:sldMasterIdLst>
  <p:notesMasterIdLst>
    <p:notesMasterId r:id="rId17"/>
  </p:notesMasterIdLst>
  <p:sldIdLst>
    <p:sldId id="257" r:id="rId3"/>
    <p:sldId id="258" r:id="rId4"/>
    <p:sldId id="265" r:id="rId5"/>
    <p:sldId id="259" r:id="rId6"/>
    <p:sldId id="262" r:id="rId7"/>
    <p:sldId id="260" r:id="rId8"/>
    <p:sldId id="266" r:id="rId9"/>
    <p:sldId id="267" r:id="rId10"/>
    <p:sldId id="263" r:id="rId11"/>
    <p:sldId id="269" r:id="rId12"/>
    <p:sldId id="278" r:id="rId13"/>
    <p:sldId id="270" r:id="rId14"/>
    <p:sldId id="264" r:id="rId15"/>
    <p:sldId id="279" r:id="rId16"/>
  </p:sldIdLst>
  <p:sldSz cx="9144000" cy="6858000" type="screen4x3"/>
  <p:notesSz cx="6815138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fhUsS6oBuVoHFvqP6TphQNEgZ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7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FFBAD-8895-437E-9B2A-61895E3E1F4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835B025-0A58-4209-8649-9CED2E22A77C}">
      <dgm:prSet phldrT="[Κείμενο]"/>
      <dgm:spPr/>
      <dgm:t>
        <a:bodyPr/>
        <a:lstStyle/>
        <a:p>
          <a:r>
            <a:rPr lang="el-GR" dirty="0"/>
            <a:t>Λογισμικό εφαρμογών</a:t>
          </a:r>
        </a:p>
      </dgm:t>
    </dgm:pt>
    <dgm:pt modelId="{41852225-A7DD-45FE-AE7C-58D808709905}" type="parTrans" cxnId="{9A368F6D-5B66-4970-B973-45CBB7CEF597}">
      <dgm:prSet/>
      <dgm:spPr/>
      <dgm:t>
        <a:bodyPr/>
        <a:lstStyle/>
        <a:p>
          <a:endParaRPr lang="el-GR"/>
        </a:p>
      </dgm:t>
    </dgm:pt>
    <dgm:pt modelId="{3C25BDC4-5943-4CA2-B21B-80AAD385695B}" type="sibTrans" cxnId="{9A368F6D-5B66-4970-B973-45CBB7CEF597}">
      <dgm:prSet/>
      <dgm:spPr/>
      <dgm:t>
        <a:bodyPr/>
        <a:lstStyle/>
        <a:p>
          <a:endParaRPr lang="el-GR"/>
        </a:p>
      </dgm:t>
    </dgm:pt>
    <dgm:pt modelId="{3A8F298E-E4DD-42E8-961C-662DB862A377}">
      <dgm:prSet phldrT="[Κείμενο]" custT="1"/>
      <dgm:spPr/>
      <dgm:t>
        <a:bodyPr/>
        <a:lstStyle/>
        <a:p>
          <a:pPr>
            <a:buClr>
              <a:srgbClr val="0000FF"/>
            </a:buClr>
            <a:buSzPts val="1800"/>
            <a:buFont typeface="Calibri"/>
            <a:buNone/>
          </a:pPr>
          <a:r>
            <a:rPr lang="el-GR" sz="2400" b="0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εκτελούν συγκεκριμένες εργασίες σύμφωνα με τις </a:t>
          </a:r>
          <a:r>
            <a:rPr lang="el-GR" sz="2400" b="1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απαιτήσεις</a:t>
          </a:r>
          <a:r>
            <a:rPr lang="el-GR" sz="2400" b="0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και τις </a:t>
          </a:r>
          <a:r>
            <a:rPr lang="el-GR" sz="2400" b="1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ανάγκες</a:t>
          </a:r>
          <a:r>
            <a:rPr lang="el-GR" sz="2400" b="0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</a:t>
          </a:r>
          <a:r>
            <a:rPr lang="el-GR" sz="2400" b="1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μας</a:t>
          </a:r>
          <a:endParaRPr lang="el-GR" sz="2400" dirty="0"/>
        </a:p>
      </dgm:t>
    </dgm:pt>
    <dgm:pt modelId="{E05C7A3C-7ADF-495C-8A78-FECBB9498C8E}" type="parTrans" cxnId="{E5E1F36D-81F3-41B0-9E47-6458DF09A5DC}">
      <dgm:prSet/>
      <dgm:spPr/>
      <dgm:t>
        <a:bodyPr/>
        <a:lstStyle/>
        <a:p>
          <a:endParaRPr lang="el-GR"/>
        </a:p>
      </dgm:t>
    </dgm:pt>
    <dgm:pt modelId="{FE33F177-7856-4FE3-89C5-7B1EDF316C5F}" type="sibTrans" cxnId="{E5E1F36D-81F3-41B0-9E47-6458DF09A5DC}">
      <dgm:prSet/>
      <dgm:spPr/>
      <dgm:t>
        <a:bodyPr/>
        <a:lstStyle/>
        <a:p>
          <a:endParaRPr lang="el-GR"/>
        </a:p>
      </dgm:t>
    </dgm:pt>
    <dgm:pt modelId="{DF078FAF-B11F-482A-AC5C-2E32BEB56118}">
      <dgm:prSet phldrT="[Κείμενο]" custT="1"/>
      <dgm:spPr/>
      <dgm:t>
        <a:bodyPr/>
        <a:lstStyle/>
        <a:p>
          <a:r>
            <a:rPr lang="el-GR" sz="2000" dirty="0"/>
            <a:t>Παιχνίδια</a:t>
          </a:r>
        </a:p>
        <a:p>
          <a:r>
            <a:rPr lang="el-GR" sz="2000" dirty="0"/>
            <a:t>Φυλλομετρητές</a:t>
          </a:r>
        </a:p>
        <a:p>
          <a:r>
            <a:rPr lang="el-GR" sz="2000" dirty="0"/>
            <a:t>Ζωγραφική </a:t>
          </a:r>
        </a:p>
        <a:p>
          <a:r>
            <a:rPr lang="el-GR" sz="2000" dirty="0"/>
            <a:t>Επεξεργασία κειμένου</a:t>
          </a:r>
        </a:p>
      </dgm:t>
    </dgm:pt>
    <dgm:pt modelId="{6D4C69A0-2284-4C11-BE28-B7768166B1E5}" type="parTrans" cxnId="{0A5A594C-3592-49EB-8C17-12E6C19554F3}">
      <dgm:prSet/>
      <dgm:spPr/>
      <dgm:t>
        <a:bodyPr/>
        <a:lstStyle/>
        <a:p>
          <a:endParaRPr lang="el-GR"/>
        </a:p>
      </dgm:t>
    </dgm:pt>
    <dgm:pt modelId="{2C9B71B8-479E-4525-A35B-F45851E2DC63}" type="sibTrans" cxnId="{0A5A594C-3592-49EB-8C17-12E6C19554F3}">
      <dgm:prSet/>
      <dgm:spPr/>
      <dgm:t>
        <a:bodyPr/>
        <a:lstStyle/>
        <a:p>
          <a:endParaRPr lang="el-GR"/>
        </a:p>
      </dgm:t>
    </dgm:pt>
    <dgm:pt modelId="{1FEC155B-FD5D-4C30-8AA1-F6870A43075C}">
      <dgm:prSet phldrT="[Κείμενο]"/>
      <dgm:spPr/>
      <dgm:t>
        <a:bodyPr/>
        <a:lstStyle/>
        <a:p>
          <a:r>
            <a:rPr lang="el-GR" dirty="0"/>
            <a:t>Λογισμικό συστήματος</a:t>
          </a:r>
        </a:p>
      </dgm:t>
    </dgm:pt>
    <dgm:pt modelId="{61C38D65-5DD2-4813-99A6-303AC493C3AD}" type="parTrans" cxnId="{CE12A802-6070-489A-9C5D-7E1A5A47894B}">
      <dgm:prSet/>
      <dgm:spPr/>
      <dgm:t>
        <a:bodyPr/>
        <a:lstStyle/>
        <a:p>
          <a:endParaRPr lang="el-GR"/>
        </a:p>
      </dgm:t>
    </dgm:pt>
    <dgm:pt modelId="{4DDFFF4C-258B-4B3A-8125-64025CEBA16C}" type="sibTrans" cxnId="{CE12A802-6070-489A-9C5D-7E1A5A47894B}">
      <dgm:prSet/>
      <dgm:spPr/>
      <dgm:t>
        <a:bodyPr/>
        <a:lstStyle/>
        <a:p>
          <a:endParaRPr lang="el-GR"/>
        </a:p>
      </dgm:t>
    </dgm:pt>
    <dgm:pt modelId="{21BD30BB-F04B-4230-AF3B-98864F8E1121}">
      <dgm:prSet phldrT="[Κείμενο]" custT="1"/>
      <dgm:spPr/>
      <dgm:t>
        <a:bodyPr/>
        <a:lstStyle/>
        <a:p>
          <a:pPr>
            <a:buClr>
              <a:srgbClr val="0000FF"/>
            </a:buClr>
            <a:buSzPts val="1800"/>
            <a:buFont typeface="Calibri"/>
            <a:buNone/>
          </a:pPr>
          <a:r>
            <a:rPr lang="el-GR" sz="2400" b="0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χρειάζονται για την ίδια τη </a:t>
          </a:r>
          <a:r>
            <a:rPr lang="el-GR" sz="2400" b="1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λειτουργία</a:t>
          </a:r>
          <a:r>
            <a:rPr lang="el-GR" sz="2400" b="0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του </a:t>
          </a:r>
          <a:r>
            <a:rPr lang="el-GR" sz="2400" b="1" i="0" u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υπολογιστή</a:t>
          </a:r>
          <a:endParaRPr lang="el-GR" sz="2400" dirty="0"/>
        </a:p>
      </dgm:t>
    </dgm:pt>
    <dgm:pt modelId="{B783EDCE-A472-4146-898D-C08289F1BE19}" type="parTrans" cxnId="{6463C834-9634-41F7-962A-259135DB77EF}">
      <dgm:prSet/>
      <dgm:spPr/>
      <dgm:t>
        <a:bodyPr/>
        <a:lstStyle/>
        <a:p>
          <a:endParaRPr lang="el-GR"/>
        </a:p>
      </dgm:t>
    </dgm:pt>
    <dgm:pt modelId="{7D89088E-00DC-4195-9F72-E8C37729F9CD}" type="sibTrans" cxnId="{6463C834-9634-41F7-962A-259135DB77EF}">
      <dgm:prSet/>
      <dgm:spPr/>
      <dgm:t>
        <a:bodyPr/>
        <a:lstStyle/>
        <a:p>
          <a:endParaRPr lang="el-GR"/>
        </a:p>
      </dgm:t>
    </dgm:pt>
    <dgm:pt modelId="{C86D7794-8B4B-46A6-BA58-16F892525012}">
      <dgm:prSet phldrT="[Κείμενο]" custT="1"/>
      <dgm:spPr/>
      <dgm:t>
        <a:bodyPr/>
        <a:lstStyle/>
        <a:p>
          <a:r>
            <a:rPr lang="el-GR" sz="1800" dirty="0"/>
            <a:t>Λειτουργικό σύστημα</a:t>
          </a:r>
        </a:p>
        <a:p>
          <a:r>
            <a:rPr lang="en-US" sz="1800" dirty="0"/>
            <a:t>Drivers</a:t>
          </a:r>
        </a:p>
        <a:p>
          <a:r>
            <a:rPr lang="en-US" sz="1800" dirty="0"/>
            <a:t>Firmware(BIOS)</a:t>
          </a:r>
        </a:p>
        <a:p>
          <a:r>
            <a:rPr lang="el-GR" sz="1800" dirty="0"/>
            <a:t>Διεπαφή χρήστη</a:t>
          </a:r>
        </a:p>
        <a:p>
          <a:endParaRPr lang="el-GR" sz="1800" dirty="0"/>
        </a:p>
      </dgm:t>
    </dgm:pt>
    <dgm:pt modelId="{BA601431-24EB-4945-AB7C-B7FE5CC482A5}" type="parTrans" cxnId="{90005845-D120-4F36-9F47-4D5BAAF205C6}">
      <dgm:prSet/>
      <dgm:spPr/>
      <dgm:t>
        <a:bodyPr/>
        <a:lstStyle/>
        <a:p>
          <a:endParaRPr lang="el-GR"/>
        </a:p>
      </dgm:t>
    </dgm:pt>
    <dgm:pt modelId="{6687036C-2523-4410-AF09-A2FB6FC31DE3}" type="sibTrans" cxnId="{90005845-D120-4F36-9F47-4D5BAAF205C6}">
      <dgm:prSet/>
      <dgm:spPr/>
      <dgm:t>
        <a:bodyPr/>
        <a:lstStyle/>
        <a:p>
          <a:endParaRPr lang="el-GR"/>
        </a:p>
      </dgm:t>
    </dgm:pt>
    <dgm:pt modelId="{4A720264-B549-466B-9DF3-F718277A43EE}" type="pres">
      <dgm:prSet presAssocID="{A6FFFBAD-8895-437E-9B2A-61895E3E1F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2F9798-DDD1-4F2B-AA87-6D241A41EF41}" type="pres">
      <dgm:prSet presAssocID="{6835B025-0A58-4209-8649-9CED2E22A77C}" presName="root" presStyleCnt="0"/>
      <dgm:spPr/>
    </dgm:pt>
    <dgm:pt modelId="{B27D6D39-70A8-4879-A23F-C3C8E6E2FC48}" type="pres">
      <dgm:prSet presAssocID="{6835B025-0A58-4209-8649-9CED2E22A77C}" presName="rootComposite" presStyleCnt="0"/>
      <dgm:spPr/>
    </dgm:pt>
    <dgm:pt modelId="{0CC1E1DD-E8DC-41C9-A4EC-EF1D90EA4382}" type="pres">
      <dgm:prSet presAssocID="{6835B025-0A58-4209-8649-9CED2E22A77C}" presName="rootText" presStyleLbl="node1" presStyleIdx="0" presStyleCnt="2"/>
      <dgm:spPr/>
    </dgm:pt>
    <dgm:pt modelId="{F4CECDF4-90AD-4119-93E4-211F888CCBBC}" type="pres">
      <dgm:prSet presAssocID="{6835B025-0A58-4209-8649-9CED2E22A77C}" presName="rootConnector" presStyleLbl="node1" presStyleIdx="0" presStyleCnt="2"/>
      <dgm:spPr/>
    </dgm:pt>
    <dgm:pt modelId="{EDA7511F-5825-4A19-87B4-448567F8FEC0}" type="pres">
      <dgm:prSet presAssocID="{6835B025-0A58-4209-8649-9CED2E22A77C}" presName="childShape" presStyleCnt="0"/>
      <dgm:spPr/>
    </dgm:pt>
    <dgm:pt modelId="{5D90EF30-899B-4CB5-A9DF-850CBB774401}" type="pres">
      <dgm:prSet presAssocID="{E05C7A3C-7ADF-495C-8A78-FECBB9498C8E}" presName="Name13" presStyleLbl="parChTrans1D2" presStyleIdx="0" presStyleCnt="4"/>
      <dgm:spPr/>
    </dgm:pt>
    <dgm:pt modelId="{A3E6714B-CDC2-4430-B112-F8E9FCE88BA4}" type="pres">
      <dgm:prSet presAssocID="{3A8F298E-E4DD-42E8-961C-662DB862A377}" presName="childText" presStyleLbl="bgAcc1" presStyleIdx="0" presStyleCnt="4" custScaleX="140513" custScaleY="115178">
        <dgm:presLayoutVars>
          <dgm:bulletEnabled val="1"/>
        </dgm:presLayoutVars>
      </dgm:prSet>
      <dgm:spPr/>
    </dgm:pt>
    <dgm:pt modelId="{3BDAB0F6-51A9-4D79-971C-7F03B4D0D406}" type="pres">
      <dgm:prSet presAssocID="{6D4C69A0-2284-4C11-BE28-B7768166B1E5}" presName="Name13" presStyleLbl="parChTrans1D2" presStyleIdx="1" presStyleCnt="4"/>
      <dgm:spPr/>
    </dgm:pt>
    <dgm:pt modelId="{C450A80C-9253-4AA8-BEC0-E2D70CBC7F0A}" type="pres">
      <dgm:prSet presAssocID="{DF078FAF-B11F-482A-AC5C-2E32BEB56118}" presName="childText" presStyleLbl="bgAcc1" presStyleIdx="1" presStyleCnt="4" custScaleX="168766" custLinFactNeighborX="-2231" custLinFactNeighborY="6702">
        <dgm:presLayoutVars>
          <dgm:bulletEnabled val="1"/>
        </dgm:presLayoutVars>
      </dgm:prSet>
      <dgm:spPr/>
    </dgm:pt>
    <dgm:pt modelId="{5EEAB7BE-A647-4CB4-AB3B-477B8903931C}" type="pres">
      <dgm:prSet presAssocID="{1FEC155B-FD5D-4C30-8AA1-F6870A43075C}" presName="root" presStyleCnt="0"/>
      <dgm:spPr/>
    </dgm:pt>
    <dgm:pt modelId="{6B525D9E-5A76-46C0-969C-923FB38A2BF3}" type="pres">
      <dgm:prSet presAssocID="{1FEC155B-FD5D-4C30-8AA1-F6870A43075C}" presName="rootComposite" presStyleCnt="0"/>
      <dgm:spPr/>
    </dgm:pt>
    <dgm:pt modelId="{4E6CF0EB-410C-482B-A759-6D075E56ADEF}" type="pres">
      <dgm:prSet presAssocID="{1FEC155B-FD5D-4C30-8AA1-F6870A43075C}" presName="rootText" presStyleLbl="node1" presStyleIdx="1" presStyleCnt="2"/>
      <dgm:spPr/>
    </dgm:pt>
    <dgm:pt modelId="{693FF089-E9BB-4CC8-AC6A-AA3E7C2AC7C5}" type="pres">
      <dgm:prSet presAssocID="{1FEC155B-FD5D-4C30-8AA1-F6870A43075C}" presName="rootConnector" presStyleLbl="node1" presStyleIdx="1" presStyleCnt="2"/>
      <dgm:spPr/>
    </dgm:pt>
    <dgm:pt modelId="{AF44F50F-4853-412C-9AB4-FE4896D42AE6}" type="pres">
      <dgm:prSet presAssocID="{1FEC155B-FD5D-4C30-8AA1-F6870A43075C}" presName="childShape" presStyleCnt="0"/>
      <dgm:spPr/>
    </dgm:pt>
    <dgm:pt modelId="{740CD2D6-A722-4D55-AD47-5A1626D606A8}" type="pres">
      <dgm:prSet presAssocID="{B783EDCE-A472-4146-898D-C08289F1BE19}" presName="Name13" presStyleLbl="parChTrans1D2" presStyleIdx="2" presStyleCnt="4"/>
      <dgm:spPr/>
    </dgm:pt>
    <dgm:pt modelId="{C70038D7-3DCC-429C-B41A-CAFE50D5506C}" type="pres">
      <dgm:prSet presAssocID="{21BD30BB-F04B-4230-AF3B-98864F8E1121}" presName="childText" presStyleLbl="bgAcc1" presStyleIdx="2" presStyleCnt="4">
        <dgm:presLayoutVars>
          <dgm:bulletEnabled val="1"/>
        </dgm:presLayoutVars>
      </dgm:prSet>
      <dgm:spPr/>
    </dgm:pt>
    <dgm:pt modelId="{F7C45512-F920-448F-A49A-5490FBDA6E1C}" type="pres">
      <dgm:prSet presAssocID="{BA601431-24EB-4945-AB7C-B7FE5CC482A5}" presName="Name13" presStyleLbl="parChTrans1D2" presStyleIdx="3" presStyleCnt="4"/>
      <dgm:spPr/>
    </dgm:pt>
    <dgm:pt modelId="{902E8A47-901A-4EA8-AEDA-63008BB5833C}" type="pres">
      <dgm:prSet presAssocID="{C86D7794-8B4B-46A6-BA58-16F892525012}" presName="childText" presStyleLbl="bgAcc1" presStyleIdx="3" presStyleCnt="4" custScaleX="117745" custScaleY="109013">
        <dgm:presLayoutVars>
          <dgm:bulletEnabled val="1"/>
        </dgm:presLayoutVars>
      </dgm:prSet>
      <dgm:spPr/>
    </dgm:pt>
  </dgm:ptLst>
  <dgm:cxnLst>
    <dgm:cxn modelId="{CE12A802-6070-489A-9C5D-7E1A5A47894B}" srcId="{A6FFFBAD-8895-437E-9B2A-61895E3E1F4E}" destId="{1FEC155B-FD5D-4C30-8AA1-F6870A43075C}" srcOrd="1" destOrd="0" parTransId="{61C38D65-5DD2-4813-99A6-303AC493C3AD}" sibTransId="{4DDFFF4C-258B-4B3A-8125-64025CEBA16C}"/>
    <dgm:cxn modelId="{E06E4825-1F97-4D81-9899-19EC9077375A}" type="presOf" srcId="{DF078FAF-B11F-482A-AC5C-2E32BEB56118}" destId="{C450A80C-9253-4AA8-BEC0-E2D70CBC7F0A}" srcOrd="0" destOrd="0" presId="urn:microsoft.com/office/officeart/2005/8/layout/hierarchy3"/>
    <dgm:cxn modelId="{E12F4A2C-CC9A-466F-886C-9768EEA55508}" type="presOf" srcId="{1FEC155B-FD5D-4C30-8AA1-F6870A43075C}" destId="{4E6CF0EB-410C-482B-A759-6D075E56ADEF}" srcOrd="0" destOrd="0" presId="urn:microsoft.com/office/officeart/2005/8/layout/hierarchy3"/>
    <dgm:cxn modelId="{6463C834-9634-41F7-962A-259135DB77EF}" srcId="{1FEC155B-FD5D-4C30-8AA1-F6870A43075C}" destId="{21BD30BB-F04B-4230-AF3B-98864F8E1121}" srcOrd="0" destOrd="0" parTransId="{B783EDCE-A472-4146-898D-C08289F1BE19}" sibTransId="{7D89088E-00DC-4195-9F72-E8C37729F9CD}"/>
    <dgm:cxn modelId="{45DAAA3A-CF03-4F1D-B24A-242DDBC1A1AD}" type="presOf" srcId="{B783EDCE-A472-4146-898D-C08289F1BE19}" destId="{740CD2D6-A722-4D55-AD47-5A1626D606A8}" srcOrd="0" destOrd="0" presId="urn:microsoft.com/office/officeart/2005/8/layout/hierarchy3"/>
    <dgm:cxn modelId="{90005845-D120-4F36-9F47-4D5BAAF205C6}" srcId="{1FEC155B-FD5D-4C30-8AA1-F6870A43075C}" destId="{C86D7794-8B4B-46A6-BA58-16F892525012}" srcOrd="1" destOrd="0" parTransId="{BA601431-24EB-4945-AB7C-B7FE5CC482A5}" sibTransId="{6687036C-2523-4410-AF09-A2FB6FC31DE3}"/>
    <dgm:cxn modelId="{8E1B2469-2EDD-4CDE-BCB8-CEE5D8730556}" type="presOf" srcId="{3A8F298E-E4DD-42E8-961C-662DB862A377}" destId="{A3E6714B-CDC2-4430-B112-F8E9FCE88BA4}" srcOrd="0" destOrd="0" presId="urn:microsoft.com/office/officeart/2005/8/layout/hierarchy3"/>
    <dgm:cxn modelId="{D7B46B6B-890C-439E-A82A-BF76C8F73450}" type="presOf" srcId="{6835B025-0A58-4209-8649-9CED2E22A77C}" destId="{F4CECDF4-90AD-4119-93E4-211F888CCBBC}" srcOrd="1" destOrd="0" presId="urn:microsoft.com/office/officeart/2005/8/layout/hierarchy3"/>
    <dgm:cxn modelId="{0A5A594C-3592-49EB-8C17-12E6C19554F3}" srcId="{6835B025-0A58-4209-8649-9CED2E22A77C}" destId="{DF078FAF-B11F-482A-AC5C-2E32BEB56118}" srcOrd="1" destOrd="0" parTransId="{6D4C69A0-2284-4C11-BE28-B7768166B1E5}" sibTransId="{2C9B71B8-479E-4525-A35B-F45851E2DC63}"/>
    <dgm:cxn modelId="{9A368F6D-5B66-4970-B973-45CBB7CEF597}" srcId="{A6FFFBAD-8895-437E-9B2A-61895E3E1F4E}" destId="{6835B025-0A58-4209-8649-9CED2E22A77C}" srcOrd="0" destOrd="0" parTransId="{41852225-A7DD-45FE-AE7C-58D808709905}" sibTransId="{3C25BDC4-5943-4CA2-B21B-80AAD385695B}"/>
    <dgm:cxn modelId="{E5E1F36D-81F3-41B0-9E47-6458DF09A5DC}" srcId="{6835B025-0A58-4209-8649-9CED2E22A77C}" destId="{3A8F298E-E4DD-42E8-961C-662DB862A377}" srcOrd="0" destOrd="0" parTransId="{E05C7A3C-7ADF-495C-8A78-FECBB9498C8E}" sibTransId="{FE33F177-7856-4FE3-89C5-7B1EDF316C5F}"/>
    <dgm:cxn modelId="{3CB0DEA7-D16A-4ECD-BF4B-1A8EEF11606E}" type="presOf" srcId="{6D4C69A0-2284-4C11-BE28-B7768166B1E5}" destId="{3BDAB0F6-51A9-4D79-971C-7F03B4D0D406}" srcOrd="0" destOrd="0" presId="urn:microsoft.com/office/officeart/2005/8/layout/hierarchy3"/>
    <dgm:cxn modelId="{F13BE6AE-D13D-4A96-9E77-6E7DBF428645}" type="presOf" srcId="{1FEC155B-FD5D-4C30-8AA1-F6870A43075C}" destId="{693FF089-E9BB-4CC8-AC6A-AA3E7C2AC7C5}" srcOrd="1" destOrd="0" presId="urn:microsoft.com/office/officeart/2005/8/layout/hierarchy3"/>
    <dgm:cxn modelId="{C54CB0E1-E144-405E-803C-BA41E0839A06}" type="presOf" srcId="{E05C7A3C-7ADF-495C-8A78-FECBB9498C8E}" destId="{5D90EF30-899B-4CB5-A9DF-850CBB774401}" srcOrd="0" destOrd="0" presId="urn:microsoft.com/office/officeart/2005/8/layout/hierarchy3"/>
    <dgm:cxn modelId="{D40637E8-1699-4087-A73E-9F6916D4759F}" type="presOf" srcId="{21BD30BB-F04B-4230-AF3B-98864F8E1121}" destId="{C70038D7-3DCC-429C-B41A-CAFE50D5506C}" srcOrd="0" destOrd="0" presId="urn:microsoft.com/office/officeart/2005/8/layout/hierarchy3"/>
    <dgm:cxn modelId="{72A6DCF4-9D0B-4030-840E-1CBECC6C8C31}" type="presOf" srcId="{C86D7794-8B4B-46A6-BA58-16F892525012}" destId="{902E8A47-901A-4EA8-AEDA-63008BB5833C}" srcOrd="0" destOrd="0" presId="urn:microsoft.com/office/officeart/2005/8/layout/hierarchy3"/>
    <dgm:cxn modelId="{37C976F6-617E-4AA0-87AC-6CEEF0B93F59}" type="presOf" srcId="{6835B025-0A58-4209-8649-9CED2E22A77C}" destId="{0CC1E1DD-E8DC-41C9-A4EC-EF1D90EA4382}" srcOrd="0" destOrd="0" presId="urn:microsoft.com/office/officeart/2005/8/layout/hierarchy3"/>
    <dgm:cxn modelId="{495E75F8-F31C-40C9-BA35-0CEF9DB6B210}" type="presOf" srcId="{BA601431-24EB-4945-AB7C-B7FE5CC482A5}" destId="{F7C45512-F920-448F-A49A-5490FBDA6E1C}" srcOrd="0" destOrd="0" presId="urn:microsoft.com/office/officeart/2005/8/layout/hierarchy3"/>
    <dgm:cxn modelId="{6DE173F9-CA9E-4884-8780-E6327B14E1F3}" type="presOf" srcId="{A6FFFBAD-8895-437E-9B2A-61895E3E1F4E}" destId="{4A720264-B549-466B-9DF3-F718277A43EE}" srcOrd="0" destOrd="0" presId="urn:microsoft.com/office/officeart/2005/8/layout/hierarchy3"/>
    <dgm:cxn modelId="{27E14488-AE7D-406C-AA93-1DC0FC224C44}" type="presParOf" srcId="{4A720264-B549-466B-9DF3-F718277A43EE}" destId="{102F9798-DDD1-4F2B-AA87-6D241A41EF41}" srcOrd="0" destOrd="0" presId="urn:microsoft.com/office/officeart/2005/8/layout/hierarchy3"/>
    <dgm:cxn modelId="{DB3FE577-B8FB-4560-A676-0DA2AF6C078E}" type="presParOf" srcId="{102F9798-DDD1-4F2B-AA87-6D241A41EF41}" destId="{B27D6D39-70A8-4879-A23F-C3C8E6E2FC48}" srcOrd="0" destOrd="0" presId="urn:microsoft.com/office/officeart/2005/8/layout/hierarchy3"/>
    <dgm:cxn modelId="{3C4DF651-F01C-4E13-B581-FA653712404F}" type="presParOf" srcId="{B27D6D39-70A8-4879-A23F-C3C8E6E2FC48}" destId="{0CC1E1DD-E8DC-41C9-A4EC-EF1D90EA4382}" srcOrd="0" destOrd="0" presId="urn:microsoft.com/office/officeart/2005/8/layout/hierarchy3"/>
    <dgm:cxn modelId="{AB6B74D5-6453-474B-A26C-3C15B1E29CBD}" type="presParOf" srcId="{B27D6D39-70A8-4879-A23F-C3C8E6E2FC48}" destId="{F4CECDF4-90AD-4119-93E4-211F888CCBBC}" srcOrd="1" destOrd="0" presId="urn:microsoft.com/office/officeart/2005/8/layout/hierarchy3"/>
    <dgm:cxn modelId="{558A1AE6-3247-4C15-8C35-62DA31A66005}" type="presParOf" srcId="{102F9798-DDD1-4F2B-AA87-6D241A41EF41}" destId="{EDA7511F-5825-4A19-87B4-448567F8FEC0}" srcOrd="1" destOrd="0" presId="urn:microsoft.com/office/officeart/2005/8/layout/hierarchy3"/>
    <dgm:cxn modelId="{BE92C139-6640-468A-90FA-7001665A7522}" type="presParOf" srcId="{EDA7511F-5825-4A19-87B4-448567F8FEC0}" destId="{5D90EF30-899B-4CB5-A9DF-850CBB774401}" srcOrd="0" destOrd="0" presId="urn:microsoft.com/office/officeart/2005/8/layout/hierarchy3"/>
    <dgm:cxn modelId="{39E8947E-30E6-49AD-AF3D-7C08126F8398}" type="presParOf" srcId="{EDA7511F-5825-4A19-87B4-448567F8FEC0}" destId="{A3E6714B-CDC2-4430-B112-F8E9FCE88BA4}" srcOrd="1" destOrd="0" presId="urn:microsoft.com/office/officeart/2005/8/layout/hierarchy3"/>
    <dgm:cxn modelId="{E11D80D0-4A45-4DBC-91F8-9995B51C20A3}" type="presParOf" srcId="{EDA7511F-5825-4A19-87B4-448567F8FEC0}" destId="{3BDAB0F6-51A9-4D79-971C-7F03B4D0D406}" srcOrd="2" destOrd="0" presId="urn:microsoft.com/office/officeart/2005/8/layout/hierarchy3"/>
    <dgm:cxn modelId="{8C6681FF-F75C-43E3-AAC8-0808B0182EDD}" type="presParOf" srcId="{EDA7511F-5825-4A19-87B4-448567F8FEC0}" destId="{C450A80C-9253-4AA8-BEC0-E2D70CBC7F0A}" srcOrd="3" destOrd="0" presId="urn:microsoft.com/office/officeart/2005/8/layout/hierarchy3"/>
    <dgm:cxn modelId="{B8560EEC-EC0E-46E6-A8C7-7F6CD44FD775}" type="presParOf" srcId="{4A720264-B549-466B-9DF3-F718277A43EE}" destId="{5EEAB7BE-A647-4CB4-AB3B-477B8903931C}" srcOrd="1" destOrd="0" presId="urn:microsoft.com/office/officeart/2005/8/layout/hierarchy3"/>
    <dgm:cxn modelId="{75C7DF9B-8EA1-488A-85FB-1B5420C7F5D4}" type="presParOf" srcId="{5EEAB7BE-A647-4CB4-AB3B-477B8903931C}" destId="{6B525D9E-5A76-46C0-969C-923FB38A2BF3}" srcOrd="0" destOrd="0" presId="urn:microsoft.com/office/officeart/2005/8/layout/hierarchy3"/>
    <dgm:cxn modelId="{1893E9A1-5112-44B3-9C70-D954C258C5B7}" type="presParOf" srcId="{6B525D9E-5A76-46C0-969C-923FB38A2BF3}" destId="{4E6CF0EB-410C-482B-A759-6D075E56ADEF}" srcOrd="0" destOrd="0" presId="urn:microsoft.com/office/officeart/2005/8/layout/hierarchy3"/>
    <dgm:cxn modelId="{6A67BBF9-EB98-45CE-8266-84BA8F435AF1}" type="presParOf" srcId="{6B525D9E-5A76-46C0-969C-923FB38A2BF3}" destId="{693FF089-E9BB-4CC8-AC6A-AA3E7C2AC7C5}" srcOrd="1" destOrd="0" presId="urn:microsoft.com/office/officeart/2005/8/layout/hierarchy3"/>
    <dgm:cxn modelId="{09C1256B-691D-41F1-88D7-368DF0D49E12}" type="presParOf" srcId="{5EEAB7BE-A647-4CB4-AB3B-477B8903931C}" destId="{AF44F50F-4853-412C-9AB4-FE4896D42AE6}" srcOrd="1" destOrd="0" presId="urn:microsoft.com/office/officeart/2005/8/layout/hierarchy3"/>
    <dgm:cxn modelId="{D7433EAB-9E09-4AC1-B737-96F0BE6871D7}" type="presParOf" srcId="{AF44F50F-4853-412C-9AB4-FE4896D42AE6}" destId="{740CD2D6-A722-4D55-AD47-5A1626D606A8}" srcOrd="0" destOrd="0" presId="urn:microsoft.com/office/officeart/2005/8/layout/hierarchy3"/>
    <dgm:cxn modelId="{7251EB61-341C-4BBA-8A84-1ED9072E2737}" type="presParOf" srcId="{AF44F50F-4853-412C-9AB4-FE4896D42AE6}" destId="{C70038D7-3DCC-429C-B41A-CAFE50D5506C}" srcOrd="1" destOrd="0" presId="urn:microsoft.com/office/officeart/2005/8/layout/hierarchy3"/>
    <dgm:cxn modelId="{00CD5C84-C070-47A5-BFE9-6027A9F61A78}" type="presParOf" srcId="{AF44F50F-4853-412C-9AB4-FE4896D42AE6}" destId="{F7C45512-F920-448F-A49A-5490FBDA6E1C}" srcOrd="2" destOrd="0" presId="urn:microsoft.com/office/officeart/2005/8/layout/hierarchy3"/>
    <dgm:cxn modelId="{1DCD6AE4-1B01-4B72-A5E6-F79DAC40B034}" type="presParOf" srcId="{AF44F50F-4853-412C-9AB4-FE4896D42AE6}" destId="{902E8A47-901A-4EA8-AEDA-63008BB5833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1E1DD-E8DC-41C9-A4EC-EF1D90EA4382}">
      <dsp:nvSpPr>
        <dsp:cNvPr id="0" name=""/>
        <dsp:cNvSpPr/>
      </dsp:nvSpPr>
      <dsp:spPr>
        <a:xfrm>
          <a:off x="327802" y="508"/>
          <a:ext cx="2900547" cy="1450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Λογισμικό εφαρμογών</a:t>
          </a:r>
        </a:p>
      </dsp:txBody>
      <dsp:txXfrm>
        <a:off x="370279" y="42985"/>
        <a:ext cx="2815593" cy="1365319"/>
      </dsp:txXfrm>
    </dsp:sp>
    <dsp:sp modelId="{5D90EF30-899B-4CB5-A9DF-850CBB774401}">
      <dsp:nvSpPr>
        <dsp:cNvPr id="0" name=""/>
        <dsp:cNvSpPr/>
      </dsp:nvSpPr>
      <dsp:spPr>
        <a:xfrm>
          <a:off x="617857" y="1450782"/>
          <a:ext cx="290054" cy="1197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766"/>
              </a:lnTo>
              <a:lnTo>
                <a:pt x="290054" y="11977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6714B-CDC2-4430-B112-F8E9FCE88BA4}">
      <dsp:nvSpPr>
        <dsp:cNvPr id="0" name=""/>
        <dsp:cNvSpPr/>
      </dsp:nvSpPr>
      <dsp:spPr>
        <a:xfrm>
          <a:off x="907911" y="1813350"/>
          <a:ext cx="3260517" cy="1670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FF"/>
            </a:buClr>
            <a:buSzPts val="1800"/>
            <a:buFont typeface="Calibri"/>
            <a:buNone/>
          </a:pPr>
          <a:r>
            <a:rPr lang="el-GR" sz="2400" b="0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εκτελούν συγκεκριμένες εργασίες σύμφωνα με τις </a:t>
          </a:r>
          <a:r>
            <a:rPr lang="el-GR" sz="2400" b="1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απαιτήσεις</a:t>
          </a:r>
          <a:r>
            <a:rPr lang="el-GR" sz="2400" b="0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και τις </a:t>
          </a:r>
          <a:r>
            <a:rPr lang="el-GR" sz="2400" b="1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ανάγκες</a:t>
          </a:r>
          <a:r>
            <a:rPr lang="el-GR" sz="2400" b="0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</a:t>
          </a:r>
          <a:r>
            <a:rPr lang="el-GR" sz="2400" b="1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μας</a:t>
          </a:r>
          <a:endParaRPr lang="el-GR" sz="2400" kern="1200" dirty="0"/>
        </a:p>
      </dsp:txBody>
      <dsp:txXfrm>
        <a:off x="956835" y="1862274"/>
        <a:ext cx="3162669" cy="1572548"/>
      </dsp:txXfrm>
    </dsp:sp>
    <dsp:sp modelId="{3BDAB0F6-51A9-4D79-971C-7F03B4D0D406}">
      <dsp:nvSpPr>
        <dsp:cNvPr id="0" name=""/>
        <dsp:cNvSpPr/>
      </dsp:nvSpPr>
      <dsp:spPr>
        <a:xfrm>
          <a:off x="617857" y="1450782"/>
          <a:ext cx="238285" cy="3121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1178"/>
              </a:lnTo>
              <a:lnTo>
                <a:pt x="238285" y="31211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0A80C-9253-4AA8-BEC0-E2D70CBC7F0A}">
      <dsp:nvSpPr>
        <dsp:cNvPr id="0" name=""/>
        <dsp:cNvSpPr/>
      </dsp:nvSpPr>
      <dsp:spPr>
        <a:xfrm>
          <a:off x="856142" y="3846824"/>
          <a:ext cx="3916110" cy="1450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Παιχνίδια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Φυλλομετρητές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Ζωγραφική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Επεξεργασία κειμένου</a:t>
          </a:r>
        </a:p>
      </dsp:txBody>
      <dsp:txXfrm>
        <a:off x="898619" y="3889301"/>
        <a:ext cx="3831156" cy="1365319"/>
      </dsp:txXfrm>
    </dsp:sp>
    <dsp:sp modelId="{4E6CF0EB-410C-482B-A759-6D075E56ADEF}">
      <dsp:nvSpPr>
        <dsp:cNvPr id="0" name=""/>
        <dsp:cNvSpPr/>
      </dsp:nvSpPr>
      <dsp:spPr>
        <a:xfrm>
          <a:off x="4969050" y="508"/>
          <a:ext cx="2900547" cy="1450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Λογισμικό συστήματος</a:t>
          </a:r>
        </a:p>
      </dsp:txBody>
      <dsp:txXfrm>
        <a:off x="5011527" y="42985"/>
        <a:ext cx="2815593" cy="1365319"/>
      </dsp:txXfrm>
    </dsp:sp>
    <dsp:sp modelId="{740CD2D6-A722-4D55-AD47-5A1626D606A8}">
      <dsp:nvSpPr>
        <dsp:cNvPr id="0" name=""/>
        <dsp:cNvSpPr/>
      </dsp:nvSpPr>
      <dsp:spPr>
        <a:xfrm>
          <a:off x="5259104" y="1450782"/>
          <a:ext cx="290054" cy="1087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705"/>
              </a:lnTo>
              <a:lnTo>
                <a:pt x="290054" y="1087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038D7-3DCC-429C-B41A-CAFE50D5506C}">
      <dsp:nvSpPr>
        <dsp:cNvPr id="0" name=""/>
        <dsp:cNvSpPr/>
      </dsp:nvSpPr>
      <dsp:spPr>
        <a:xfrm>
          <a:off x="5549159" y="1813350"/>
          <a:ext cx="2320438" cy="1450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FF"/>
            </a:buClr>
            <a:buSzPts val="1800"/>
            <a:buFont typeface="Calibri"/>
            <a:buNone/>
          </a:pPr>
          <a:r>
            <a:rPr lang="el-GR" sz="2400" b="0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χρειάζονται για την ίδια τη </a:t>
          </a:r>
          <a:r>
            <a:rPr lang="el-GR" sz="2400" b="1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λειτουργία</a:t>
          </a:r>
          <a:r>
            <a:rPr lang="el-GR" sz="2400" b="0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 του </a:t>
          </a:r>
          <a:r>
            <a:rPr lang="el-GR" sz="2400" b="1" i="0" u="none" kern="1200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rPr>
            <a:t>υπολογιστή</a:t>
          </a:r>
          <a:endParaRPr lang="el-GR" sz="2400" kern="1200" dirty="0"/>
        </a:p>
      </dsp:txBody>
      <dsp:txXfrm>
        <a:off x="5591636" y="1855827"/>
        <a:ext cx="2235484" cy="1365319"/>
      </dsp:txXfrm>
    </dsp:sp>
    <dsp:sp modelId="{F7C45512-F920-448F-A49A-5490FBDA6E1C}">
      <dsp:nvSpPr>
        <dsp:cNvPr id="0" name=""/>
        <dsp:cNvSpPr/>
      </dsp:nvSpPr>
      <dsp:spPr>
        <a:xfrm>
          <a:off x="5259104" y="1450782"/>
          <a:ext cx="290054" cy="2965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5904"/>
              </a:lnTo>
              <a:lnTo>
                <a:pt x="290054" y="29659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E8A47-901A-4EA8-AEDA-63008BB5833C}">
      <dsp:nvSpPr>
        <dsp:cNvPr id="0" name=""/>
        <dsp:cNvSpPr/>
      </dsp:nvSpPr>
      <dsp:spPr>
        <a:xfrm>
          <a:off x="5549159" y="3626193"/>
          <a:ext cx="2732199" cy="15809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Λειτουργικό σύστημα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Drivers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Firmware(BIOS)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Διεπαφή χρήστη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 dirty="0"/>
        </a:p>
      </dsp:txBody>
      <dsp:txXfrm>
        <a:off x="5595465" y="3672499"/>
        <a:ext cx="2639587" cy="1488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27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60800" y="0"/>
            <a:ext cx="29527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2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4037"/>
            <a:ext cx="29527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60800" y="9444037"/>
            <a:ext cx="29527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66357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602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607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1910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ac266cd9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ac266cd9af_1_0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100" cy="447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ac266cd9af_1_0:notes"/>
          <p:cNvSpPr txBox="1">
            <a:spLocks noGrp="1"/>
          </p:cNvSpPr>
          <p:nvPr>
            <p:ph type="sldNum" idx="12"/>
          </p:nvPr>
        </p:nvSpPr>
        <p:spPr>
          <a:xfrm>
            <a:off x="3860800" y="9444037"/>
            <a:ext cx="29529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96782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0812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ac266cd9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ac266cd9af_0_0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100" cy="447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ac266cd9af_0_0:notes"/>
          <p:cNvSpPr txBox="1">
            <a:spLocks noGrp="1"/>
          </p:cNvSpPr>
          <p:nvPr>
            <p:ph type="sldNum" idx="12"/>
          </p:nvPr>
        </p:nvSpPr>
        <p:spPr>
          <a:xfrm>
            <a:off x="3860800" y="9444037"/>
            <a:ext cx="29529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9175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53062" cy="4473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6125"/>
            <a:ext cx="497046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354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Αντικείμενο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Εικόνα με λεζάντα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055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Περιεχόμενο με λεζάντα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5339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Κενή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1159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Μόνο τίτλος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3585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Σύγκριση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2944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Δύο περιεχόμενα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95288" y="1600200"/>
            <a:ext cx="4068762" cy="45259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2"/>
          </p:nvPr>
        </p:nvSpPr>
        <p:spPr>
          <a:xfrm>
            <a:off x="4616450" y="1600200"/>
            <a:ext cx="4070350" cy="45259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269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Κεφαλίδα ενότητας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679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TWO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95288" y="1600200"/>
            <a:ext cx="4068762" cy="45259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2"/>
          </p:nvPr>
        </p:nvSpPr>
        <p:spPr>
          <a:xfrm>
            <a:off x="4616450" y="1600200"/>
            <a:ext cx="4070350" cy="4525963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SECTION_HEAD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Αντικείμενο" type="obj">
  <p:cSld name="Τίτλος και Αντικείμενο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882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1817687" y="387350"/>
            <a:ext cx="6881812" cy="101282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cxnSp>
        <p:nvCxnSpPr>
          <p:cNvPr id="54" name="Google Shape;54;p11"/>
          <p:cNvCxnSpPr/>
          <p:nvPr/>
        </p:nvCxnSpPr>
        <p:spPr>
          <a:xfrm>
            <a:off x="1816100" y="1404937"/>
            <a:ext cx="6884987" cy="0"/>
          </a:xfrm>
          <a:prstGeom prst="straightConnector1">
            <a:avLst/>
          </a:prstGeom>
          <a:noFill/>
          <a:ln w="28575" cap="flat" cmpd="sng">
            <a:solidFill>
              <a:srgbClr val="0000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" name="Google Shape;55;p11"/>
          <p:cNvCxnSpPr/>
          <p:nvPr/>
        </p:nvCxnSpPr>
        <p:spPr>
          <a:xfrm>
            <a:off x="406400" y="406400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" name="Google Shape;56;p11"/>
          <p:cNvCxnSpPr/>
          <p:nvPr/>
        </p:nvCxnSpPr>
        <p:spPr>
          <a:xfrm>
            <a:off x="407987" y="1393825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" name="Google Shape;57;p11"/>
          <p:cNvCxnSpPr/>
          <p:nvPr/>
        </p:nvCxnSpPr>
        <p:spPr>
          <a:xfrm>
            <a:off x="1573212" y="407987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8" name="Google Shape;58;p11"/>
          <p:cNvCxnSpPr/>
          <p:nvPr/>
        </p:nvCxnSpPr>
        <p:spPr>
          <a:xfrm>
            <a:off x="1573212" y="1392237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•"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60" name="Google Shape;60;p11"/>
          <p:cNvGrpSpPr/>
          <p:nvPr/>
        </p:nvGrpSpPr>
        <p:grpSpPr>
          <a:xfrm>
            <a:off x="395287" y="333375"/>
            <a:ext cx="1428750" cy="1060450"/>
            <a:chOff x="249" y="210"/>
            <a:chExt cx="900" cy="668"/>
          </a:xfrm>
        </p:grpSpPr>
        <p:pic>
          <p:nvPicPr>
            <p:cNvPr id="61" name="Google Shape;61;p11" descr="1paketa%20efarmogonJ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249" y="210"/>
              <a:ext cx="900" cy="66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1"/>
            <p:cNvSpPr/>
            <p:nvPr/>
          </p:nvSpPr>
          <p:spPr>
            <a:xfrm>
              <a:off x="281" y="264"/>
              <a:ext cx="840" cy="606"/>
            </a:xfrm>
            <a:prstGeom prst="bracketPair">
              <a:avLst/>
            </a:prstGeom>
            <a:noFill/>
            <a:ln w="76200" cap="flat" cmpd="sng">
              <a:solidFill>
                <a:srgbClr val="33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2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cxnSp>
          <p:nvCxnSpPr>
            <p:cNvPr id="63" name="Google Shape;63;p11"/>
            <p:cNvCxnSpPr/>
            <p:nvPr/>
          </p:nvCxnSpPr>
          <p:spPr>
            <a:xfrm>
              <a:off x="256" y="256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4" name="Google Shape;64;p11"/>
            <p:cNvCxnSpPr/>
            <p:nvPr/>
          </p:nvCxnSpPr>
          <p:spPr>
            <a:xfrm>
              <a:off x="257" y="878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5" name="Google Shape;65;p11"/>
            <p:cNvCxnSpPr/>
            <p:nvPr/>
          </p:nvCxnSpPr>
          <p:spPr>
            <a:xfrm>
              <a:off x="991" y="257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6" name="Google Shape;66;p11"/>
            <p:cNvCxnSpPr/>
            <p:nvPr/>
          </p:nvCxnSpPr>
          <p:spPr>
            <a:xfrm>
              <a:off x="991" y="877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1817687" y="387350"/>
            <a:ext cx="6881812" cy="101282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ftr" idx="11"/>
          </p:nvPr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1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cxnSp>
        <p:nvCxnSpPr>
          <p:cNvPr id="54" name="Google Shape;54;p11"/>
          <p:cNvCxnSpPr/>
          <p:nvPr/>
        </p:nvCxnSpPr>
        <p:spPr>
          <a:xfrm>
            <a:off x="1816100" y="1404937"/>
            <a:ext cx="6884987" cy="0"/>
          </a:xfrm>
          <a:prstGeom prst="straightConnector1">
            <a:avLst/>
          </a:prstGeom>
          <a:noFill/>
          <a:ln w="28575" cap="flat" cmpd="sng">
            <a:solidFill>
              <a:srgbClr val="0000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" name="Google Shape;55;p11"/>
          <p:cNvCxnSpPr/>
          <p:nvPr/>
        </p:nvCxnSpPr>
        <p:spPr>
          <a:xfrm>
            <a:off x="406400" y="406400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" name="Google Shape;56;p11"/>
          <p:cNvCxnSpPr/>
          <p:nvPr/>
        </p:nvCxnSpPr>
        <p:spPr>
          <a:xfrm>
            <a:off x="407987" y="1393825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" name="Google Shape;57;p11"/>
          <p:cNvCxnSpPr/>
          <p:nvPr/>
        </p:nvCxnSpPr>
        <p:spPr>
          <a:xfrm>
            <a:off x="1573212" y="407987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8" name="Google Shape;58;p11"/>
          <p:cNvCxnSpPr/>
          <p:nvPr/>
        </p:nvCxnSpPr>
        <p:spPr>
          <a:xfrm>
            <a:off x="1573212" y="1392237"/>
            <a:ext cx="242887" cy="0"/>
          </a:xfrm>
          <a:prstGeom prst="straightConnector1">
            <a:avLst/>
          </a:prstGeom>
          <a:noFill/>
          <a:ln w="38100" cap="flat" cmpd="sng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•"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60" name="Google Shape;60;p11"/>
          <p:cNvGrpSpPr/>
          <p:nvPr/>
        </p:nvGrpSpPr>
        <p:grpSpPr>
          <a:xfrm>
            <a:off x="395287" y="333375"/>
            <a:ext cx="1428750" cy="1060450"/>
            <a:chOff x="249" y="210"/>
            <a:chExt cx="900" cy="668"/>
          </a:xfrm>
        </p:grpSpPr>
        <p:pic>
          <p:nvPicPr>
            <p:cNvPr id="61" name="Google Shape;61;p11" descr="1paketa%20efarmogonJ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249" y="210"/>
              <a:ext cx="900" cy="66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1"/>
            <p:cNvSpPr/>
            <p:nvPr/>
          </p:nvSpPr>
          <p:spPr>
            <a:xfrm>
              <a:off x="281" y="264"/>
              <a:ext cx="840" cy="606"/>
            </a:xfrm>
            <a:prstGeom prst="bracketPair">
              <a:avLst/>
            </a:prstGeom>
            <a:noFill/>
            <a:ln w="76200" cap="flat" cmpd="sng">
              <a:solidFill>
                <a:srgbClr val="33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2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cxnSp>
          <p:nvCxnSpPr>
            <p:cNvPr id="63" name="Google Shape;63;p11"/>
            <p:cNvCxnSpPr/>
            <p:nvPr/>
          </p:nvCxnSpPr>
          <p:spPr>
            <a:xfrm>
              <a:off x="256" y="256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4" name="Google Shape;64;p11"/>
            <p:cNvCxnSpPr/>
            <p:nvPr/>
          </p:nvCxnSpPr>
          <p:spPr>
            <a:xfrm>
              <a:off x="257" y="878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5" name="Google Shape;65;p11"/>
            <p:cNvCxnSpPr/>
            <p:nvPr/>
          </p:nvCxnSpPr>
          <p:spPr>
            <a:xfrm>
              <a:off x="991" y="257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66" name="Google Shape;66;p11"/>
            <p:cNvCxnSpPr/>
            <p:nvPr/>
          </p:nvCxnSpPr>
          <p:spPr>
            <a:xfrm>
              <a:off x="991" y="877"/>
              <a:ext cx="153" cy="0"/>
            </a:xfrm>
            <a:prstGeom prst="straightConnector1">
              <a:avLst/>
            </a:prstGeom>
            <a:noFill/>
            <a:ln w="38100" cap="flat" cmpd="sng">
              <a:solidFill>
                <a:srgbClr val="333399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3270032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Y2rDL1V1aUJ8bLnFD0zJPm2GUf3bN9LLK0K0VyMCUwzo7MA/viewfor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/>
          <p:nvPr/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b="0" i="1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Λογισμικό Υπολογιστή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Verdana"/>
              <a:buNone/>
            </a:pPr>
            <a:r>
              <a:rPr lang="en-US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Τα βα</a:t>
            </a:r>
            <a:r>
              <a:rPr lang="en-US" sz="2800" b="0" i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σικά</a:t>
            </a:r>
            <a:r>
              <a:rPr lang="en-US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μέρη</a:t>
            </a:r>
            <a:r>
              <a:rPr lang="en-US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του</a:t>
            </a:r>
            <a:r>
              <a:rPr lang="en-US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Υπ</a:t>
            </a:r>
            <a:r>
              <a:rPr lang="en-US" sz="2800" b="0" i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ολογιστή</a:t>
            </a:r>
            <a:r>
              <a:rPr lang="el-GR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=Υλικό +Λογισμικό </a:t>
            </a:r>
            <a:endParaRPr dirty="0"/>
          </a:p>
        </p:txBody>
      </p:sp>
      <p:sp>
        <p:nvSpPr>
          <p:cNvPr id="122" name="Google Shape;122;p2"/>
          <p:cNvSpPr txBox="1"/>
          <p:nvPr/>
        </p:nvSpPr>
        <p:spPr>
          <a:xfrm>
            <a:off x="2987675" y="5805487"/>
            <a:ext cx="3527425" cy="28733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Comic Sans MS"/>
              <a:buNone/>
            </a:pPr>
            <a:r>
              <a:rPr lang="en-US" sz="16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[ Τα βασικά μέρη του Η/Υ ]</a:t>
            </a: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5865962" y="1846053"/>
            <a:ext cx="3810464" cy="3347049"/>
          </a:xfrm>
          <a:prstGeom prst="cloudCallout">
            <a:avLst>
              <a:gd name="adj1" fmla="val -59994"/>
              <a:gd name="adj2" fmla="val -29108"/>
            </a:avLst>
          </a:prstGeom>
          <a:gradFill>
            <a:gsLst>
              <a:gs pos="0">
                <a:srgbClr val="FFFFFF"/>
              </a:gs>
              <a:gs pos="100000">
                <a:srgbClr val="FFFFCC"/>
              </a:gs>
            </a:gsLst>
            <a:lin ang="2700000" scaled="0"/>
          </a:gradFill>
          <a:ln w="9525" cap="rnd" cmpd="sng">
            <a:solidFill>
              <a:srgbClr val="0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None/>
            </a:pPr>
            <a:r>
              <a:rPr lang="el-GR" sz="2000" b="1" i="0" u="none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Λογισμικό</a:t>
            </a:r>
            <a:r>
              <a:rPr lang="el-GR" sz="2000" b="1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=όλα τ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 π</a:t>
            </a:r>
            <a:r>
              <a:rPr lang="en-US" sz="2000" b="0" i="0" u="none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ρογράμμ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ατα</a:t>
            </a:r>
            <a:r>
              <a:rPr lang="el-GR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None/>
            </a:pPr>
            <a:r>
              <a:rPr lang="el-GR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Ε</a:t>
            </a:r>
            <a:r>
              <a:rPr lang="en-US" sz="2000" b="0" i="0" u="none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ίν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αι </a:t>
            </a:r>
            <a:r>
              <a:rPr lang="en-US" sz="2000" b="1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άυλα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όπως οι νότες σε ένα μουσικό κομμάτι.</a:t>
            </a:r>
            <a:endParaRPr dirty="0"/>
          </a:p>
        </p:txBody>
      </p:sp>
      <p:sp>
        <p:nvSpPr>
          <p:cNvPr id="125" name="Google Shape;125;p2"/>
          <p:cNvSpPr/>
          <p:nvPr/>
        </p:nvSpPr>
        <p:spPr>
          <a:xfrm>
            <a:off x="0" y="2370024"/>
            <a:ext cx="2809800" cy="3116376"/>
          </a:xfrm>
          <a:prstGeom prst="cloudCallout">
            <a:avLst>
              <a:gd name="adj1" fmla="val 66314"/>
              <a:gd name="adj2" fmla="val -4487"/>
            </a:avLst>
          </a:prstGeom>
          <a:gradFill>
            <a:gsLst>
              <a:gs pos="0">
                <a:srgbClr val="FFFFFF"/>
              </a:gs>
              <a:gs pos="100000">
                <a:srgbClr val="FFFFCC"/>
              </a:gs>
            </a:gsLst>
            <a:lin ang="2700000" scaled="0"/>
          </a:gradFill>
          <a:ln w="9525" cap="rnd" cmpd="sng">
            <a:solidFill>
              <a:srgbClr val="0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None/>
            </a:pPr>
            <a:r>
              <a:rPr lang="el-GR" sz="2000" b="1" i="0" u="none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Υλικό =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None/>
            </a:pPr>
            <a:r>
              <a:rPr lang="en-US" sz="2000" b="0" i="0" u="none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Όλ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 τα </a:t>
            </a:r>
            <a:r>
              <a:rPr lang="en-US" sz="2000" b="1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εξαρτήματα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του υπολογιστή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alibri"/>
              <a:buNone/>
            </a:pPr>
            <a:r>
              <a:rPr lang="en-US" sz="18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(μπ</a:t>
            </a:r>
            <a:r>
              <a:rPr lang="en-US" sz="1800" b="0" i="0" u="none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ορούμε</a:t>
            </a:r>
            <a:r>
              <a:rPr lang="en-US" sz="18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να τα </a:t>
            </a:r>
            <a:r>
              <a:rPr lang="en-US" sz="1800" b="0" i="0" u="none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δούμε</a:t>
            </a:r>
            <a:r>
              <a:rPr lang="el-GR" sz="18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και να τα αγγίξουμε </a:t>
            </a:r>
            <a:r>
              <a:rPr lang="en-US" sz="18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pic>
        <p:nvPicPr>
          <p:cNvPr id="1026" name="Picture 2" descr="Α' - Β' Δημοτικού - Dimpapp">
            <a:extLst>
              <a:ext uri="{FF2B5EF4-FFF2-40B4-BE49-F238E27FC236}">
                <a16:creationId xmlns:a16="http://schemas.microsoft.com/office/drawing/2014/main" id="{0A53F619-D844-9644-DDE5-CEEFE4860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073" y="2006488"/>
            <a:ext cx="2096029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ACB5CC-51A3-9D76-6418-7461674FA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842430E-DA2C-BEE4-3686-02D2A9702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854" y="717268"/>
            <a:ext cx="8229600" cy="536476"/>
          </a:xfrm>
        </p:spPr>
        <p:txBody>
          <a:bodyPr/>
          <a:lstStyle/>
          <a:p>
            <a:r>
              <a:rPr lang="el-GR" altLang="en-US" dirty="0">
                <a:solidFill>
                  <a:srgbClr val="0070C0"/>
                </a:solidFill>
              </a:rPr>
              <a:t>Αρχείο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CE443A5-916A-2EB8-898A-04F6EE06F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854" y="1604543"/>
            <a:ext cx="8834146" cy="5020543"/>
          </a:xfrm>
        </p:spPr>
        <p:txBody>
          <a:bodyPr/>
          <a:lstStyle/>
          <a:p>
            <a:pPr marL="10860" marR="4344">
              <a:spcBef>
                <a:spcPts val="86"/>
              </a:spcBef>
            </a:pPr>
            <a:r>
              <a:rPr lang="el-GR" sz="2400" b="1" spc="-4" dirty="0">
                <a:solidFill>
                  <a:srgbClr val="3333CC"/>
                </a:solidFill>
                <a:latin typeface="Comic Sans MS"/>
                <a:cs typeface="Comic Sans MS"/>
              </a:rPr>
              <a:t>Αρχείο </a:t>
            </a:r>
            <a:r>
              <a:rPr lang="el-GR" sz="2400" spc="-4" dirty="0">
                <a:solidFill>
                  <a:srgbClr val="3333CC"/>
                </a:solidFill>
                <a:latin typeface="Comic Sans MS"/>
                <a:cs typeface="Comic Sans MS"/>
              </a:rPr>
              <a:t>ονομάζουμε </a:t>
            </a:r>
            <a:r>
              <a:rPr lang="el-GR" sz="2400" dirty="0">
                <a:solidFill>
                  <a:srgbClr val="3333CC"/>
                </a:solidFill>
                <a:latin typeface="Comic Sans MS"/>
                <a:cs typeface="Comic Sans MS"/>
              </a:rPr>
              <a:t>μια </a:t>
            </a:r>
            <a:r>
              <a:rPr lang="el-GR" sz="2400" spc="-4" dirty="0">
                <a:solidFill>
                  <a:srgbClr val="3333CC"/>
                </a:solidFill>
                <a:latin typeface="Comic Sans MS"/>
                <a:cs typeface="Comic Sans MS"/>
              </a:rPr>
              <a:t>οργανωμένη συλλογή </a:t>
            </a:r>
            <a:r>
              <a:rPr lang="el-GR" sz="2400" dirty="0">
                <a:solidFill>
                  <a:srgbClr val="3333CC"/>
                </a:solidFill>
                <a:latin typeface="Comic Sans MS"/>
                <a:cs typeface="Comic Sans MS"/>
              </a:rPr>
              <a:t>από</a:t>
            </a:r>
            <a:r>
              <a:rPr lang="el-GR" sz="2400" spc="-346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el-GR" sz="2400" spc="-4" dirty="0">
                <a:solidFill>
                  <a:srgbClr val="3333CC"/>
                </a:solidFill>
                <a:latin typeface="Comic Sans MS"/>
                <a:cs typeface="Comic Sans MS"/>
              </a:rPr>
              <a:t>δεδομένα,  που είναι αποθηκευμένα σε κάποιο μέσο αποθήκευσης του  υπολογιστή.</a:t>
            </a:r>
            <a:endParaRPr lang="el-GR" sz="2400" dirty="0">
              <a:latin typeface="Comic Sans MS"/>
              <a:cs typeface="Comic Sans MS"/>
            </a:endParaRPr>
          </a:p>
          <a:p>
            <a:pPr marL="71674">
              <a:spcBef>
                <a:spcPts val="2035"/>
              </a:spcBef>
            </a:pPr>
            <a:endParaRPr lang="el-GR" sz="2400" dirty="0"/>
          </a:p>
          <a:p>
            <a:endParaRPr lang="en-US" altLang="en-US" sz="36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00774D8-8190-B877-DB2C-409F1BF98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736" y="2798188"/>
            <a:ext cx="6736718" cy="354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4492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795DA3-2BBB-281E-870B-AA4BA4844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3AA942-7003-5991-EE84-33230E15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4460"/>
            <a:ext cx="8229600" cy="543270"/>
          </a:xfrm>
        </p:spPr>
        <p:txBody>
          <a:bodyPr/>
          <a:lstStyle/>
          <a:p>
            <a:r>
              <a:rPr lang="el-GR" sz="4800" dirty="0">
                <a:solidFill>
                  <a:srgbClr val="0070C0"/>
                </a:solidFill>
              </a:rPr>
              <a:t>Η επέκταση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0A5434-BD31-DA12-3A5D-FA5FED73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04" y="1515314"/>
            <a:ext cx="8600536" cy="5144277"/>
          </a:xfrm>
        </p:spPr>
        <p:txBody>
          <a:bodyPr/>
          <a:lstStyle/>
          <a:p>
            <a:r>
              <a:rPr lang="el-GR" sz="2400" b="1" dirty="0">
                <a:solidFill>
                  <a:srgbClr val="0070C0"/>
                </a:solidFill>
              </a:rPr>
              <a:t>Προστίθεται αυτόματα από το πρόγραμμα που δημιούργησε το αρχείο 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Μας δίνει πληροφορίες για το είδος των δεδομένων του αρχείου 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Μας δίνει πληροφορίες για το λογισμικό με το οποίο μπορούμε να ανοίξουμε το αρχείο για επεξεργασία</a:t>
            </a:r>
          </a:p>
          <a:p>
            <a:pPr marL="0" indent="0">
              <a:buNone/>
            </a:pPr>
            <a:endParaRPr lang="el-G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9318F01-F4E0-F8A9-4D07-0A55F3970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282" y="4228868"/>
            <a:ext cx="4766391" cy="222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56754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6B9782-7010-6E73-6D17-470DC2B2B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37F3BEC0-6AE6-F396-0A71-3E5BA81A1471}"/>
              </a:ext>
            </a:extLst>
          </p:cNvPr>
          <p:cNvSpPr/>
          <p:nvPr/>
        </p:nvSpPr>
        <p:spPr>
          <a:xfrm>
            <a:off x="457200" y="1679417"/>
            <a:ext cx="8229600" cy="46006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9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947DC63-BA24-0895-66A6-7CB8051A7A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823588"/>
            <a:ext cx="8229600" cy="339582"/>
          </a:xfrm>
          <a:prstGeom prst="rect">
            <a:avLst/>
          </a:prstGeom>
        </p:spPr>
        <p:txBody>
          <a:bodyPr spcFirstLastPara="1" vert="horz" wrap="square" lIns="0" tIns="10860" rIns="0" bIns="0" rtlCol="0" anchor="ctr" anchorCtr="0">
            <a:spAutoFit/>
          </a:bodyPr>
          <a:lstStyle/>
          <a:p>
            <a:pPr marL="10860">
              <a:spcBef>
                <a:spcPts val="86"/>
              </a:spcBef>
            </a:pPr>
            <a:r>
              <a:rPr sz="2052" b="1" dirty="0">
                <a:solidFill>
                  <a:srgbClr val="0070C0"/>
                </a:solidFill>
                <a:latin typeface="Comic Sans MS"/>
                <a:cs typeface="Comic Sans MS"/>
              </a:rPr>
              <a:t>Η </a:t>
            </a:r>
            <a:r>
              <a:rPr sz="2052" b="1" spc="-4" dirty="0">
                <a:solidFill>
                  <a:srgbClr val="0070C0"/>
                </a:solidFill>
                <a:latin typeface="Comic Sans MS"/>
                <a:cs typeface="Comic Sans MS"/>
              </a:rPr>
              <a:t>δομή των</a:t>
            </a:r>
            <a:r>
              <a:rPr sz="2052" b="1" spc="-86" dirty="0">
                <a:solidFill>
                  <a:srgbClr val="0070C0"/>
                </a:solidFill>
                <a:latin typeface="Comic Sans MS"/>
                <a:cs typeface="Comic Sans MS"/>
              </a:rPr>
              <a:t> </a:t>
            </a:r>
            <a:r>
              <a:rPr sz="2052" b="1" spc="-4" dirty="0">
                <a:solidFill>
                  <a:srgbClr val="0070C0"/>
                </a:solidFill>
                <a:latin typeface="Comic Sans MS"/>
                <a:cs typeface="Comic Sans MS"/>
              </a:rPr>
              <a:t>Φακέλων</a:t>
            </a:r>
            <a:endParaRPr sz="2052" dirty="0">
              <a:solidFill>
                <a:srgbClr val="0070C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5304417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Verdana"/>
              <a:buNone/>
            </a:pPr>
            <a:r>
              <a:rPr lang="en-US" sz="2800" b="0" i="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Σύστημα Ηλεκτρονικού Υπολογιστή</a:t>
            </a:r>
            <a:endParaRPr/>
          </a:p>
        </p:txBody>
      </p:sp>
      <p:sp>
        <p:nvSpPr>
          <p:cNvPr id="191" name="Google Shape;191;p7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7" descr="kef_5_Softwar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6ABDDB-90BE-1263-833B-5821544C6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103" y="685800"/>
            <a:ext cx="5486400" cy="566738"/>
          </a:xfrm>
        </p:spPr>
        <p:txBody>
          <a:bodyPr/>
          <a:lstStyle/>
          <a:p>
            <a:r>
              <a:rPr lang="en-US" dirty="0">
                <a:hlinkClick r:id="rId2"/>
              </a:rPr>
              <a:t>Quiz</a:t>
            </a:r>
            <a:br>
              <a:rPr lang="en-US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338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"/>
          <p:cNvSpPr txBox="1"/>
          <p:nvPr/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b="0" i="1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Λογισμικό Υπολογιστή</a:t>
            </a:r>
            <a:endParaRPr/>
          </a:p>
        </p:txBody>
      </p:sp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Verdana"/>
              <a:buNone/>
            </a:pPr>
            <a:r>
              <a:rPr lang="en-US" sz="2400" b="0" i="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Οι έννοιες «Πρόγραμμα» και «Λογισμικό»</a:t>
            </a:r>
            <a:endParaRPr/>
          </a:p>
        </p:txBody>
      </p:sp>
      <p:sp>
        <p:nvSpPr>
          <p:cNvPr id="132" name="Google Shape;132;p3"/>
          <p:cNvSpPr txBox="1"/>
          <p:nvPr/>
        </p:nvSpPr>
        <p:spPr>
          <a:xfrm>
            <a:off x="267375" y="1606225"/>
            <a:ext cx="7956600" cy="2477561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Verdana"/>
              <a:buNone/>
            </a:pPr>
            <a:r>
              <a:rPr lang="en-US" sz="2200" b="1" dirty="0" err="1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Πρόγρ</a:t>
            </a:r>
            <a:r>
              <a:rPr lang="en-US" sz="2200" b="1" dirty="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αμμα</a:t>
            </a:r>
            <a:endParaRPr b="1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Calibri"/>
              <a:buNone/>
            </a:pPr>
            <a:r>
              <a:rPr lang="en-US" sz="1800" b="1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Πρόγρ</a:t>
            </a:r>
            <a:r>
              <a:rPr lang="en-US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αμμα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είναι ένα σύνολο </a:t>
            </a:r>
            <a:r>
              <a:rPr lang="en-US" sz="1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οδηγιών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προς τον υπολογιστή προκειμένου να κάνει μια συγκεκριμένη εργασία. </a:t>
            </a: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Οι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οδηγίες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υτές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ονομάζοντ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αι </a:t>
            </a:r>
            <a:r>
              <a:rPr lang="en-US" sz="1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εντολές.</a:t>
            </a:r>
            <a:endParaRPr sz="18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Calibri"/>
              <a:buNone/>
            </a:pPr>
            <a:r>
              <a:rPr lang="en-US" sz="1800" b="1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Προγρ</a:t>
            </a:r>
            <a:r>
              <a:rPr lang="en-US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αμματιστής: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ο επαγγελματίας που γράφει προγράμματα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Calibri"/>
              <a:buNone/>
            </a:pPr>
            <a:r>
              <a:rPr lang="en-US" sz="1800" b="1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Προγρ</a:t>
            </a:r>
            <a:r>
              <a:rPr lang="en-US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αμματισμός :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η συγγραφή ενός προγράμματος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Calibri"/>
              <a:buNone/>
            </a:pPr>
            <a:r>
              <a:rPr lang="en-US" sz="1800" b="1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Γλώσσ</a:t>
            </a:r>
            <a:r>
              <a:rPr lang="en-US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προγραμματισμού: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μια τεχνητή γλώσσα που χρησιμοποιείται αποκλειστικά για τη συγγραφή προγραμμάτων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Calibri"/>
              <a:buNone/>
            </a:pPr>
            <a:endParaRPr sz="2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563000" y="3999838"/>
            <a:ext cx="7874100" cy="13434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Λογισμικό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Όλα τα </a:t>
            </a:r>
            <a:r>
              <a:rPr lang="en-US" sz="2200" b="1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προγράμματα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που χρησιμοποιούνται από έναν υπολογιστή ονομάζονται με μια λέξη </a:t>
            </a:r>
            <a:r>
              <a:rPr lang="en-US" sz="2200" b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λογισμικό</a:t>
            </a:r>
            <a:r>
              <a:rPr lang="en-US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35C17AB-D22F-7259-12B5-F00640AFE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6242" y="450282"/>
            <a:ext cx="7403470" cy="804862"/>
          </a:xfrm>
        </p:spPr>
        <p:txBody>
          <a:bodyPr/>
          <a:lstStyle/>
          <a:p>
            <a:r>
              <a:rPr lang="el-GR" sz="3200" dirty="0">
                <a:solidFill>
                  <a:srgbClr val="C00000"/>
                </a:solidFill>
              </a:rPr>
              <a:t>Γιατί χρειάζεται το λειτουργικό Σύστημα;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666462-8215-2962-E233-1541C5115525}"/>
              </a:ext>
            </a:extLst>
          </p:cNvPr>
          <p:cNvSpPr txBox="1"/>
          <p:nvPr/>
        </p:nvSpPr>
        <p:spPr>
          <a:xfrm>
            <a:off x="0" y="1582947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/>
              <a:t>Απαιτείται για τη λειτουργία του υπολογιστή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/>
              <a:t> Διαχειρίζεται τη μνήμη, τις διεργασίες που εκτελούνται από την ΚΜΕ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/>
              <a:t>Ελέγχει την πρόσβαση στα περιφερειακά(πχ εκτυπωτές) , στα αρχεία  και στους σκληρούς δίσκους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>
                <a:highlight>
                  <a:srgbClr val="FFFF00"/>
                </a:highlight>
              </a:rPr>
              <a:t>Διαχειρίζεται τους πόρους του Η/Υ(πόρος είναι σημαντικά εξαρτήματα ή λειτουργίες πχ ΚΜΕ, </a:t>
            </a:r>
            <a:r>
              <a:rPr lang="en-US" sz="2700" dirty="0">
                <a:highlight>
                  <a:srgbClr val="FFFF00"/>
                </a:highlight>
              </a:rPr>
              <a:t>RAM,</a:t>
            </a:r>
            <a:r>
              <a:rPr lang="el-GR" sz="2700" dirty="0">
                <a:highlight>
                  <a:srgbClr val="FFFF00"/>
                </a:highlight>
              </a:rPr>
              <a:t>σκληροί δίσκοι, πρόσβαση στο διαδίκτυο, εκτυπωτές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/>
              <a:t>Επιτρέπει σε πολλούς χρήστες να χρησιμοποιούν τους πόρους του Η/Υ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700" dirty="0"/>
              <a:t>Αποτελεί γέφυρα μεταξύ χρήστη και Η/Υ</a:t>
            </a:r>
          </a:p>
        </p:txBody>
      </p:sp>
    </p:spTree>
    <p:extLst>
      <p:ext uri="{BB962C8B-B14F-4D97-AF65-F5344CB8AC3E}">
        <p14:creationId xmlns:p14="http://schemas.microsoft.com/office/powerpoint/2010/main" val="341043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>
            <a:spLocks noGrp="1"/>
          </p:cNvSpPr>
          <p:nvPr>
            <p:ph type="title"/>
          </p:nvPr>
        </p:nvSpPr>
        <p:spPr>
          <a:xfrm>
            <a:off x="1912308" y="163902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Verdana"/>
              <a:buNone/>
            </a:pPr>
            <a:r>
              <a:rPr lang="el-GR" sz="2800" b="0" i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Είδη Λογισμικού</a:t>
            </a:r>
            <a:endParaRPr lang="el-GR" dirty="0"/>
          </a:p>
        </p:txBody>
      </p:sp>
      <p:graphicFrame>
        <p:nvGraphicFramePr>
          <p:cNvPr id="9" name="Διάγραμμα 8">
            <a:extLst>
              <a:ext uri="{FF2B5EF4-FFF2-40B4-BE49-F238E27FC236}">
                <a16:creationId xmlns:a16="http://schemas.microsoft.com/office/drawing/2014/main" id="{7E4721DB-FBCD-83A2-8FD4-87E2E6A205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2512762"/>
              </p:ext>
            </p:extLst>
          </p:nvPr>
        </p:nvGraphicFramePr>
        <p:xfrm>
          <a:off x="534838" y="1397000"/>
          <a:ext cx="8609162" cy="5297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ac266cd9af_1_0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300" cy="895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Γνωστά π</a:t>
            </a:r>
            <a:r>
              <a:rPr lang="en-US" dirty="0" err="1"/>
              <a:t>ρογράμμ</a:t>
            </a:r>
            <a:r>
              <a:rPr lang="en-US" dirty="0"/>
              <a:t>ατα για κάθε κατηγορία</a:t>
            </a:r>
            <a:endParaRPr dirty="0"/>
          </a:p>
        </p:txBody>
      </p:sp>
      <p:sp>
        <p:nvSpPr>
          <p:cNvPr id="176" name="Google Shape;176;gac266cd9af_1_0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4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7" name="Google Shape;177;gac266cd9af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275" y="1600200"/>
            <a:ext cx="8387051" cy="467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 txBox="1"/>
          <p:nvPr/>
        </p:nvSpPr>
        <p:spPr>
          <a:xfrm>
            <a:off x="398462" y="6405562"/>
            <a:ext cx="8307387" cy="3000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00FF"/>
              </a:gs>
            </a:gsLst>
            <a:lin ang="5400000" scaled="0"/>
          </a:gradFill>
          <a:ln>
            <a:noFill/>
          </a:ln>
          <a:effectLst>
            <a:outerShdw blurRad="63500" dist="17960" dir="13500000">
              <a:srgbClr val="1F1F7A"/>
            </a:outerShdw>
          </a:effectLst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b="0" i="1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Λογισμικό Υπολογιστή</a:t>
            </a:r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262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Verdana"/>
              <a:buNone/>
            </a:pPr>
            <a:r>
              <a:rPr lang="en-US" sz="2800" b="0" i="0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Λειτουργικό Σύστημα</a:t>
            </a:r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body" idx="1"/>
          </p:nvPr>
        </p:nvSpPr>
        <p:spPr>
          <a:xfrm>
            <a:off x="395287" y="1600200"/>
            <a:ext cx="8291512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n-US" sz="2000" b="0" i="1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Πολύ</a:t>
            </a:r>
            <a:r>
              <a:rPr lang="en-US" sz="2000" b="0" i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1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γνωστά</a:t>
            </a:r>
            <a:r>
              <a:rPr lang="en-US" sz="2000" b="0" i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Λ.Σ. </a:t>
            </a:r>
            <a:r>
              <a:rPr lang="en-US" sz="2000" b="0" i="1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είν</a:t>
            </a:r>
            <a:r>
              <a:rPr lang="en-US" sz="2000" b="0" i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αι τα: 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Windows, MS-DOS(</a:t>
            </a:r>
            <a:r>
              <a:rPr lang="en-US" sz="2000" dirty="0">
                <a:solidFill>
                  <a:srgbClr val="0000FF"/>
                </a:solidFill>
              </a:rPr>
              <a:t>microsoft DOS)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, Linux, MacOS(Machindosh Operati</a:t>
            </a:r>
            <a:r>
              <a:rPr lang="en-US" sz="2000" dirty="0">
                <a:solidFill>
                  <a:srgbClr val="0000FF"/>
                </a:solidFill>
              </a:rPr>
              <a:t>ng System)</a:t>
            </a:r>
            <a:r>
              <a:rPr lang="en-US" sz="2000" b="0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, UNIX, Ubuntu,  κ.α.</a:t>
            </a:r>
            <a:r>
              <a:rPr lang="en-US" sz="2000" b="1" i="0" u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2300" dirty="0"/>
          </a:p>
        </p:txBody>
      </p:sp>
      <p:pic>
        <p:nvPicPr>
          <p:cNvPr id="153" name="Google Shape;153;p5" descr="3%20ypologistisJ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650" y="3789362"/>
            <a:ext cx="2397125" cy="168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5" descr="4Leitourg%20SystimaJ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1862" y="3789362"/>
            <a:ext cx="2592387" cy="171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"/>
          <p:cNvSpPr txBox="1"/>
          <p:nvPr/>
        </p:nvSpPr>
        <p:spPr>
          <a:xfrm>
            <a:off x="5940425" y="5589587"/>
            <a:ext cx="2622550" cy="43180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Comic Sans MS"/>
              <a:buNone/>
            </a:pPr>
            <a:r>
              <a:rPr lang="en-US" sz="1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Λ.Σ είναι ο «μαέστρος» του Η/Υ </a:t>
            </a:r>
            <a:endParaRPr/>
          </a:p>
        </p:txBody>
      </p:sp>
      <p:sp>
        <p:nvSpPr>
          <p:cNvPr id="156" name="Google Shape;156;p5"/>
          <p:cNvSpPr txBox="1"/>
          <p:nvPr/>
        </p:nvSpPr>
        <p:spPr>
          <a:xfrm>
            <a:off x="468312" y="5516562"/>
            <a:ext cx="3097212" cy="50482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Comic Sans MS"/>
              <a:buNone/>
            </a:pPr>
            <a:r>
              <a:rPr lang="en-US" sz="1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Η/Υ χρειάζεται συνέχεια το Λ.Σ, όπως ένα λεωφορείο τον οδηγό του</a:t>
            </a:r>
            <a:endParaRPr/>
          </a:p>
        </p:txBody>
      </p:sp>
      <p:grpSp>
        <p:nvGrpSpPr>
          <p:cNvPr id="157" name="Google Shape;157;p5"/>
          <p:cNvGrpSpPr/>
          <p:nvPr/>
        </p:nvGrpSpPr>
        <p:grpSpPr>
          <a:xfrm>
            <a:off x="395287" y="1619250"/>
            <a:ext cx="8296275" cy="1522412"/>
            <a:chOff x="249" y="1020"/>
            <a:chExt cx="5226" cy="959"/>
          </a:xfrm>
        </p:grpSpPr>
        <p:sp>
          <p:nvSpPr>
            <p:cNvPr id="158" name="Google Shape;158;p5"/>
            <p:cNvSpPr/>
            <p:nvPr/>
          </p:nvSpPr>
          <p:spPr>
            <a:xfrm>
              <a:off x="249" y="1389"/>
              <a:ext cx="5226" cy="590"/>
            </a:xfrm>
            <a:prstGeom prst="roundRect">
              <a:avLst>
                <a:gd name="adj" fmla="val 0"/>
              </a:avLst>
            </a:prstGeom>
            <a:gradFill>
              <a:gsLst>
                <a:gs pos="0">
                  <a:srgbClr val="FFFFFF"/>
                </a:gs>
                <a:gs pos="100000">
                  <a:srgbClr val="FFFFCC"/>
                </a:gs>
              </a:gsLst>
              <a:lin ang="2700000" scaled="0"/>
            </a:gra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2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9" name="Google Shape;159;p5"/>
            <p:cNvSpPr txBox="1"/>
            <p:nvPr/>
          </p:nvSpPr>
          <p:spPr>
            <a:xfrm>
              <a:off x="1988" y="1020"/>
              <a:ext cx="1841" cy="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</a:rPr>
                <a:t>Λειτουργικό Σύστημα</a:t>
              </a:r>
              <a:endParaRPr/>
            </a:p>
          </p:txBody>
        </p:sp>
        <p:sp>
          <p:nvSpPr>
            <p:cNvPr id="160" name="Google Shape;160;p5"/>
            <p:cNvSpPr txBox="1"/>
            <p:nvPr/>
          </p:nvSpPr>
          <p:spPr>
            <a:xfrm>
              <a:off x="317" y="1451"/>
              <a:ext cx="5012" cy="4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en-US" sz="22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Το </a:t>
              </a:r>
              <a:r>
                <a:rPr lang="en-US" sz="2200" b="1" i="0" u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</a:rPr>
                <a:t>λειτουργικό σύστημα</a:t>
              </a:r>
              <a:r>
                <a:rPr lang="en-US" sz="22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είναι ένα σύνολο προγραμμάτων που είναι απαραίτητα για τη λειτουργία του υπολογιστή.</a:t>
              </a:r>
              <a:r>
                <a:rPr lang="en-US" sz="2200" b="0" i="0" u="none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βάλ 6">
            <a:extLst>
              <a:ext uri="{FF2B5EF4-FFF2-40B4-BE49-F238E27FC236}">
                <a16:creationId xmlns:a16="http://schemas.microsoft.com/office/drawing/2014/main" id="{127D1DDF-119B-B556-9334-B666F95CA740}"/>
              </a:ext>
            </a:extLst>
          </p:cNvPr>
          <p:cNvSpPr/>
          <p:nvPr/>
        </p:nvSpPr>
        <p:spPr>
          <a:xfrm>
            <a:off x="187121" y="1466491"/>
            <a:ext cx="8471140" cy="524469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1624E20-22DE-DE69-0D42-15F109C49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3826" y="519292"/>
            <a:ext cx="6678853" cy="757417"/>
          </a:xfrm>
        </p:spPr>
        <p:txBody>
          <a:bodyPr/>
          <a:lstStyle/>
          <a:p>
            <a:r>
              <a:rPr lang="el-GR" sz="3200" b="1" dirty="0">
                <a:solidFill>
                  <a:srgbClr val="C00000"/>
                </a:solidFill>
              </a:rPr>
              <a:t>Μέρη του λειτουργικού συστήματος </a:t>
            </a:r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E5E11BE-A3EB-F2BD-2958-C3DED607FC07}"/>
              </a:ext>
            </a:extLst>
          </p:cNvPr>
          <p:cNvSpPr/>
          <p:nvPr/>
        </p:nvSpPr>
        <p:spPr>
          <a:xfrm>
            <a:off x="1388853" y="4026829"/>
            <a:ext cx="6366294" cy="2311879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Πυρήνας</a:t>
            </a:r>
          </a:p>
          <a:p>
            <a:pPr algn="ctr"/>
            <a:r>
              <a:rPr lang="el-G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Είναι η καρδιά του ΛΣ. Διαχειρίζεται τη μνήμη, την ΚΜΕ και τα περιφερειακά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9F582B-8D86-01E6-D83E-A3F830BF79AF}"/>
              </a:ext>
            </a:extLst>
          </p:cNvPr>
          <p:cNvSpPr txBox="1"/>
          <p:nvPr/>
        </p:nvSpPr>
        <p:spPr>
          <a:xfrm>
            <a:off x="2599859" y="1898055"/>
            <a:ext cx="46808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Φλοιός</a:t>
            </a:r>
          </a:p>
          <a:p>
            <a:r>
              <a:rPr lang="el-GR" sz="2000" dirty="0"/>
              <a:t> είναι το πρόγραμμα που παρέχει διεπαφή με τον χρήστη. Η διεπαφή αυτή μπορεί να είναι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Γραμμή εντολών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Γραφικό περιβάλλον 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279682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905DBC-2DF6-1C47-0E8F-B94A6045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9902" y="402431"/>
            <a:ext cx="5486400" cy="804862"/>
          </a:xfrm>
        </p:spPr>
        <p:txBody>
          <a:bodyPr/>
          <a:lstStyle/>
          <a:p>
            <a:r>
              <a:rPr lang="el-GR" dirty="0"/>
              <a:t>Αρχεία και φάκελοι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CF9809F-8853-C018-687C-C306B2D7A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612" y="1433691"/>
            <a:ext cx="8162596" cy="5424309"/>
          </a:xfrm>
        </p:spPr>
        <p:txBody>
          <a:bodyPr/>
          <a:lstStyle/>
          <a:p>
            <a:pPr algn="just"/>
            <a:r>
              <a:rPr lang="el-GR" sz="2400" dirty="0"/>
              <a:t>Το σύστημα αρχείων και φακέλων 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είναι μια ιεραρχική δομή ή δομή δέντρου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Επιτρέπει  την οργάνωση , την αποθήκευση και την διαχείριση των δεδομένων στον υπολογιστή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Ο κορυφαίος κατάλογος ή φάκελος ονομάζεται ρίζα και συμβολίζεται με / 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Οι κατάλογοι ή φάκελοι περιέχουν αρχεία ή άλλους καταλόγους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Τα αρχεία είναι οι βασικές μονάδες αποθήκευσης. Ένα αρχείο περιέχει στοιχεία ίδιου τύπου πχ αρχεία κειμένου ή αρχεία ήχου ή εικόνας ή βίντεο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Ξεχωρίζουμε τι τύπος είναι το αρχείο από την επέκταση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Στα αρχεία δίνουμε δικαιώματα πρόσβασης για κάθε χρήστη ξεχωριστά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5069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ac266cd9af_0_0"/>
          <p:cNvSpPr txBox="1">
            <a:spLocks noGrp="1"/>
          </p:cNvSpPr>
          <p:nvPr>
            <p:ph type="title"/>
          </p:nvPr>
        </p:nvSpPr>
        <p:spPr>
          <a:xfrm>
            <a:off x="1860550" y="476250"/>
            <a:ext cx="6672300" cy="895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Tips</a:t>
            </a:r>
            <a:endParaRPr/>
          </a:p>
        </p:txBody>
      </p:sp>
      <p:sp>
        <p:nvSpPr>
          <p:cNvPr id="184" name="Google Shape;184;gac266cd9af_0_0"/>
          <p:cNvSpPr txBox="1">
            <a:spLocks noGrp="1"/>
          </p:cNvSpPr>
          <p:nvPr>
            <p:ph type="body" idx="1"/>
          </p:nvPr>
        </p:nvSpPr>
        <p:spPr>
          <a:xfrm>
            <a:off x="426300" y="1555425"/>
            <a:ext cx="8291400" cy="498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0000FF"/>
                </a:solidFill>
              </a:rPr>
              <a:t>Εγκατά</a:t>
            </a:r>
            <a:r>
              <a:rPr lang="en-US" sz="2000" b="1">
                <a:solidFill>
                  <a:srgbClr val="0000FF"/>
                </a:solidFill>
              </a:rPr>
              <a:t>σταση: </a:t>
            </a:r>
            <a:r>
              <a:rPr lang="en-US" sz="2000">
                <a:solidFill>
                  <a:srgbClr val="000000"/>
                </a:solidFill>
              </a:rPr>
              <a:t>πριν εκτελέσουμε ένα πρόγραμμα πρέπει να το εγκαταστήσουμε στον υπολογιστή μας </a:t>
            </a: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</a:rPr>
              <a:t>Ένα πρόγραμμα όταν </a:t>
            </a:r>
            <a:r>
              <a:rPr lang="en-US" sz="2000" b="1">
                <a:solidFill>
                  <a:srgbClr val="0000FF"/>
                </a:solidFill>
              </a:rPr>
              <a:t>εκτελείται(τρέχει)</a:t>
            </a:r>
            <a:r>
              <a:rPr lang="en-US" sz="2000">
                <a:solidFill>
                  <a:srgbClr val="000000"/>
                </a:solidFill>
              </a:rPr>
              <a:t> από τη CPU(ΚΜΕ κεντρική μονάδα επεξεργασίας ή επεξεργαστή ή core ή πυρήνα) πρέπει να είναι στην κύρια μνήμη(RAM) του υπολογιστή μας. </a:t>
            </a: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</a:rPr>
              <a:t>Για να </a:t>
            </a:r>
            <a:r>
              <a:rPr lang="en-US" sz="2000" b="1">
                <a:solidFill>
                  <a:srgbClr val="0000FF"/>
                </a:solidFill>
              </a:rPr>
              <a:t>αναβαθμίσουμε</a:t>
            </a:r>
            <a:r>
              <a:rPr lang="en-US" sz="2000">
                <a:solidFill>
                  <a:srgbClr val="000000"/>
                </a:solidFill>
              </a:rPr>
              <a:t> ένα πρόγραμμα πρέπει να κάνουμε </a:t>
            </a:r>
            <a:r>
              <a:rPr lang="en-US" sz="2000" b="1">
                <a:solidFill>
                  <a:srgbClr val="0000FF"/>
                </a:solidFill>
              </a:rPr>
              <a:t>λήψη</a:t>
            </a:r>
            <a:r>
              <a:rPr lang="en-US" sz="2000">
                <a:solidFill>
                  <a:srgbClr val="000000"/>
                </a:solidFill>
              </a:rPr>
              <a:t> και να </a:t>
            </a:r>
            <a:r>
              <a:rPr lang="en-US" sz="2000" b="1">
                <a:solidFill>
                  <a:srgbClr val="0000FF"/>
                </a:solidFill>
              </a:rPr>
              <a:t>εγκαταστήσουμε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νέα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έκδοση</a:t>
            </a:r>
            <a:r>
              <a:rPr lang="en-US" sz="2000">
                <a:solidFill>
                  <a:srgbClr val="000000"/>
                </a:solidFill>
              </a:rPr>
              <a:t> του λογισμικού</a:t>
            </a: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</a:rPr>
              <a:t> πχ Γνωστές εκδόσεις </a:t>
            </a:r>
            <a:r>
              <a:rPr lang="en-US" sz="1700" b="1">
                <a:solidFill>
                  <a:srgbClr val="9900FF"/>
                </a:solidFill>
              </a:rPr>
              <a:t>windows 3.1 ,windows xp,windows vista,windows 8, windows 10</a:t>
            </a:r>
            <a:endParaRPr sz="1700" b="1">
              <a:solidFill>
                <a:srgbClr val="9900FF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9900FF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</a:rPr>
              <a:t>O Ιός του υπολογιστή και το αντι-ιικό (antivirus) είναι επίσης πρόγραμματα.</a:t>
            </a: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0000FF"/>
                </a:solidFill>
              </a:rPr>
              <a:t>Φορτώνω</a:t>
            </a:r>
            <a:r>
              <a:rPr lang="en-US" sz="2000">
                <a:solidFill>
                  <a:srgbClr val="000000"/>
                </a:solidFill>
              </a:rPr>
              <a:t> ένα πρόγραμμα στη μνήμη του υπολογιστή για να τρέξει αλλά </a:t>
            </a:r>
            <a:r>
              <a:rPr lang="en-US" sz="2000" b="1">
                <a:solidFill>
                  <a:srgbClr val="0000FF"/>
                </a:solidFill>
              </a:rPr>
              <a:t>φορτίζω</a:t>
            </a:r>
            <a:r>
              <a:rPr lang="en-US" sz="2000">
                <a:solidFill>
                  <a:srgbClr val="000000"/>
                </a:solidFill>
              </a:rPr>
              <a:t> μια </a:t>
            </a:r>
            <a:r>
              <a:rPr lang="en-US" sz="2200">
                <a:solidFill>
                  <a:srgbClr val="000000"/>
                </a:solidFill>
              </a:rPr>
              <a:t>μπαταρία γιατί είναι άδεια</a:t>
            </a:r>
            <a:endParaRPr sz="2200">
              <a:solidFill>
                <a:srgbClr val="00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thi">
  <a:themeElements>
    <a:clrScheme name="kethi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ethi">
  <a:themeElements>
    <a:clrScheme name="kethi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ethi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kethi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kethi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659</Words>
  <Application>Microsoft Office PowerPoint</Application>
  <PresentationFormat>Προβολή στην οθόνη (4:3)</PresentationFormat>
  <Paragraphs>87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Verdana</vt:lpstr>
      <vt:lpstr>kethi</vt:lpstr>
      <vt:lpstr>1_kethi</vt:lpstr>
      <vt:lpstr>Τα βασικά μέρη του Υπολογιστή=Υλικό +Λογισμικό </vt:lpstr>
      <vt:lpstr>Οι έννοιες «Πρόγραμμα» και «Λογισμικό»</vt:lpstr>
      <vt:lpstr>Παρουσίαση του PowerPoint</vt:lpstr>
      <vt:lpstr>Είδη Λογισμικού</vt:lpstr>
      <vt:lpstr>Γνωστά προγράμματα για κάθε κατηγορία</vt:lpstr>
      <vt:lpstr>Λειτουργικό Σύστημα</vt:lpstr>
      <vt:lpstr>Παρουσίαση του PowerPoint</vt:lpstr>
      <vt:lpstr>Αρχεία και φάκελοι</vt:lpstr>
      <vt:lpstr>Tips</vt:lpstr>
      <vt:lpstr>Αρχείο</vt:lpstr>
      <vt:lpstr>Η επέκταση </vt:lpstr>
      <vt:lpstr>Η δομή των Φακέλων</vt:lpstr>
      <vt:lpstr>Σύστημα Ηλεκτρονικού Υπολογιστή</vt:lpstr>
      <vt:lpstr>Quiz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Pelen</dc:creator>
  <cp:lastModifiedBy>mariafere</cp:lastModifiedBy>
  <cp:revision>9</cp:revision>
  <dcterms:created xsi:type="dcterms:W3CDTF">2009-01-23T10:28:20Z</dcterms:created>
  <dcterms:modified xsi:type="dcterms:W3CDTF">2024-10-26T19:52:36Z</dcterms:modified>
</cp:coreProperties>
</file>