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handoutMasterIdLst>
    <p:handoutMasterId r:id="rId13"/>
  </p:handoutMasterIdLst>
  <p:sldIdLst>
    <p:sldId id="257" r:id="rId3"/>
    <p:sldId id="261" r:id="rId4"/>
    <p:sldId id="262" r:id="rId5"/>
    <p:sldId id="263" r:id="rId6"/>
    <p:sldId id="264" r:id="rId7"/>
    <p:sldId id="265" r:id="rId8"/>
    <p:sldId id="266" r:id="rId9"/>
    <p:sldId id="267" r:id="rId10"/>
    <p:sldId id="268" r:id="rId11"/>
  </p:sldIdLst>
  <p:sldSz cx="12192000" cy="6858000"/>
  <p:notesSz cx="6858000" cy="9144000"/>
  <p:defaultTextStyle>
    <a:defPPr rtl="0">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529"/>
    <a:srgbClr val="2B3922"/>
    <a:srgbClr val="2E3722"/>
    <a:srgbClr val="FCF7F1"/>
    <a:srgbClr val="B8D233"/>
    <a:srgbClr val="5CC6D6"/>
    <a:srgbClr val="F8D22F"/>
    <a:srgbClr val="F03F2B"/>
    <a:srgbClr val="3488A0"/>
    <a:srgbClr val="5790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7440" autoAdjust="0"/>
  </p:normalViewPr>
  <p:slideViewPr>
    <p:cSldViewPr snapToGrid="0">
      <p:cViewPr varScale="1">
        <p:scale>
          <a:sx n="106" d="100"/>
          <a:sy n="106" d="100"/>
        </p:scale>
        <p:origin x="79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123" d="100"/>
          <a:sy n="123" d="100"/>
        </p:scale>
        <p:origin x="4974" y="96"/>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handoutMaster" Target="handoutMasters/handoutMaster1.xml"/><Relationship Id="rId12" Type="http://schemas.openxmlformats.org/officeDocument/2006/relationships/notesMaster" Target="notesMasters/notesMaster1.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01A66772-F185-4D58-B8BB-E9370D7A7A2B}"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rtlCol="0"/>
        <a:lstStyle/>
        <a:p>
          <a:pPr rtl="0"/>
          <a:endParaRPr lang="en-US"/>
        </a:p>
      </dgm:t>
    </dgm:pt>
    <dgm:pt modelId="{50B3CE7C-E10B-4E23-BD93-03664997C932}" type="pres">
      <dgm:prSet presAssocID="{01A66772-F185-4D58-B8BB-E9370D7A7A2B}" presName="root" presStyleCnt="0">
        <dgm:presLayoutVars>
          <dgm:dir/>
          <dgm:resizeHandles val="exact"/>
        </dgm:presLayoutVars>
      </dgm:prSet>
      <dgm:spPr/>
    </dgm:pt>
  </dgm:ptLst>
  <dgm:cxnLst>
    <dgm:cxn modelId="{676D3A6A-6EA7-4483-BB12-0BD4A7D7AF9D}" type="presOf" srcId="{01A66772-F185-4D58-B8BB-E9370D7A7A2B}" destId="{50B3CE7C-E10B-4E23-BD93-03664997C932}" srcOrd="0" destOrd="0" presId="urn:microsoft.com/office/officeart/2018/5/layout/IconCircleLabel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off" val="ctr"/>
          <dgm:param type="contDir" val="sameDir"/>
          <dgm:param type="grDir" val="tL"/>
          <dgm:param type="flowDir" val="row"/>
          <dgm:param type="horzAlign" val="ctr"/>
          <dgm:param type="vertAlign" val="mid"/>
        </dgm:alg>
      </dgm:if>
      <dgm:else name="Name2">
        <dgm:alg type="snake">
          <dgm:param type="off" val="ctr"/>
          <dgm:param type="contDir" val="sameDir"/>
          <dgm:param type="grDir" val="tR"/>
          <dgm:param type="flowDir" val="row"/>
          <dgm:param type="horzAlign" val="ctr"/>
          <dgm:param type="vertAlign" val="mid"/>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0DD40BE5-F188-4B90-8D25-FBCE85B41EF8}" type="datetime1">
              <a:rPr lang="el-GR" smtClean="0"/>
            </a:fld>
            <a:endParaRPr lang="en-US" dirty="0"/>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7ACF5E7-ACB0-497B-A8C6-F2E617B4631D}" type="slidenum">
              <a:rPr lang="en-US" smtClean="0"/>
            </a:fld>
            <a:endParaRPr lang="en-US"/>
          </a:p>
        </p:txBody>
      </p:sp>
    </p:spTree>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F87A8100-2D96-4CBC-9A09-B5A1A3AE53A6}" type="datetime1">
              <a:rPr lang="el-GR" smtClean="0"/>
            </a:fld>
            <a:endParaRPr lang="en-US"/>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US"/>
              <a:t>Κάντε κλικ για επεξεργασία των στυλ κειμένου του υποδείγματος</a:t>
            </a:r>
            <a:endParaRPr lang="en-US"/>
          </a:p>
          <a:p>
            <a:pPr lvl="1" rtl="0"/>
            <a:r>
              <a:rPr lang="en-US"/>
              <a:t>Δεύτερου επιπέδου</a:t>
            </a:r>
            <a:endParaRPr lang="en-US"/>
          </a:p>
          <a:p>
            <a:pPr lvl="2" rtl="0"/>
            <a:r>
              <a:rPr lang="en-US"/>
              <a:t>Τρίτου επιπέδου</a:t>
            </a:r>
            <a:endParaRPr lang="en-US"/>
          </a:p>
          <a:p>
            <a:pPr lvl="3" rtl="0"/>
            <a:r>
              <a:rPr lang="en-US"/>
              <a:t>Τέταρτου επιπέδου</a:t>
            </a:r>
            <a:endParaRPr lang="en-US"/>
          </a:p>
          <a:p>
            <a:pPr lvl="4" rtl="0"/>
            <a:r>
              <a:rPr lang="en-US"/>
              <a:t>Πέμπτου επιπέδου</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7A705E3-E620-489D-9973-6221209A4B3B}" type="slidenum">
              <a:rPr lang="en-US" smtClean="0"/>
            </a:fld>
            <a:endParaRPr lang="en-US"/>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Διαφάνεια τίτλου">
    <p:spTree>
      <p:nvGrpSpPr>
        <p:cNvPr id="1" name=""/>
        <p:cNvGrpSpPr/>
        <p:nvPr/>
      </p:nvGrpSpPr>
      <p:grpSpPr>
        <a:xfrm>
          <a:off x="0" y="0"/>
          <a:ext cx="0" cy="0"/>
          <a:chOff x="0" y="0"/>
          <a:chExt cx="0" cy="0"/>
        </a:xfrm>
      </p:grpSpPr>
      <p:sp>
        <p:nvSpPr>
          <p:cNvPr id="5" name="Ορθογώνιο 4"/>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latin typeface="Tahoma" panose="020B0604030504040204" pitchFamily="34" charset="0"/>
              <a:ea typeface="Tahoma" panose="020B0604030504040204" pitchFamily="34" charset="0"/>
              <a:cs typeface="Tahoma" panose="020B0604030504040204" pitchFamily="34" charset="0"/>
            </a:endParaRPr>
          </a:p>
        </p:txBody>
      </p:sp>
      <p:sp useBgFill="1">
        <p:nvSpPr>
          <p:cNvPr id="10" name="Ορθογώνιο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txBody>
          <a:bodyPr/>
          <a:lstStyle/>
          <a:p>
            <a:endParaRPr lang="el-GR"/>
          </a:p>
        </p:txBody>
      </p:sp>
      <p:sp>
        <p:nvSpPr>
          <p:cNvPr id="11" name="Ορθογώνιο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l-GR"/>
          </a:p>
        </p:txBody>
      </p:sp>
      <p:sp>
        <p:nvSpPr>
          <p:cNvPr id="15" name="Ορθογώνιο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grpSp>
        <p:nvGrpSpPr>
          <p:cNvPr id="7" name="Ομάδα 6"/>
          <p:cNvGrpSpPr/>
          <p:nvPr/>
        </p:nvGrpSpPr>
        <p:grpSpPr>
          <a:xfrm>
            <a:off x="5250180" y="1267730"/>
            <a:ext cx="1691640" cy="615934"/>
            <a:chOff x="5250180" y="1267730"/>
            <a:chExt cx="1691640" cy="615934"/>
          </a:xfrm>
        </p:grpSpPr>
        <p:cxnSp>
          <p:nvCxnSpPr>
            <p:cNvPr id="17" name="Ευθεία γραμμή σύνδεσης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Ευθεία γραμμή σύνδεσης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Ευθεία γραμμή σύνδεσης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Τίτλος 1"/>
          <p:cNvSpPr>
            <a:spLocks noGrp="1"/>
          </p:cNvSpPr>
          <p:nvPr>
            <p:ph type="ctrTitle" hasCustomPrompt="1"/>
          </p:nvPr>
        </p:nvSpPr>
        <p:spPr>
          <a:xfrm>
            <a:off x="1629103" y="2244830"/>
            <a:ext cx="8933796" cy="2437232"/>
          </a:xfrm>
        </p:spPr>
        <p:txBody>
          <a:bodyPr tIns="45720" bIns="45720" rtlCol="0" anchor="ctr">
            <a:normAutofit/>
          </a:bodyPr>
          <a:lstStyle>
            <a:lvl1pPr algn="ctr">
              <a:lnSpc>
                <a:spcPct val="83000"/>
              </a:lnSpc>
              <a:defRPr lang="en-US" sz="6000" b="0" kern="1200" cap="all" spc="-10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Υπότιτλος 2"/>
          <p:cNvSpPr>
            <a:spLocks noGrp="1"/>
          </p:cNvSpPr>
          <p:nvPr>
            <p:ph type="subTitle" idx="1" hasCustomPrompt="1"/>
          </p:nvPr>
        </p:nvSpPr>
        <p:spPr>
          <a:xfrm>
            <a:off x="1629101" y="4682062"/>
            <a:ext cx="8936846" cy="457201"/>
          </a:xfrm>
        </p:spPr>
        <p:txBody>
          <a:bodyPr rtlCol="0">
            <a:normAutofit/>
          </a:bodyPr>
          <a:lstStyle>
            <a:lvl1pPr marL="0" indent="0" algn="ctr">
              <a:spcBef>
                <a:spcPts val="0"/>
              </a:spcBef>
              <a:buNone/>
              <a:defRPr sz="1800" spc="80" baseline="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l-GR"/>
              <a:t>Κάντε κλικ για να επεξεργαστείτε τον υπότιτλο του υποδείγματος</a:t>
            </a:r>
            <a:endParaRPr lang="en-US" dirty="0"/>
          </a:p>
        </p:txBody>
      </p:sp>
      <p:sp>
        <p:nvSpPr>
          <p:cNvPr id="20" name="Θέση ημερομηνίας 19"/>
          <p:cNvSpPr>
            <a:spLocks noGrp="1"/>
          </p:cNvSpPr>
          <p:nvPr>
            <p:ph type="dt" sz="half" idx="10"/>
          </p:nvPr>
        </p:nvSpPr>
        <p:spPr>
          <a:xfrm>
            <a:off x="5318760" y="1341256"/>
            <a:ext cx="1554480" cy="485546"/>
          </a:xfrm>
        </p:spPr>
        <p:txBody>
          <a:bodyPr rtlCol="0"/>
          <a:lstStyle>
            <a:lvl1pPr algn="ctr">
              <a:defRPr sz="1300" spc="0" baseline="0">
                <a:solidFill>
                  <a:srgbClr val="FFFFFF"/>
                </a:solidFill>
                <a:latin typeface="Tahoma" panose="020B0604030504040204" pitchFamily="34" charset="0"/>
                <a:ea typeface="Tahoma" panose="020B0604030504040204" pitchFamily="34" charset="0"/>
                <a:cs typeface="Tahoma" panose="020B0604030504040204" pitchFamily="34" charset="0"/>
              </a:defRPr>
            </a:lvl1pPr>
          </a:lstStyle>
          <a:p>
            <a:fld id="{C71C264D-C0A2-4845-B03C-DEB4FF68BDB8}" type="datetime1">
              <a:rPr lang="el-GR" smtClean="0"/>
            </a:fld>
            <a:endParaRPr lang="en-US" dirty="0"/>
          </a:p>
        </p:txBody>
      </p:sp>
      <p:sp>
        <p:nvSpPr>
          <p:cNvPr id="21" name="Σύμβολο κράτησης θέσης υποσέλιδου 20"/>
          <p:cNvSpPr>
            <a:spLocks noGrp="1"/>
          </p:cNvSpPr>
          <p:nvPr>
            <p:ph type="ftr" sz="quarter" idx="11"/>
          </p:nvPr>
        </p:nvSpPr>
        <p:spPr>
          <a:xfrm>
            <a:off x="1629100" y="5177408"/>
            <a:ext cx="5730295" cy="228600"/>
          </a:xfrm>
        </p:spPr>
        <p:txBody>
          <a:bodyPr rtlCol="0"/>
          <a:lstStyle>
            <a:lvl1pPr algn="l">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22" name="Σύμβολο κράτησης θέσης αριθμού διαφάνειας 21"/>
          <p:cNvSpPr>
            <a:spLocks noGrp="1"/>
          </p:cNvSpPr>
          <p:nvPr>
            <p:ph type="sldNum" sz="quarter" idx="12"/>
          </p:nvPr>
        </p:nvSpPr>
        <p:spPr>
          <a:xfrm>
            <a:off x="8606920" y="5177408"/>
            <a:ext cx="1955980" cy="22860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κατακόρυφου κειμένου 2"/>
          <p:cNvSpPr>
            <a:spLocks noGrp="1"/>
          </p:cNvSpPr>
          <p:nvPr>
            <p:ph type="body" orient="vert" idx="1" hasCustomPrompt="1"/>
          </p:nvPr>
        </p:nvSpPr>
        <p:spPr/>
        <p:txBody>
          <a:bodyPr vert="eaVert" rtlCol="0"/>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rtl="0"/>
            <a:r>
              <a:rPr lang="el-GR"/>
              <a:t>Στυλ κειμένου υποδείγματος</a:t>
            </a:r>
            <a:endParaRPr lang="el-GR"/>
          </a:p>
          <a:p>
            <a:pPr lvl="1" rtl="0"/>
            <a:r>
              <a:rPr lang="el-GR"/>
              <a:t>Δεύτερο επίπεδο</a:t>
            </a:r>
            <a:endParaRPr lang="el-GR"/>
          </a:p>
          <a:p>
            <a:pPr lvl="2" rtl="0"/>
            <a:r>
              <a:rPr lang="el-GR"/>
              <a:t>Τρίτο επίπεδο</a:t>
            </a:r>
            <a:endParaRPr lang="el-GR"/>
          </a:p>
          <a:p>
            <a:pPr lvl="3" rtl="0"/>
            <a:r>
              <a:rPr lang="el-GR"/>
              <a:t>Τέταρτο επίπεδο</a:t>
            </a:r>
            <a:endParaRPr lang="el-GR"/>
          </a:p>
          <a:p>
            <a:pPr lvl="4" rtl="0"/>
            <a:r>
              <a:rPr lang="el-GR"/>
              <a:t>Πέμπτο επίπεδο</a:t>
            </a:r>
            <a:endParaRPr lang="en-US" dirty="0"/>
          </a:p>
        </p:txBody>
      </p:sp>
      <p:sp>
        <p:nvSpPr>
          <p:cNvPr id="4" name="Θέση ημερομηνίας 3"/>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45598D92-8F34-4B63-81A0-6F258440B286}" type="datetime1">
              <a:rPr lang="el-GR" smtClean="0"/>
            </a:fld>
            <a:endParaRPr lang="en-US"/>
          </a:p>
        </p:txBody>
      </p:sp>
      <p:sp>
        <p:nvSpPr>
          <p:cNvPr id="5" name="Θέση υποσέλιδου 4"/>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6" name="Θέση αριθμού διαφάνειας 5"/>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hasCustomPrompt="1"/>
          </p:nvPr>
        </p:nvSpPr>
        <p:spPr>
          <a:xfrm>
            <a:off x="8991600" y="762000"/>
            <a:ext cx="2362200" cy="5257800"/>
          </a:xfrm>
        </p:spPr>
        <p:txBody>
          <a:bodyPr vert="eaVert"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κατακόρυφου κειμένου 2"/>
          <p:cNvSpPr>
            <a:spLocks noGrp="1"/>
          </p:cNvSpPr>
          <p:nvPr>
            <p:ph type="body" orient="vert" idx="1" hasCustomPrompt="1"/>
          </p:nvPr>
        </p:nvSpPr>
        <p:spPr>
          <a:xfrm>
            <a:off x="838200" y="762000"/>
            <a:ext cx="8077200" cy="5257800"/>
          </a:xfrm>
        </p:spPr>
        <p:txBody>
          <a:bodyPr vert="eaVert" rtlCol="0"/>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rtl="0"/>
            <a:r>
              <a:rPr lang="el-GR"/>
              <a:t>Στυλ κειμένου υποδείγματος</a:t>
            </a:r>
            <a:endParaRPr lang="el-GR"/>
          </a:p>
          <a:p>
            <a:pPr lvl="1" rtl="0"/>
            <a:r>
              <a:rPr lang="el-GR"/>
              <a:t>Δεύτερο επίπεδο</a:t>
            </a:r>
            <a:endParaRPr lang="el-GR"/>
          </a:p>
          <a:p>
            <a:pPr lvl="2" rtl="0"/>
            <a:r>
              <a:rPr lang="el-GR"/>
              <a:t>Τρίτο επίπεδο</a:t>
            </a:r>
            <a:endParaRPr lang="el-GR"/>
          </a:p>
          <a:p>
            <a:pPr lvl="3" rtl="0"/>
            <a:r>
              <a:rPr lang="el-GR"/>
              <a:t>Τέταρτο επίπεδο</a:t>
            </a:r>
            <a:endParaRPr lang="el-GR"/>
          </a:p>
          <a:p>
            <a:pPr lvl="4" rtl="0"/>
            <a:r>
              <a:rPr lang="el-GR"/>
              <a:t>Πέμπτο επίπεδο</a:t>
            </a:r>
            <a:endParaRPr lang="en-US" dirty="0"/>
          </a:p>
        </p:txBody>
      </p:sp>
      <p:sp>
        <p:nvSpPr>
          <p:cNvPr id="4" name="Θέση ημερομηνίας 3"/>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1C0DA57F-A696-4650-BF26-36BD05691E9F}" type="datetime1">
              <a:rPr lang="el-GR" smtClean="0"/>
            </a:fld>
            <a:endParaRPr lang="en-US"/>
          </a:p>
        </p:txBody>
      </p:sp>
      <p:sp>
        <p:nvSpPr>
          <p:cNvPr id="5" name="Θέση υποσέλιδου 4"/>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6" name="Θέση αριθμού διαφάνειας 5"/>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περιεχομένου 2"/>
          <p:cNvSpPr>
            <a:spLocks noGrp="1"/>
          </p:cNvSpPr>
          <p:nvPr>
            <p:ph idx="1" hasCustomPrompt="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rtl="0"/>
            <a:r>
              <a:rPr lang="el-GR"/>
              <a:t>Στυλ κειμένου υποδείγματος</a:t>
            </a:r>
            <a:endParaRPr lang="el-GR"/>
          </a:p>
          <a:p>
            <a:pPr lvl="1" rtl="0"/>
            <a:r>
              <a:rPr lang="el-GR"/>
              <a:t>Δεύτερο επίπεδο</a:t>
            </a:r>
            <a:endParaRPr lang="el-GR"/>
          </a:p>
          <a:p>
            <a:pPr lvl="2" rtl="0"/>
            <a:r>
              <a:rPr lang="el-GR"/>
              <a:t>Τρίτο επίπεδο</a:t>
            </a:r>
            <a:endParaRPr lang="el-GR"/>
          </a:p>
          <a:p>
            <a:pPr lvl="3" rtl="0"/>
            <a:r>
              <a:rPr lang="el-GR"/>
              <a:t>Τέταρτο επίπεδο</a:t>
            </a:r>
            <a:endParaRPr lang="el-GR"/>
          </a:p>
          <a:p>
            <a:pPr lvl="4" rtl="0"/>
            <a:r>
              <a:rPr lang="el-GR"/>
              <a:t>Πέμπτο επίπεδο</a:t>
            </a:r>
            <a:endParaRPr lang="en-US" dirty="0"/>
          </a:p>
        </p:txBody>
      </p:sp>
      <p:sp>
        <p:nvSpPr>
          <p:cNvPr id="4" name="Θέση ημερομηνίας 3"/>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5D179434-7293-40E0-98A7-69F3C10321FD}" type="datetime1">
              <a:rPr lang="el-GR" smtClean="0"/>
            </a:fld>
            <a:endParaRPr lang="en-US"/>
          </a:p>
        </p:txBody>
      </p:sp>
      <p:sp>
        <p:nvSpPr>
          <p:cNvPr id="5" name="Θέση υποσέλιδου 4"/>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6" name="Θέση αριθμού διαφάνειας 5"/>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Κεφαλίδα ενότητας">
    <p:spTree>
      <p:nvGrpSpPr>
        <p:cNvPr id="1" name=""/>
        <p:cNvGrpSpPr/>
        <p:nvPr/>
      </p:nvGrpSpPr>
      <p:grpSpPr>
        <a:xfrm>
          <a:off x="0" y="0"/>
          <a:ext cx="0" cy="0"/>
          <a:chOff x="0" y="0"/>
          <a:chExt cx="0" cy="0"/>
        </a:xfrm>
      </p:grpSpPr>
      <p:sp>
        <p:nvSpPr>
          <p:cNvPr id="15" name="Ορθογώνιο 14"/>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latin typeface="Tahoma" panose="020B0604030504040204" pitchFamily="34" charset="0"/>
              <a:ea typeface="Tahoma" panose="020B0604030504040204" pitchFamily="34" charset="0"/>
              <a:cs typeface="Tahoma" panose="020B0604030504040204" pitchFamily="34" charset="0"/>
            </a:endParaRPr>
          </a:p>
        </p:txBody>
      </p:sp>
      <p:sp useBgFill="1">
        <p:nvSpPr>
          <p:cNvPr id="23" name="Ορθογώνιο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Ορθογώνιο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Ορθογώνιο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hasCustomPrompt="1"/>
          </p:nvPr>
        </p:nvSpPr>
        <p:spPr>
          <a:xfrm>
            <a:off x="1629156" y="2275165"/>
            <a:ext cx="8933688" cy="2406895"/>
          </a:xfrm>
        </p:spPr>
        <p:txBody>
          <a:bodyPr rtlCol="0" anchor="ctr">
            <a:noAutofit/>
          </a:bodyPr>
          <a:lstStyle>
            <a:lvl1pPr algn="ctr">
              <a:lnSpc>
                <a:spcPct val="83000"/>
              </a:lnSpc>
              <a:defRPr lang="en-US" sz="6000" kern="1200" cap="all" spc="-10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grpSp>
        <p:nvGrpSpPr>
          <p:cNvPr id="16" name="Ομάδα 15"/>
          <p:cNvGrpSpPr/>
          <p:nvPr/>
        </p:nvGrpSpPr>
        <p:grpSpPr>
          <a:xfrm>
            <a:off x="5250180" y="1267730"/>
            <a:ext cx="1691640" cy="615934"/>
            <a:chOff x="5250180" y="1267730"/>
            <a:chExt cx="1691640" cy="615934"/>
          </a:xfrm>
        </p:grpSpPr>
        <p:cxnSp>
          <p:nvCxnSpPr>
            <p:cNvPr id="17" name="Ευθεία γραμμή σύνδεσης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Ευθεία γραμμή σύνδεσης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Ευθεία γραμμή σύνδεσης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Θέση κειμένου 2"/>
          <p:cNvSpPr>
            <a:spLocks noGrp="1"/>
          </p:cNvSpPr>
          <p:nvPr>
            <p:ph type="body" idx="1" hasCustomPrompt="1"/>
          </p:nvPr>
        </p:nvSpPr>
        <p:spPr>
          <a:xfrm>
            <a:off x="1629156" y="4682062"/>
            <a:ext cx="8939784" cy="457200"/>
          </a:xfrm>
        </p:spPr>
        <p:txBody>
          <a:bodyPr rtlCol="0" anchor="t">
            <a:normAutofit/>
          </a:bodyPr>
          <a:lstStyle>
            <a:lvl1pPr marL="0" indent="0" algn="ctr">
              <a:buNone/>
              <a:tabLst>
                <a:tab pos="2633345" algn="l"/>
              </a:tabLst>
              <a:defRPr sz="1800">
                <a:solidFill>
                  <a:schemeClr val="tx1">
                    <a:lumMod val="95000"/>
                    <a:lumOff val="5000"/>
                  </a:schemeClr>
                </a:solidFill>
                <a:effectLst/>
                <a:latin typeface="Tahoma" panose="020B0604030504040204" pitchFamily="34" charset="0"/>
                <a:ea typeface="Tahoma" panose="020B0604030504040204" pitchFamily="34" charset="0"/>
                <a:cs typeface="Tahoma" panose="020B0604030504040204" pitchFamily="34" charset="0"/>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l-GR"/>
              <a:t>Στυλ κειμένου υποδείγματος</a:t>
            </a:r>
            <a:endParaRPr lang="el-GR"/>
          </a:p>
        </p:txBody>
      </p:sp>
      <p:sp>
        <p:nvSpPr>
          <p:cNvPr id="4" name="Θέση ημερομηνίας 3"/>
          <p:cNvSpPr>
            <a:spLocks noGrp="1"/>
          </p:cNvSpPr>
          <p:nvPr>
            <p:ph type="dt" sz="half" idx="10"/>
          </p:nvPr>
        </p:nvSpPr>
        <p:spPr>
          <a:xfrm>
            <a:off x="5318760" y="1344502"/>
            <a:ext cx="1554480" cy="498781"/>
          </a:xfrm>
        </p:spPr>
        <p:txBody>
          <a:bodyPr rtlCol="0"/>
          <a:lstStyle>
            <a:lvl1pPr algn="ctr">
              <a:defRPr lang="en-US" sz="1300" kern="1200" spc="0" baseline="0">
                <a:solidFill>
                  <a:srgbClr val="FFFFFF"/>
                </a:solidFill>
                <a:latin typeface="Tahoma" panose="020B0604030504040204" pitchFamily="34" charset="0"/>
                <a:ea typeface="Tahoma" panose="020B0604030504040204" pitchFamily="34" charset="0"/>
                <a:cs typeface="Tahoma" panose="020B0604030504040204" pitchFamily="34" charset="0"/>
              </a:defRPr>
            </a:lvl1pPr>
          </a:lstStyle>
          <a:p>
            <a:fld id="{659D29F7-5CBA-4408-9DA4-0BE9487C52BA}" type="datetime1">
              <a:rPr lang="el-GR" smtClean="0"/>
            </a:fld>
            <a:endParaRPr dirty="0"/>
          </a:p>
        </p:txBody>
      </p:sp>
      <p:sp>
        <p:nvSpPr>
          <p:cNvPr id="5" name="Θέση υποσέλιδου 4"/>
          <p:cNvSpPr>
            <a:spLocks noGrp="1"/>
          </p:cNvSpPr>
          <p:nvPr>
            <p:ph type="ftr" sz="quarter" idx="11"/>
          </p:nvPr>
        </p:nvSpPr>
        <p:spPr>
          <a:xfrm>
            <a:off x="1629157" y="5177408"/>
            <a:ext cx="5660134" cy="228600"/>
          </a:xfrm>
        </p:spPr>
        <p:txBody>
          <a:bodyPr rtlCol="0"/>
          <a:lstStyle>
            <a:lvl1pPr algn="l">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6" name="Θέση αριθμού διαφάνειας 5"/>
          <p:cNvSpPr>
            <a:spLocks noGrp="1"/>
          </p:cNvSpPr>
          <p:nvPr>
            <p:ph type="sldNum" sz="quarter" idx="12"/>
          </p:nvPr>
        </p:nvSpPr>
        <p:spPr>
          <a:xfrm>
            <a:off x="8604504" y="5177408"/>
            <a:ext cx="1958339" cy="22860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Τίτλος 7"/>
          <p:cNvSpPr>
            <a:spLocks noGrp="1"/>
          </p:cNvSpPr>
          <p:nvPr>
            <p:ph type="title" hasCustomPrompt="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περιεχομένου 2"/>
          <p:cNvSpPr>
            <a:spLocks noGrp="1"/>
          </p:cNvSpPr>
          <p:nvPr>
            <p:ph sz="half" idx="1" hasCustomPrompt="1"/>
          </p:nvPr>
        </p:nvSpPr>
        <p:spPr>
          <a:xfrm>
            <a:off x="1066800" y="2103120"/>
            <a:ext cx="4663440" cy="3749040"/>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endParaRPr lang="el-GR"/>
          </a:p>
          <a:p>
            <a:pPr lvl="1" rtl="0"/>
            <a:r>
              <a:rPr lang="el-GR"/>
              <a:t>Δεύτερο επίπεδο</a:t>
            </a:r>
            <a:endParaRPr lang="el-GR"/>
          </a:p>
          <a:p>
            <a:pPr lvl="2" rtl="0"/>
            <a:r>
              <a:rPr lang="el-GR"/>
              <a:t>Τρίτο επίπεδο</a:t>
            </a:r>
            <a:endParaRPr lang="el-GR"/>
          </a:p>
          <a:p>
            <a:pPr lvl="3" rtl="0"/>
            <a:r>
              <a:rPr lang="el-GR"/>
              <a:t>Τέταρτο επίπεδο</a:t>
            </a:r>
            <a:endParaRPr lang="el-GR"/>
          </a:p>
          <a:p>
            <a:pPr lvl="4" rtl="0"/>
            <a:r>
              <a:rPr lang="el-GR"/>
              <a:t>Πέμπτο επίπεδο</a:t>
            </a:r>
            <a:endParaRPr lang="en-US" dirty="0"/>
          </a:p>
        </p:txBody>
      </p:sp>
      <p:sp>
        <p:nvSpPr>
          <p:cNvPr id="4" name="Θέση περιεχομένου 3"/>
          <p:cNvSpPr>
            <a:spLocks noGrp="1"/>
          </p:cNvSpPr>
          <p:nvPr>
            <p:ph sz="half" idx="2" hasCustomPrompt="1"/>
          </p:nvPr>
        </p:nvSpPr>
        <p:spPr>
          <a:xfrm>
            <a:off x="6461760" y="2103120"/>
            <a:ext cx="4663440" cy="3749040"/>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endParaRPr lang="el-GR"/>
          </a:p>
          <a:p>
            <a:pPr lvl="1" rtl="0"/>
            <a:r>
              <a:rPr lang="el-GR"/>
              <a:t>Δεύτερο επίπεδο</a:t>
            </a:r>
            <a:endParaRPr lang="el-GR"/>
          </a:p>
          <a:p>
            <a:pPr lvl="2" rtl="0"/>
            <a:r>
              <a:rPr lang="el-GR"/>
              <a:t>Τρίτο επίπεδο</a:t>
            </a:r>
            <a:endParaRPr lang="el-GR"/>
          </a:p>
          <a:p>
            <a:pPr lvl="3" rtl="0"/>
            <a:r>
              <a:rPr lang="el-GR"/>
              <a:t>Τέταρτο επίπεδο</a:t>
            </a:r>
            <a:endParaRPr lang="el-GR"/>
          </a:p>
          <a:p>
            <a:pPr lvl="4" rtl="0"/>
            <a:r>
              <a:rPr lang="el-GR"/>
              <a:t>Πέμπτο επίπεδο</a:t>
            </a:r>
            <a:endParaRPr lang="en-US" dirty="0"/>
          </a:p>
        </p:txBody>
      </p:sp>
      <p:sp>
        <p:nvSpPr>
          <p:cNvPr id="5" name="Θέση ημερομηνίας 4"/>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020C962E-969A-49B6-9474-121940DF033D}" type="datetime1">
              <a:rPr lang="el-GR" smtClean="0"/>
            </a:fld>
            <a:endParaRPr lang="en-US"/>
          </a:p>
        </p:txBody>
      </p:sp>
      <p:sp>
        <p:nvSpPr>
          <p:cNvPr id="6" name="Θέση υποσέλιδου 5"/>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7" name="Θέση αριθμού διαφάνειας 6"/>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κειμένου 2"/>
          <p:cNvSpPr>
            <a:spLocks noGrp="1"/>
          </p:cNvSpPr>
          <p:nvPr>
            <p:ph type="body" idx="1" hasCustomPrompt="1"/>
          </p:nvPr>
        </p:nvSpPr>
        <p:spPr>
          <a:xfrm>
            <a:off x="1069848" y="2074334"/>
            <a:ext cx="4663440" cy="640080"/>
          </a:xfrm>
        </p:spPr>
        <p:txBody>
          <a:bodyPr rtlCol="0" anchor="ctr">
            <a:normAutofit/>
          </a:bodyPr>
          <a:lstStyle>
            <a:lvl1pPr marL="0" indent="0" algn="l">
              <a:spcBef>
                <a:spcPts val="0"/>
              </a:spcBef>
              <a:buNone/>
              <a:defRPr sz="1900" b="1" i="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a:t>Στυλ κειμένου υποδείγματος</a:t>
            </a:r>
            <a:endParaRPr lang="el-GR"/>
          </a:p>
        </p:txBody>
      </p:sp>
      <p:sp>
        <p:nvSpPr>
          <p:cNvPr id="4" name="Θέση περιεχομένου 3"/>
          <p:cNvSpPr>
            <a:spLocks noGrp="1"/>
          </p:cNvSpPr>
          <p:nvPr>
            <p:ph sz="half" idx="2" hasCustomPrompt="1"/>
          </p:nvPr>
        </p:nvSpPr>
        <p:spPr>
          <a:xfrm>
            <a:off x="1069848" y="2792472"/>
            <a:ext cx="4663440" cy="3163825"/>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endParaRPr lang="el-GR"/>
          </a:p>
          <a:p>
            <a:pPr lvl="1" rtl="0"/>
            <a:r>
              <a:rPr lang="el-GR"/>
              <a:t>Δεύτερο επίπεδο</a:t>
            </a:r>
            <a:endParaRPr lang="el-GR"/>
          </a:p>
          <a:p>
            <a:pPr lvl="2" rtl="0"/>
            <a:r>
              <a:rPr lang="el-GR"/>
              <a:t>Τρίτο επίπεδο</a:t>
            </a:r>
            <a:endParaRPr lang="el-GR"/>
          </a:p>
          <a:p>
            <a:pPr lvl="3" rtl="0"/>
            <a:r>
              <a:rPr lang="el-GR"/>
              <a:t>Τέταρτο επίπεδο</a:t>
            </a:r>
            <a:endParaRPr lang="el-GR"/>
          </a:p>
          <a:p>
            <a:pPr lvl="4" rtl="0"/>
            <a:r>
              <a:rPr lang="el-GR"/>
              <a:t>Πέμπτο επίπεδο</a:t>
            </a:r>
            <a:endParaRPr lang="en-US"/>
          </a:p>
        </p:txBody>
      </p:sp>
      <p:sp>
        <p:nvSpPr>
          <p:cNvPr id="5" name="Θέση κειμένου 4"/>
          <p:cNvSpPr>
            <a:spLocks noGrp="1"/>
          </p:cNvSpPr>
          <p:nvPr>
            <p:ph type="body" sz="quarter" idx="3" hasCustomPrompt="1"/>
          </p:nvPr>
        </p:nvSpPr>
        <p:spPr>
          <a:xfrm>
            <a:off x="6458712" y="2074334"/>
            <a:ext cx="4663440" cy="640080"/>
          </a:xfrm>
        </p:spPr>
        <p:txBody>
          <a:bodyPr rtlCol="0" anchor="ctr">
            <a:normAutofit/>
          </a:bodyPr>
          <a:lstStyle>
            <a:lvl1pPr marL="0" indent="0" algn="l">
              <a:spcBef>
                <a:spcPts val="0"/>
              </a:spcBef>
              <a:buNone/>
              <a:defRPr sz="1900" b="1">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a:t>Στυλ κειμένου υποδείγματος</a:t>
            </a:r>
            <a:endParaRPr lang="el-GR"/>
          </a:p>
        </p:txBody>
      </p:sp>
      <p:sp>
        <p:nvSpPr>
          <p:cNvPr id="6" name="Θέση περιεχομένου 5"/>
          <p:cNvSpPr>
            <a:spLocks noGrp="1"/>
          </p:cNvSpPr>
          <p:nvPr>
            <p:ph sz="quarter" idx="4" hasCustomPrompt="1"/>
          </p:nvPr>
        </p:nvSpPr>
        <p:spPr>
          <a:xfrm>
            <a:off x="6458712" y="2792471"/>
            <a:ext cx="4663440" cy="3164509"/>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endParaRPr lang="el-GR"/>
          </a:p>
          <a:p>
            <a:pPr lvl="1" rtl="0"/>
            <a:r>
              <a:rPr lang="el-GR"/>
              <a:t>Δεύτερο επίπεδο</a:t>
            </a:r>
            <a:endParaRPr lang="el-GR"/>
          </a:p>
          <a:p>
            <a:pPr lvl="2" rtl="0"/>
            <a:r>
              <a:rPr lang="el-GR"/>
              <a:t>Τρίτο επίπεδο</a:t>
            </a:r>
            <a:endParaRPr lang="el-GR"/>
          </a:p>
          <a:p>
            <a:pPr lvl="3" rtl="0"/>
            <a:r>
              <a:rPr lang="el-GR"/>
              <a:t>Τέταρτο επίπεδο</a:t>
            </a:r>
            <a:endParaRPr lang="el-GR"/>
          </a:p>
          <a:p>
            <a:pPr lvl="4" rtl="0"/>
            <a:r>
              <a:rPr lang="el-GR"/>
              <a:t>Πέμπτο επίπεδο</a:t>
            </a:r>
            <a:endParaRPr lang="en-US"/>
          </a:p>
        </p:txBody>
      </p:sp>
      <p:sp>
        <p:nvSpPr>
          <p:cNvPr id="7" name="Θέση ημερομηνίας 6"/>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EC5CC67F-1D3F-482B-B40D-B9513136EE0E}" type="datetime1">
              <a:rPr lang="el-GR" smtClean="0"/>
            </a:fld>
            <a:endParaRPr lang="en-US"/>
          </a:p>
        </p:txBody>
      </p:sp>
      <p:sp>
        <p:nvSpPr>
          <p:cNvPr id="8" name="Θέση υποσέλιδου 7"/>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9" name="Θέση αριθμού διαφάνειας 8"/>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ημερομηνίας 2"/>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02F16B12-7CBF-4CDF-89FA-F8A36048EF63}" type="datetime1">
              <a:rPr lang="el-GR" smtClean="0"/>
            </a:fld>
            <a:endParaRPr lang="en-US"/>
          </a:p>
        </p:txBody>
      </p:sp>
      <p:sp>
        <p:nvSpPr>
          <p:cNvPr id="4" name="Θέση υποσέλιδου 3"/>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5" name="Θέση αριθμού διαφάνειας 4"/>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9919D905-D926-4C7C-8880-7B55EA2B77E6}" type="datetime1">
              <a:rPr lang="el-GR" smtClean="0"/>
            </a:fld>
            <a:endParaRPr lang="en-US"/>
          </a:p>
        </p:txBody>
      </p:sp>
      <p:sp>
        <p:nvSpPr>
          <p:cNvPr id="3" name="Θέση υποσέλιδου 2"/>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4" name="Θέση αριθμού διαφάνειας 3"/>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Περιεχόμενο με λεζάντα">
    <p:spTree>
      <p:nvGrpSpPr>
        <p:cNvPr id="1" name=""/>
        <p:cNvGrpSpPr/>
        <p:nvPr/>
      </p:nvGrpSpPr>
      <p:grpSpPr>
        <a:xfrm>
          <a:off x="0" y="0"/>
          <a:ext cx="0" cy="0"/>
          <a:chOff x="0" y="0"/>
          <a:chExt cx="0" cy="0"/>
        </a:xfrm>
      </p:grpSpPr>
      <p:sp>
        <p:nvSpPr>
          <p:cNvPr id="10" name="Ορθογώνιο 9"/>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Ορθογώνιο 12"/>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hasCustomPrompt="1"/>
          </p:nvPr>
        </p:nvSpPr>
        <p:spPr>
          <a:xfrm>
            <a:off x="8458200" y="607392"/>
            <a:ext cx="3161963" cy="1645920"/>
          </a:xfrm>
        </p:spPr>
        <p:txBody>
          <a:bodyPr rtlCol="0" anchor="b">
            <a:noAutofit/>
          </a:bodyPr>
          <a:lstStyle>
            <a:lvl1pPr algn="l" defTabSz="914400" rtl="0" eaLnBrk="1" latinLnBrk="0" hangingPunct="1">
              <a:lnSpc>
                <a:spcPct val="100000"/>
              </a:lnSpc>
              <a:spcBef>
                <a:spcPct val="0"/>
              </a:spcBef>
              <a:buNone/>
              <a:defRPr lang="en-US" sz="2600" b="0" kern="1200" cap="none" spc="0" baseline="0" dirty="0">
                <a:solidFill>
                  <a:schemeClr val="tx1"/>
                </a:solidFill>
                <a:effectLst/>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περιεχομένου 2"/>
          <p:cNvSpPr>
            <a:spLocks noGrp="1"/>
          </p:cNvSpPr>
          <p:nvPr>
            <p:ph idx="1" hasCustomPrompt="1"/>
          </p:nvPr>
        </p:nvSpPr>
        <p:spPr>
          <a:xfrm>
            <a:off x="685800" y="609600"/>
            <a:ext cx="6858000" cy="5334000"/>
          </a:xfrm>
        </p:spPr>
        <p:txBody>
          <a:bodyPr rtlCol="0"/>
          <a:lstStyle>
            <a:lvl1pPr>
              <a:defRPr sz="19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endParaRPr lang="el-GR"/>
          </a:p>
          <a:p>
            <a:pPr lvl="1" rtl="0"/>
            <a:r>
              <a:rPr lang="el-GR"/>
              <a:t>Δεύτερο επίπεδο</a:t>
            </a:r>
            <a:endParaRPr lang="el-GR"/>
          </a:p>
          <a:p>
            <a:pPr lvl="2" rtl="0"/>
            <a:r>
              <a:rPr lang="el-GR"/>
              <a:t>Τρίτο επίπεδο</a:t>
            </a:r>
            <a:endParaRPr lang="el-GR"/>
          </a:p>
          <a:p>
            <a:pPr lvl="3" rtl="0"/>
            <a:r>
              <a:rPr lang="el-GR"/>
              <a:t>Τέταρτο επίπεδο</a:t>
            </a:r>
            <a:endParaRPr lang="el-GR"/>
          </a:p>
          <a:p>
            <a:pPr lvl="4" rtl="0"/>
            <a:r>
              <a:rPr lang="el-GR"/>
              <a:t>Πέμπτο επίπεδο</a:t>
            </a:r>
            <a:endParaRPr lang="en-US" dirty="0"/>
          </a:p>
        </p:txBody>
      </p:sp>
      <p:sp>
        <p:nvSpPr>
          <p:cNvPr id="4" name="Θέση κειμένου 3"/>
          <p:cNvSpPr>
            <a:spLocks noGrp="1"/>
          </p:cNvSpPr>
          <p:nvPr>
            <p:ph type="body" sz="half" idx="2" hasCustomPrompt="1"/>
          </p:nvPr>
        </p:nvSpPr>
        <p:spPr>
          <a:xfrm>
            <a:off x="8458200" y="2336800"/>
            <a:ext cx="3161963" cy="3606800"/>
          </a:xfrm>
        </p:spPr>
        <p:txBody>
          <a:bodyPr rtlCol="0">
            <a:normAutofit/>
          </a:bodyPr>
          <a:lstStyle>
            <a:lvl1pPr marL="0" indent="0">
              <a:lnSpc>
                <a:spcPct val="110000"/>
              </a:lnSpc>
              <a:spcBef>
                <a:spcPts val="800"/>
              </a:spcBef>
              <a:buNone/>
              <a:defRPr sz="18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Στυλ κειμένου υποδείγματος</a:t>
            </a:r>
            <a:endParaRPr lang="el-GR"/>
          </a:p>
        </p:txBody>
      </p:sp>
      <p:sp>
        <p:nvSpPr>
          <p:cNvPr id="8" name="Θέση ημερομηνίας 7"/>
          <p:cNvSpPr>
            <a:spLocks noGrp="1"/>
          </p:cNvSpPr>
          <p:nvPr>
            <p:ph type="dt" sz="half" idx="10"/>
          </p:nvPr>
        </p:nvSpPr>
        <p:spPr>
          <a:xfrm>
            <a:off x="5588000" y="6035040"/>
            <a:ext cx="1955800" cy="36576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90E49723-07F5-4196-B746-D4577DEF9F35}" type="datetime1">
              <a:rPr lang="el-GR" smtClean="0"/>
            </a:fld>
            <a:endParaRPr lang="en-US"/>
          </a:p>
        </p:txBody>
      </p:sp>
      <p:sp>
        <p:nvSpPr>
          <p:cNvPr id="9" name="Θέση υποσέλιδου 8"/>
          <p:cNvSpPr>
            <a:spLocks noGrp="1"/>
          </p:cNvSpPr>
          <p:nvPr>
            <p:ph type="ftr" sz="quarter" idx="11"/>
          </p:nvPr>
        </p:nvSpPr>
        <p:spPr>
          <a:xfrm>
            <a:off x="685801" y="6035040"/>
            <a:ext cx="4584700" cy="365760"/>
          </a:xfrm>
        </p:spPr>
        <p:txBody>
          <a:bodyPr rtlCol="0"/>
          <a:lstStyle>
            <a:lvl1pPr algn="l">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11" name="Θέση αριθμού διαφάνειας 10"/>
          <p:cNvSpPr>
            <a:spLocks noGrp="1"/>
          </p:cNvSpPr>
          <p:nvPr>
            <p:ph type="sldNum" sz="quarter" idx="12"/>
          </p:nvPr>
        </p:nvSpPr>
        <p:spPr>
          <a:xfrm>
            <a:off x="10396728" y="6035040"/>
            <a:ext cx="1223435" cy="36576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Εικόνα με λεζάντα">
    <p:spTree>
      <p:nvGrpSpPr>
        <p:cNvPr id="1" name=""/>
        <p:cNvGrpSpPr/>
        <p:nvPr/>
      </p:nvGrpSpPr>
      <p:grpSpPr>
        <a:xfrm>
          <a:off x="0" y="0"/>
          <a:ext cx="0" cy="0"/>
          <a:chOff x="0" y="0"/>
          <a:chExt cx="0" cy="0"/>
        </a:xfrm>
      </p:grpSpPr>
      <p:sp>
        <p:nvSpPr>
          <p:cNvPr id="11" name="Ορθογώνιο 10"/>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Θέση εικόνας 2"/>
          <p:cNvSpPr>
            <a:spLocks noGrp="1" noChangeAspect="1"/>
          </p:cNvSpPr>
          <p:nvPr>
            <p:ph type="pic" idx="1" hasCustomPrompt="1"/>
          </p:nvPr>
        </p:nvSpPr>
        <p:spPr>
          <a:xfrm>
            <a:off x="228599" y="237744"/>
            <a:ext cx="7696201" cy="6382512"/>
          </a:xfrm>
          <a:solidFill>
            <a:schemeClr val="accent1">
              <a:lumMod val="60000"/>
              <a:lumOff val="40000"/>
            </a:schemeClr>
          </a:solidFill>
          <a:ln>
            <a:noFill/>
          </a:ln>
        </p:spPr>
        <p:txBody>
          <a:bodyPr rtlCol="0" anchor="t"/>
          <a:lstStyle>
            <a:lvl1pPr marL="0" indent="0">
              <a:buNone/>
              <a:defRPr sz="3200">
                <a:latin typeface="Tahoma" panose="020B0604030504040204" pitchFamily="34" charset="0"/>
                <a:ea typeface="Tahoma" panose="020B0604030504040204" pitchFamily="34" charset="0"/>
                <a:cs typeface="Tahoma" panose="020B060403050404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n-US" dirty="0"/>
              <a:t>Κάντε κλικ στο εικονίδιο για</a:t>
            </a:r>
            <a:r>
              <a:rPr lang="en-US" dirty="0"/>
              <a:t> </a:t>
            </a:r>
            <a:r>
              <a:rPr lang="en-US" dirty="0"/>
              <a:t>να</a:t>
            </a:r>
            <a:r>
              <a:rPr lang="en-US" dirty="0"/>
              <a:t> </a:t>
            </a:r>
            <a:r>
              <a:rPr lang="en-US" dirty="0"/>
              <a:t>προσθέσετε μια εικόνα</a:t>
            </a:r>
            <a:endParaRPr lang="en-US" dirty="0"/>
          </a:p>
        </p:txBody>
      </p:sp>
      <p:sp>
        <p:nvSpPr>
          <p:cNvPr id="5" name="Θέση ημερομηνίας 4"/>
          <p:cNvSpPr>
            <a:spLocks noGrp="1"/>
          </p:cNvSpPr>
          <p:nvPr>
            <p:ph type="dt" sz="half" idx="10"/>
          </p:nvPr>
        </p:nvSpPr>
        <p:spPr>
          <a:xfrm>
            <a:off x="5662337" y="6035040"/>
            <a:ext cx="2071963" cy="365760"/>
          </a:xfrm>
        </p:spPr>
        <p:txBody>
          <a:bodyPr rtlCol="0"/>
          <a:lstStyle>
            <a:lvl1pPr>
              <a:defRPr b="1">
                <a:solidFill>
                  <a:srgbClr val="FFFFFF"/>
                </a:solidFill>
                <a:effectLst>
                  <a:outerShdw blurRad="19050" dist="6350" dir="2700000" algn="tl" rotWithShape="0">
                    <a:prstClr val="black">
                      <a:alpha val="40000"/>
                    </a:prstClr>
                  </a:outerShdw>
                </a:effectLst>
                <a:latin typeface="Tahoma" panose="020B0604030504040204" pitchFamily="34" charset="0"/>
                <a:ea typeface="Tahoma" panose="020B0604030504040204" pitchFamily="34" charset="0"/>
                <a:cs typeface="Tahoma" panose="020B0604030504040204" pitchFamily="34" charset="0"/>
              </a:defRPr>
            </a:lvl1pPr>
          </a:lstStyle>
          <a:p>
            <a:fld id="{7DBC2A1D-E707-49C4-802A-804FFACFEA1A}" type="datetime1">
              <a:rPr lang="el-GR" smtClean="0"/>
            </a:fld>
            <a:endParaRPr lang="en-US" dirty="0"/>
          </a:p>
        </p:txBody>
      </p:sp>
      <p:sp>
        <p:nvSpPr>
          <p:cNvPr id="6" name="Θέση υποσέλιδου 5"/>
          <p:cNvSpPr>
            <a:spLocks noGrp="1"/>
          </p:cNvSpPr>
          <p:nvPr>
            <p:ph type="ftr" sz="quarter" idx="11"/>
          </p:nvPr>
        </p:nvSpPr>
        <p:spPr>
          <a:xfrm>
            <a:off x="612648" y="6035040"/>
            <a:ext cx="4588002" cy="365760"/>
          </a:xfrm>
        </p:spPr>
        <p:txBody>
          <a:bodyPr rtlCol="0"/>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Tahoma" panose="020B0604030504040204" pitchFamily="34" charset="0"/>
                <a:ea typeface="Tahoma" panose="020B0604030504040204" pitchFamily="34" charset="0"/>
                <a:cs typeface="Tahoma" panose="020B0604030504040204" pitchFamily="34" charset="0"/>
              </a:defRPr>
            </a:lvl1pPr>
          </a:lstStyle>
          <a:p>
            <a:pPr algn="l"/>
            <a:endParaRPr lang="el-GR"/>
          </a:p>
        </p:txBody>
      </p:sp>
      <p:sp>
        <p:nvSpPr>
          <p:cNvPr id="7" name="Θέση αριθμού διαφάνειας 6"/>
          <p:cNvSpPr>
            <a:spLocks noGrp="1"/>
          </p:cNvSpPr>
          <p:nvPr>
            <p:ph type="sldNum" sz="quarter" idx="12"/>
          </p:nvPr>
        </p:nvSpPr>
        <p:spPr>
          <a:xfrm>
            <a:off x="10396728" y="6035040"/>
            <a:ext cx="1225296" cy="365760"/>
          </a:xfrm>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fld>
            <a:endParaRPr lang="en-US"/>
          </a:p>
        </p:txBody>
      </p:sp>
      <p:sp>
        <p:nvSpPr>
          <p:cNvPr id="12" name="Ορθογώνιο 11"/>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hasCustomPrompt="1"/>
          </p:nvPr>
        </p:nvSpPr>
        <p:spPr>
          <a:xfrm>
            <a:off x="8477250" y="603504"/>
            <a:ext cx="3144774" cy="1645920"/>
          </a:xfrm>
        </p:spPr>
        <p:txBody>
          <a:bodyPr rtlCol="0" anchor="b">
            <a:noAutofit/>
          </a:bodyPr>
          <a:lstStyle>
            <a:lvl1pPr algn="l">
              <a:lnSpc>
                <a:spcPct val="100000"/>
              </a:lnSpc>
              <a:defRPr sz="2600" b="0">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4" name="Θέση κειμένου 3"/>
          <p:cNvSpPr>
            <a:spLocks noGrp="1"/>
          </p:cNvSpPr>
          <p:nvPr>
            <p:ph type="body" sz="half" idx="2" hasCustomPrompt="1"/>
          </p:nvPr>
        </p:nvSpPr>
        <p:spPr>
          <a:xfrm>
            <a:off x="8477250" y="2386584"/>
            <a:ext cx="3144774" cy="3511296"/>
          </a:xfrm>
        </p:spPr>
        <p:txBody>
          <a:bodyPr rtlCol="0">
            <a:normAutofit/>
          </a:bodyPr>
          <a:lstStyle>
            <a:lvl1pPr marL="0" indent="0" algn="l">
              <a:lnSpc>
                <a:spcPct val="110000"/>
              </a:lnSpc>
              <a:spcBef>
                <a:spcPts val="800"/>
              </a:spcBef>
              <a:buNone/>
              <a:defRPr sz="18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Στυλ κειμένου υποδείγματος</a:t>
            </a:r>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Ορθογώνιο 8"/>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latin typeface="Tahoma" panose="020B0604030504040204" pitchFamily="34" charset="0"/>
              <a:ea typeface="Tahoma" panose="020B0604030504040204" pitchFamily="34" charset="0"/>
              <a:cs typeface="Tahoma" panose="020B0604030504040204" pitchFamily="34" charset="0"/>
            </a:endParaRPr>
          </a:p>
        </p:txBody>
      </p:sp>
      <p:sp>
        <p:nvSpPr>
          <p:cNvPr id="7" name="Ορθογώνιο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txBody>
          <a:bodyPr/>
          <a:lstStyle/>
          <a:p>
            <a:endParaRPr lang="el-GR"/>
          </a:p>
        </p:txBody>
      </p:sp>
      <p:sp>
        <p:nvSpPr>
          <p:cNvPr id="8" name="Ορθογώνιο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txBody>
          <a:bodyPr/>
          <a:lstStyle/>
          <a:p>
            <a:endParaRPr lang="el-GR"/>
          </a:p>
        </p:txBody>
      </p:sp>
      <p:sp>
        <p:nvSpPr>
          <p:cNvPr id="2" name="Θέση τίτλου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pPr rtl="0"/>
            <a:r>
              <a:rPr lang="en-US"/>
              <a:t>Κάντε κλικ για να επεξεργαστείτε το Στυλ κύριου τίτλου</a:t>
            </a:r>
            <a:endParaRPr lang="en-US" dirty="0"/>
          </a:p>
        </p:txBody>
      </p:sp>
      <p:sp>
        <p:nvSpPr>
          <p:cNvPr id="3" name="Θέση κειμένου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rtl="0"/>
            <a:r>
              <a:rPr lang="en-US"/>
              <a:t>Κάντε κλικ για επεξεργασία των στυλ κειμένου του υποδείγματος</a:t>
            </a:r>
            <a:endParaRPr lang="en-US"/>
          </a:p>
          <a:p>
            <a:pPr lvl="1" rtl="0"/>
            <a:r>
              <a:rPr lang="en-US"/>
              <a:t>Δεύτερου επιπέδου</a:t>
            </a:r>
            <a:endParaRPr lang="en-US"/>
          </a:p>
          <a:p>
            <a:pPr lvl="2" rtl="0"/>
            <a:r>
              <a:rPr lang="en-US"/>
              <a:t>Τρίτου επιπέδου</a:t>
            </a:r>
            <a:endParaRPr lang="en-US"/>
          </a:p>
          <a:p>
            <a:pPr lvl="3" rtl="0"/>
            <a:r>
              <a:rPr lang="en-US"/>
              <a:t>Τέταρτου επιπέδου</a:t>
            </a:r>
            <a:endParaRPr lang="en-US"/>
          </a:p>
          <a:p>
            <a:pPr lvl="4" rtl="0"/>
            <a:r>
              <a:rPr lang="en-US"/>
              <a:t>Πέμπτου επιπέδου</a:t>
            </a:r>
            <a:endParaRPr lang="en-US" dirty="0"/>
          </a:p>
        </p:txBody>
      </p:sp>
      <p:sp>
        <p:nvSpPr>
          <p:cNvPr id="4" name="Θέση ημερομηνίας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stStyle>
          <a:p>
            <a:fld id="{310BF56E-831B-45E4-8E39-FD5C7E7805B5}" type="datetime1">
              <a:rPr lang="el-GR" smtClean="0"/>
            </a:fld>
            <a:endParaRPr lang="en-US" dirty="0"/>
          </a:p>
        </p:txBody>
      </p:sp>
      <p:sp>
        <p:nvSpPr>
          <p:cNvPr id="5" name="Θέση υποσέλιδου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6" name="Θέση αριθμού διαφάνειας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anose="02020404030301010803" pitchFamily="18" charset="0"/>
        <a:buChar char="◦"/>
        <a:defRPr sz="15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3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200"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6pPr>
      <a:lvl7pPr marL="1899920"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7pPr>
      <a:lvl8pPr marL="2200275"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8pPr>
      <a:lvl9pPr marL="2499995"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jpeg"/></Relationships>
</file>

<file path=ppt/slides/_rels/slide2.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image" Target="../media/image3.png"/><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9.xml"/><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9.xml"/><Relationship Id="rId1"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Εικόνα 5" descr="Ένα κοντινό πλάνο σε λογότυπο&#10;&#10;Αυτόματη δημιουργία περιγραφής"/>
          <p:cNvPicPr>
            <a:picLocks noChangeAspect="1"/>
          </p:cNvPicPr>
          <p:nvPr/>
        </p:nvPicPr>
        <p:blipFill rotWithShape="1">
          <a:blip r:embed="rId1">
            <a:extLst>
              <a:ext uri="{28A0092B-C50C-407E-A947-70E740481C1C}">
                <a14:useLocalDpi xmlns:a14="http://schemas.microsoft.com/office/drawing/2010/main" val="0"/>
              </a:ext>
            </a:extLst>
          </a:blip>
          <a:srcRect r="-1"/>
          <a:stretch>
            <a:fillRect/>
          </a:stretch>
        </p:blipFill>
        <p:spPr>
          <a:xfrm>
            <a:off x="21" y="-81471"/>
            <a:ext cx="12191979" cy="6857990"/>
          </a:xfrm>
          <a:prstGeom prst="rect">
            <a:avLst/>
          </a:prstGeom>
        </p:spPr>
      </p:pic>
      <p:sp>
        <p:nvSpPr>
          <p:cNvPr id="82" name="Ορθογώνιο 81"/>
          <p:cNvSpPr>
            <a:spLocks noGrp="1" noRot="1" noChangeAspect="1" noMove="1" noResize="1" noEditPoints="1" noAdjustHandles="1" noChangeArrowheads="1" noChangeShapeType="1" noTextEdit="1"/>
          </p:cNvSpPr>
          <p:nvPr/>
        </p:nvSpPr>
        <p:spPr>
          <a:xfrm>
            <a:off x="5695067" y="1808532"/>
            <a:ext cx="5452527" cy="3240936"/>
          </a:xfrm>
          <a:prstGeom prst="rect">
            <a:avLst/>
          </a:prstGeom>
          <a:solidFill>
            <a:schemeClr val="bg1">
              <a:lumMod val="75000"/>
              <a:lumOff val="25000"/>
            </a:schemeClr>
          </a:solidFill>
          <a:ln w="6350" cap="sq" cmpd="sng" algn="ctr">
            <a:noFill/>
            <a:prstDash val="solid"/>
            <a:miter lim="800000"/>
          </a:ln>
          <a:effectLst/>
        </p:spPr>
        <p:txBody>
          <a:bodyPr/>
          <a:lstStyle/>
          <a:p>
            <a:endParaRPr lang="el-GR"/>
          </a:p>
        </p:txBody>
      </p:sp>
      <p:sp>
        <p:nvSpPr>
          <p:cNvPr id="84" name="Ορθογώνιο 83"/>
          <p:cNvSpPr>
            <a:spLocks noGrp="1" noRot="1" noChangeAspect="1" noMove="1" noResize="1" noEditPoints="1" noAdjustHandles="1" noChangeArrowheads="1" noChangeShapeType="1" noTextEdit="1"/>
          </p:cNvSpPr>
          <p:nvPr/>
        </p:nvSpPr>
        <p:spPr>
          <a:xfrm>
            <a:off x="5861010" y="1975104"/>
            <a:ext cx="5120640" cy="2907792"/>
          </a:xfrm>
          <a:prstGeom prst="rect">
            <a:avLst/>
          </a:prstGeom>
          <a:noFill/>
          <a:ln w="6350" cap="sq" cmpd="sng" algn="ctr">
            <a:solidFill>
              <a:schemeClr val="tx1"/>
            </a:solidFill>
            <a:prstDash val="solid"/>
            <a:miter lim="800000"/>
          </a:ln>
          <a:effectLst>
            <a:softEdge rad="0"/>
          </a:effectLst>
        </p:spPr>
        <p:txBody>
          <a:bodyPr/>
          <a:lstStyle/>
          <a:p>
            <a:endParaRPr lang="el-GR"/>
          </a:p>
        </p:txBody>
      </p:sp>
      <p:sp>
        <p:nvSpPr>
          <p:cNvPr id="2" name="Τίτλος 1"/>
          <p:cNvSpPr>
            <a:spLocks noGrp="1"/>
          </p:cNvSpPr>
          <p:nvPr>
            <p:ph type="ctrTitle"/>
          </p:nvPr>
        </p:nvSpPr>
        <p:spPr>
          <a:xfrm>
            <a:off x="6033793" y="2355458"/>
            <a:ext cx="4775075" cy="1630907"/>
          </a:xfrm>
        </p:spPr>
        <p:txBody>
          <a:bodyPr rtlCol="0">
            <a:normAutofit/>
          </a:bodyPr>
          <a:lstStyle/>
          <a:p>
            <a:pPr rtl="0"/>
            <a:r>
              <a:rPr lang="el-GR" sz="4400" dirty="0">
                <a:solidFill>
                  <a:schemeClr val="tx1"/>
                </a:solidFill>
              </a:rPr>
              <a:t>Η </a:t>
            </a:r>
            <a:r>
              <a:rPr lang="el-GR" sz="4400" dirty="0" err="1">
                <a:solidFill>
                  <a:schemeClr val="tx1"/>
                </a:solidFill>
              </a:rPr>
              <a:t>εννοια</a:t>
            </a:r>
            <a:r>
              <a:rPr lang="el-GR" sz="4400" dirty="0">
                <a:solidFill>
                  <a:schemeClr val="tx1"/>
                </a:solidFill>
              </a:rPr>
              <a:t> της </a:t>
            </a:r>
            <a:r>
              <a:rPr lang="el-GR" sz="4400" dirty="0" err="1">
                <a:solidFill>
                  <a:schemeClr val="tx1"/>
                </a:solidFill>
              </a:rPr>
              <a:t>μεταβλητησ</a:t>
            </a:r>
            <a:r>
              <a:rPr lang="el-GR" sz="4400" dirty="0">
                <a:solidFill>
                  <a:schemeClr val="tx1"/>
                </a:solidFill>
              </a:rPr>
              <a:t> </a:t>
            </a:r>
            <a:endParaRPr lang="en-US" sz="4400" dirty="0">
              <a:solidFill>
                <a:schemeClr val="tx1"/>
              </a:solidFill>
            </a:endParaRPr>
          </a:p>
        </p:txBody>
      </p:sp>
      <p:sp>
        <p:nvSpPr>
          <p:cNvPr id="3" name="Υπότιτλος 2"/>
          <p:cNvSpPr>
            <a:spLocks noGrp="1"/>
          </p:cNvSpPr>
          <p:nvPr>
            <p:ph type="subTitle" idx="1"/>
          </p:nvPr>
        </p:nvSpPr>
        <p:spPr>
          <a:xfrm>
            <a:off x="6033793" y="3995988"/>
            <a:ext cx="4775075" cy="559656"/>
          </a:xfrm>
        </p:spPr>
        <p:txBody>
          <a:bodyPr rtlCol="0">
            <a:normAutofit fontScale="60000"/>
          </a:bodyPr>
          <a:lstStyle/>
          <a:p>
            <a:pPr rtl="0">
              <a:spcAft>
                <a:spcPts val="600"/>
              </a:spcAft>
            </a:pPr>
            <a:r>
              <a:rPr lang="el-GR" dirty="0">
                <a:solidFill>
                  <a:schemeClr val="tx1"/>
                </a:solidFill>
              </a:rPr>
              <a:t>Ε</a:t>
            </a:r>
            <a:r>
              <a:rPr lang="en-US" dirty="0">
                <a:solidFill>
                  <a:schemeClr val="tx1"/>
                </a:solidFill>
              </a:rPr>
              <a:t>νοτητα 9.6</a:t>
            </a:r>
            <a:endParaRPr lang="en-US" dirty="0">
              <a:solidFill>
                <a:schemeClr val="tx1"/>
              </a:solidFill>
            </a:endParaRPr>
          </a:p>
          <a:p>
            <a:pPr rtl="0">
              <a:spcAft>
                <a:spcPts val="600"/>
              </a:spcAft>
            </a:pPr>
            <a:r>
              <a:rPr lang="el-GR" altLang="en-US" dirty="0">
                <a:solidFill>
                  <a:schemeClr val="tx1"/>
                </a:solidFill>
              </a:rPr>
              <a:t>Α Γυμνασίου -Προγραμματισμός </a:t>
            </a:r>
            <a:r>
              <a:rPr lang="en-US" altLang="en-US" dirty="0">
                <a:solidFill>
                  <a:schemeClr val="tx1"/>
                </a:solidFill>
              </a:rPr>
              <a:t>scratch</a:t>
            </a:r>
            <a:endParaRPr lang="en-US" altLang="en-US" dirty="0">
              <a:solidFill>
                <a:schemeClr val="tx1"/>
              </a:solidFill>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Θέση περιεχομένου 2"/>
          <p:cNvGraphicFramePr>
            <a:graphicFrameLocks noGrp="1"/>
          </p:cNvGraphicFramePr>
          <p:nvPr>
            <p:ph idx="1"/>
          </p:nvPr>
        </p:nvGraphicFramePr>
        <p:xfrm>
          <a:off x="1066800" y="2310063"/>
          <a:ext cx="10058400" cy="372561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4" name="TextBox 3"/>
          <p:cNvSpPr txBox="1"/>
          <p:nvPr/>
        </p:nvSpPr>
        <p:spPr>
          <a:xfrm>
            <a:off x="787652" y="1783533"/>
            <a:ext cx="5695383" cy="3693319"/>
          </a:xfrm>
          <a:prstGeom prst="rect">
            <a:avLst/>
          </a:prstGeom>
          <a:noFill/>
        </p:spPr>
        <p:txBody>
          <a:bodyPr wrap="square">
            <a:spAutoFit/>
          </a:bodyPr>
          <a:lstStyle/>
          <a:p>
            <a:r>
              <a:rPr lang="el-GR" dirty="0"/>
              <a:t>Θέλουμε να σχεδιάσουμε το διπλανό σχήμα. Παρατηρούμε ότι, ενώ φαίνεται ότι κάθε φορά η στροφή είναι 90° όπως όταν σχεδιάζεται ένα τετράγωνο, το μήκος κάθε πλευράς αλλάζει συνέχεια. Θέλουμε η πλευρά να ξεκινάει από ένα αρχικό μήκος και, στη συνέχεια, να αυξάνει σταδιακά. Θα πρέπει να βρούμε έναν τρόπο να αναπαραστήσουμε την πλευρά που μεταβάλλεται μετά από κάθε κίνηση, δηλαδή μια ποσότητα που μεταβάλλεται. Γι’ αυτό χρησιμοποιούμε τη μεταβλητή. Η μεταβλητή είναι μια θέση στη μνήμη, η οποία περιέχει μια τιμή που μπορεί να αλλάξει, όποτε θελήσουμε.</a:t>
            </a:r>
            <a:endParaRPr lang="el-GR" dirty="0"/>
          </a:p>
        </p:txBody>
      </p:sp>
      <p:pic>
        <p:nvPicPr>
          <p:cNvPr id="9" name="Εικόνα 8"/>
          <p:cNvPicPr>
            <a:picLocks noChangeAspect="1"/>
          </p:cNvPicPr>
          <p:nvPr/>
        </p:nvPicPr>
        <p:blipFill>
          <a:blip r:embed="rId6"/>
          <a:stretch>
            <a:fillRect/>
          </a:stretch>
        </p:blipFill>
        <p:spPr>
          <a:xfrm>
            <a:off x="7474040" y="1783533"/>
            <a:ext cx="3279779" cy="335740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0" fill="hold"/>
                                        <p:tgtEl>
                                          <p:spTgt spid="9"/>
                                        </p:tgtEl>
                                        <p:attrNameLst>
                                          <p:attrName>ppt_x</p:attrName>
                                        </p:attrNameLst>
                                      </p:cBhvr>
                                      <p:tavLst>
                                        <p:tav tm="0">
                                          <p:val>
                                            <p:strVal val="#ppt_x"/>
                                          </p:val>
                                        </p:tav>
                                        <p:tav tm="100000">
                                          <p:val>
                                            <p:strVal val="#ppt_x"/>
                                          </p:val>
                                        </p:tav>
                                      </p:tavLst>
                                    </p:anim>
                                    <p:anim calcmode="lin" valueType="num">
                                      <p:cBhvr additive="base">
                                        <p:cTn id="8" dur="50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half" idx="1"/>
          </p:nvPr>
        </p:nvSpPr>
        <p:spPr>
          <a:xfrm>
            <a:off x="1718649" y="1840569"/>
            <a:ext cx="4663440" cy="3749040"/>
          </a:xfrm>
        </p:spPr>
        <p:txBody>
          <a:bodyPr>
            <a:normAutofit/>
          </a:bodyPr>
          <a:lstStyle/>
          <a:p>
            <a:r>
              <a:rPr lang="el-GR" dirty="0"/>
              <a:t>Δίπλα φαίνεται η πρώτη προσπάθεια που έκανε μια μαθήτρια. Ξεκίνησε με πλευρά 20 και σε κάθε κίνηση αύξανε την πλευρά κατά 10. Έτσι, πήρε το διπλανό σχήμα. Προφανώς, δεν μπορούμε να συνεχίσουμε έτσι, γιατί η έκταση του προγράμματος θα είναι 5-6 σελίδες.</a:t>
            </a:r>
            <a:endParaRPr lang="el-GR" dirty="0"/>
          </a:p>
        </p:txBody>
      </p:sp>
      <p:pic>
        <p:nvPicPr>
          <p:cNvPr id="6" name="Εικόνα 5"/>
          <p:cNvPicPr>
            <a:picLocks noChangeAspect="1"/>
          </p:cNvPicPr>
          <p:nvPr/>
        </p:nvPicPr>
        <p:blipFill>
          <a:blip r:embed="rId1"/>
          <a:stretch>
            <a:fillRect/>
          </a:stretch>
        </p:blipFill>
        <p:spPr>
          <a:xfrm>
            <a:off x="7991396" y="597528"/>
            <a:ext cx="1786347" cy="5454498"/>
          </a:xfrm>
          <a:prstGeom prst="rect">
            <a:avLst/>
          </a:prstGeom>
          <a:noFill/>
        </p:spPr>
      </p:pic>
      <p:sp>
        <p:nvSpPr>
          <p:cNvPr id="4" name="Θέση ημερομηνίας 3"/>
          <p:cNvSpPr>
            <a:spLocks noGrp="1"/>
          </p:cNvSpPr>
          <p:nvPr>
            <p:ph type="dt" sz="half" idx="10"/>
          </p:nvPr>
        </p:nvSpPr>
        <p:spPr>
          <a:xfrm>
            <a:off x="7256794" y="6035040"/>
            <a:ext cx="2893045" cy="365760"/>
          </a:xfrm>
        </p:spPr>
        <p:txBody>
          <a:bodyPr anchor="b">
            <a:normAutofit/>
          </a:bodyPr>
          <a:lstStyle/>
          <a:p>
            <a:pPr>
              <a:spcAft>
                <a:spcPts val="600"/>
              </a:spcAft>
            </a:pPr>
            <a:fld id="{5D179434-7293-40E0-98A7-69F3C10321FD}" type="datetime1">
              <a:rPr lang="el-GR" smtClean="0"/>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58200" y="607392"/>
            <a:ext cx="3161963" cy="1645920"/>
          </a:xfrm>
        </p:spPr>
        <p:txBody>
          <a:bodyPr anchor="b">
            <a:normAutofit/>
          </a:bodyPr>
          <a:lstStyle/>
          <a:p>
            <a:r>
              <a:rPr lang="el-GR" dirty="0"/>
              <a:t>Δημιουργία μεταβλητής «βήματα»</a:t>
            </a:r>
            <a:endParaRPr lang="el-GR" dirty="0"/>
          </a:p>
        </p:txBody>
      </p:sp>
      <p:pic>
        <p:nvPicPr>
          <p:cNvPr id="7" name="Θέση περιεχομένου 6"/>
          <p:cNvPicPr>
            <a:picLocks noGrp="1" noChangeAspect="1"/>
          </p:cNvPicPr>
          <p:nvPr>
            <p:ph idx="1"/>
          </p:nvPr>
        </p:nvPicPr>
        <p:blipFill>
          <a:blip r:embed="rId1"/>
          <a:stretch>
            <a:fillRect/>
          </a:stretch>
        </p:blipFill>
        <p:spPr>
          <a:xfrm>
            <a:off x="1393507" y="504825"/>
            <a:ext cx="2813685" cy="5334000"/>
          </a:xfrm>
          <a:prstGeom prst="rect">
            <a:avLst/>
          </a:prstGeom>
          <a:noFill/>
        </p:spPr>
      </p:pic>
      <p:sp>
        <p:nvSpPr>
          <p:cNvPr id="3" name="Θέση περιεχομένου 2"/>
          <p:cNvSpPr>
            <a:spLocks noGrp="1"/>
          </p:cNvSpPr>
          <p:nvPr>
            <p:ph type="body" sz="half" idx="2"/>
          </p:nvPr>
        </p:nvSpPr>
        <p:spPr>
          <a:xfrm>
            <a:off x="8326120" y="2336800"/>
            <a:ext cx="3293745" cy="3606800"/>
          </a:xfrm>
        </p:spPr>
        <p:txBody>
          <a:bodyPr>
            <a:normAutofit lnSpcReduction="20000"/>
          </a:bodyPr>
          <a:lstStyle/>
          <a:p>
            <a:r>
              <a:rPr lang="el-GR" dirty="0"/>
              <a:t>Για αυτό θα χρειαστεί να ορίσουμε μια μεταβλητή με όνομα βήματα.....</a:t>
            </a:r>
            <a:endParaRPr lang="el-GR" dirty="0"/>
          </a:p>
          <a:p>
            <a:r>
              <a:rPr lang="el-GR" dirty="0"/>
              <a:t>Μετά την εισαγωγή της μεταβλητής, μπορούμε να γράψουμε το διπλανό τμήμα κώδικα με τη χρήση εντολής επανάληψης, έτσι ώστε να επιτελεί την ίδια ακριβώς λειτουργία.</a:t>
            </a:r>
            <a:endParaRPr lang="el-GR" dirty="0"/>
          </a:p>
        </p:txBody>
      </p:sp>
      <p:sp>
        <p:nvSpPr>
          <p:cNvPr id="5" name="Θέση ημερομηνίας 4"/>
          <p:cNvSpPr>
            <a:spLocks noGrp="1"/>
          </p:cNvSpPr>
          <p:nvPr>
            <p:ph type="dt" sz="half" idx="10"/>
          </p:nvPr>
        </p:nvSpPr>
        <p:spPr>
          <a:xfrm>
            <a:off x="5588000" y="6035040"/>
            <a:ext cx="1955800" cy="365760"/>
          </a:xfrm>
        </p:spPr>
        <p:txBody>
          <a:bodyPr anchor="b">
            <a:normAutofit/>
          </a:bodyPr>
          <a:lstStyle/>
          <a:p>
            <a:pPr>
              <a:spcAft>
                <a:spcPts val="600"/>
              </a:spcAft>
            </a:pPr>
            <a:fld id="{020C962E-969A-49B6-9474-121940DF033D}" type="datetime1">
              <a:rPr lang="el-GR" smtClean="0"/>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7362" y="2429346"/>
            <a:ext cx="6466438" cy="2368990"/>
          </a:xfrm>
        </p:spPr>
        <p:txBody>
          <a:bodyPr/>
          <a:lstStyle/>
          <a:p>
            <a:r>
              <a:rPr lang="el-GR" dirty="0"/>
              <a:t>Μετά την εισαγωγή της μεταβλητής, μπορούμε να γράψουμε το διπλανό τμήμα κώδικα με τη χρήση εντολής επανάληψης, έτσι ώστε να επιτελεί την ίδια ακριβώς λειτουργία.</a:t>
            </a:r>
            <a:endParaRPr lang="el-GR" dirty="0"/>
          </a:p>
        </p:txBody>
      </p:sp>
      <p:sp>
        <p:nvSpPr>
          <p:cNvPr id="4" name="Θέση κειμένου 3"/>
          <p:cNvSpPr>
            <a:spLocks noGrp="1"/>
          </p:cNvSpPr>
          <p:nvPr>
            <p:ph type="body" sz="half" idx="2"/>
          </p:nvPr>
        </p:nvSpPr>
        <p:spPr/>
        <p:txBody>
          <a:bodyPr/>
          <a:lstStyle/>
          <a:p>
            <a:r>
              <a:rPr lang="el-GR" dirty="0"/>
              <a:t>Επανάλαβε 7 φορές </a:t>
            </a:r>
            <a:endParaRPr lang="el-GR" dirty="0"/>
          </a:p>
          <a:p>
            <a:r>
              <a:rPr lang="el-GR" dirty="0"/>
              <a:t>Κινήσου βήματα</a:t>
            </a:r>
            <a:endParaRPr lang="el-GR" dirty="0"/>
          </a:p>
          <a:p>
            <a:r>
              <a:rPr lang="el-GR" dirty="0"/>
              <a:t> Στρίψε αριστερά 90° </a:t>
            </a:r>
            <a:endParaRPr lang="el-GR" dirty="0"/>
          </a:p>
          <a:p>
            <a:r>
              <a:rPr lang="el-GR" dirty="0"/>
              <a:t>Αύξησε την πλευρά κατά 10</a:t>
            </a:r>
            <a:endParaRPr lang="el-GR" dirty="0"/>
          </a:p>
        </p:txBody>
      </p:sp>
      <p:sp>
        <p:nvSpPr>
          <p:cNvPr id="5" name="Θέση ημερομηνίας 4"/>
          <p:cNvSpPr>
            <a:spLocks noGrp="1"/>
          </p:cNvSpPr>
          <p:nvPr>
            <p:ph type="dt" sz="half" idx="10"/>
          </p:nvPr>
        </p:nvSpPr>
        <p:spPr/>
        <p:txBody>
          <a:bodyPr/>
          <a:lstStyle/>
          <a:p>
            <a:fld id="{90E49723-07F5-4196-B746-D4577DEF9F35}" type="datetime1">
              <a:rPr lang="el-GR" smtClean="0"/>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circle(in)">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circle(in)">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circle(in)">
                                      <p:cBhvr>
                                        <p:cTn id="22" dur="2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4" grpI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Εικόνα 6"/>
          <p:cNvPicPr>
            <a:picLocks noChangeAspect="1"/>
          </p:cNvPicPr>
          <p:nvPr/>
        </p:nvPicPr>
        <p:blipFill>
          <a:blip r:embed="rId1"/>
          <a:stretch>
            <a:fillRect/>
          </a:stretch>
        </p:blipFill>
        <p:spPr>
          <a:xfrm>
            <a:off x="228599" y="1658873"/>
            <a:ext cx="7696201" cy="3540253"/>
          </a:xfrm>
          <a:prstGeom prst="rect">
            <a:avLst/>
          </a:prstGeom>
          <a:noFill/>
          <a:ln>
            <a:noFill/>
          </a:ln>
        </p:spPr>
      </p:pic>
      <p:sp>
        <p:nvSpPr>
          <p:cNvPr id="5" name="Θέση ημερομηνίας 4"/>
          <p:cNvSpPr>
            <a:spLocks noGrp="1"/>
          </p:cNvSpPr>
          <p:nvPr>
            <p:ph type="dt" sz="half" idx="10"/>
          </p:nvPr>
        </p:nvSpPr>
        <p:spPr>
          <a:xfrm>
            <a:off x="5662337" y="6035040"/>
            <a:ext cx="2071963" cy="365760"/>
          </a:xfrm>
        </p:spPr>
        <p:txBody>
          <a:bodyPr anchor="b">
            <a:normAutofit/>
          </a:bodyPr>
          <a:lstStyle/>
          <a:p>
            <a:pPr>
              <a:spcAft>
                <a:spcPts val="600"/>
              </a:spcAft>
            </a:pPr>
            <a:fld id="{90E49723-07F5-4196-B746-D4577DEF9F35}" type="datetime1">
              <a:rPr lang="el-GR" smtClean="0"/>
            </a:fld>
            <a:endParaRPr lang="en-US"/>
          </a:p>
        </p:txBody>
      </p:sp>
      <p:sp>
        <p:nvSpPr>
          <p:cNvPr id="3" name="Θέση περιεχομένου 2"/>
          <p:cNvSpPr>
            <a:spLocks noGrp="1"/>
          </p:cNvSpPr>
          <p:nvPr>
            <p:ph type="body" sz="half" idx="2"/>
          </p:nvPr>
        </p:nvSpPr>
        <p:spPr>
          <a:xfrm>
            <a:off x="8477250" y="2386584"/>
            <a:ext cx="3144774" cy="3511296"/>
          </a:xfrm>
        </p:spPr>
        <p:txBody>
          <a:bodyPr>
            <a:normAutofit/>
          </a:bodyPr>
          <a:lstStyle/>
          <a:p>
            <a:r>
              <a:rPr lang="el-GR" dirty="0"/>
              <a:t>Κάθε μεταβλητή έχει ένα όνομα και αναφέρεται σε μια θέση στη μνήμη του υπολογιστή. Όταν θέσουμε μια τιμή σε αυτή τη θέση, η προηγούμενη τιμή που είχε διαγράφεται, όπως φαίνεται στο παρακάτω παράδειγμα: </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1"/>
          <p:cNvSpPr>
            <a:spLocks noGrp="1"/>
          </p:cNvSpPr>
          <p:nvPr>
            <p:ph type="pic" idx="1"/>
          </p:nvPr>
        </p:nvSpPr>
        <p:spPr>
          <a:xfrm>
            <a:off x="310079" y="2036621"/>
            <a:ext cx="7696201" cy="2577884"/>
          </a:xfrm>
        </p:spPr>
      </p:sp>
      <p:sp>
        <p:nvSpPr>
          <p:cNvPr id="3" name="Θέση ημερομηνίας 2"/>
          <p:cNvSpPr>
            <a:spLocks noGrp="1"/>
          </p:cNvSpPr>
          <p:nvPr>
            <p:ph type="dt" sz="half" idx="10"/>
          </p:nvPr>
        </p:nvSpPr>
        <p:spPr/>
        <p:txBody>
          <a:bodyPr/>
          <a:lstStyle/>
          <a:p>
            <a:fld id="{7DBC2A1D-E707-49C4-802A-804FFACFEA1A}" type="datetime1">
              <a:rPr lang="el-GR" smtClean="0"/>
            </a:fld>
            <a:endParaRPr lang="en-US" dirty="0"/>
          </a:p>
        </p:txBody>
      </p:sp>
      <p:pic>
        <p:nvPicPr>
          <p:cNvPr id="7" name="Εικόνα 6"/>
          <p:cNvPicPr>
            <a:picLocks noChangeAspect="1"/>
          </p:cNvPicPr>
          <p:nvPr/>
        </p:nvPicPr>
        <p:blipFill>
          <a:blip r:embed="rId1"/>
          <a:stretch>
            <a:fillRect/>
          </a:stretch>
        </p:blipFill>
        <p:spPr>
          <a:xfrm>
            <a:off x="8387296" y="2172877"/>
            <a:ext cx="3267531" cy="230537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1" presetClass="entr" presetSubtype="0" fill="hold" nodeType="clickEffect">
                                  <p:stCondLst>
                                    <p:cond delay="0"/>
                                  </p:stCondLst>
                                  <p:childTnLst>
                                    <p:set>
                                      <p:cBhvr>
                                        <p:cTn id="6" dur="1000">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p:cNvSpPr>
            <a:spLocks noGrp="1"/>
          </p:cNvSpPr>
          <p:nvPr>
            <p:ph type="title"/>
          </p:nvPr>
        </p:nvSpPr>
        <p:spPr>
          <a:xfrm>
            <a:off x="1066800" y="642594"/>
            <a:ext cx="10058400" cy="1371600"/>
          </a:xfrm>
        </p:spPr>
        <p:txBody>
          <a:bodyPr/>
          <a:lstStyle/>
          <a:p>
            <a:r>
              <a:rPr lang="el-GR" dirty="0"/>
              <a:t>Υλοποίηση στο </a:t>
            </a:r>
            <a:r>
              <a:rPr lang="en-US" dirty="0"/>
              <a:t>scratch</a:t>
            </a:r>
            <a:endParaRPr lang="en-US" dirty="0"/>
          </a:p>
        </p:txBody>
      </p:sp>
      <p:pic>
        <p:nvPicPr>
          <p:cNvPr id="11" name="Θέση εικόνας 10"/>
          <p:cNvPicPr>
            <a:picLocks noGrp="1" noChangeAspect="1"/>
          </p:cNvPicPr>
          <p:nvPr>
            <p:ph sz="half" idx="2"/>
          </p:nvPr>
        </p:nvPicPr>
        <p:blipFill>
          <a:blip r:embed="rId1"/>
          <a:stretch>
            <a:fillRect/>
          </a:stretch>
        </p:blipFill>
        <p:spPr>
          <a:xfrm>
            <a:off x="1876098" y="1561201"/>
            <a:ext cx="2406191" cy="5035395"/>
          </a:xfrm>
          <a:prstGeom prst="rect">
            <a:avLst/>
          </a:prstGeom>
          <a:noFill/>
          <a:ln>
            <a:noFill/>
          </a:ln>
        </p:spPr>
      </p:pic>
      <p:sp>
        <p:nvSpPr>
          <p:cNvPr id="5" name="Θέση κειμένου 4"/>
          <p:cNvSpPr>
            <a:spLocks noGrp="1"/>
          </p:cNvSpPr>
          <p:nvPr>
            <p:ph sz="quarter" idx="4"/>
          </p:nvPr>
        </p:nvSpPr>
        <p:spPr>
          <a:xfrm>
            <a:off x="5296277" y="2082297"/>
            <a:ext cx="5825875" cy="3874683"/>
          </a:xfrm>
        </p:spPr>
        <p:txBody>
          <a:bodyPr>
            <a:normAutofit/>
          </a:bodyPr>
          <a:lstStyle/>
          <a:p>
            <a:pPr lvl="1"/>
            <a:r>
              <a:rPr lang="el-GR" sz="1800" dirty="0"/>
              <a:t>Ανοίξτε τι </a:t>
            </a:r>
            <a:r>
              <a:rPr lang="en-US" sz="1800" dirty="0"/>
              <a:t>scratch </a:t>
            </a:r>
            <a:r>
              <a:rPr lang="el-GR" sz="1800" dirty="0"/>
              <a:t> υλοποιήσετε το διπλανό πρόγραμμα</a:t>
            </a:r>
            <a:endParaRPr lang="el-GR" sz="1800" dirty="0"/>
          </a:p>
        </p:txBody>
      </p:sp>
      <p:sp>
        <p:nvSpPr>
          <p:cNvPr id="3" name="Θέση ημερομηνίας 2"/>
          <p:cNvSpPr>
            <a:spLocks noGrp="1"/>
          </p:cNvSpPr>
          <p:nvPr>
            <p:ph type="dt" sz="half" idx="10"/>
          </p:nvPr>
        </p:nvSpPr>
        <p:spPr>
          <a:xfrm>
            <a:off x="7256794" y="6035040"/>
            <a:ext cx="2893045" cy="365760"/>
          </a:xfrm>
        </p:spPr>
        <p:txBody>
          <a:bodyPr anchor="b">
            <a:normAutofit/>
          </a:bodyPr>
          <a:lstStyle/>
          <a:p>
            <a:pPr>
              <a:spcAft>
                <a:spcPts val="600"/>
              </a:spcAft>
            </a:pPr>
            <a:fld id="{7DBC2A1D-E707-49C4-802A-804FFACFEA1A}" type="datetime1">
              <a:rPr lang="el-GR" smtClean="0"/>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strVal val="#ppt_w*2.5"/>
                                          </p:val>
                                        </p:tav>
                                        <p:tav tm="100000">
                                          <p:val>
                                            <p:strVal val="#ppt_w"/>
                                          </p:val>
                                        </p:tav>
                                      </p:tavLst>
                                    </p:anim>
                                    <p:anim calcmode="lin" valueType="num">
                                      <p:cBhvr>
                                        <p:cTn id="8" dur="500" fill="hold"/>
                                        <p:tgtEl>
                                          <p:spTgt spid="11"/>
                                        </p:tgtEl>
                                        <p:attrNameLst>
                                          <p:attrName>ppt_h</p:attrName>
                                        </p:attrNameLst>
                                      </p:cBhvr>
                                      <p:tavLst>
                                        <p:tav tm="0">
                                          <p:val>
                                            <p:strVal val="#ppt_h*0.01"/>
                                          </p:val>
                                        </p:tav>
                                        <p:tav tm="100000">
                                          <p:val>
                                            <p:strVal val="#ppt_h"/>
                                          </p:val>
                                        </p:tav>
                                      </p:tavLst>
                                    </p:anim>
                                    <p:anim calcmode="lin" valueType="num">
                                      <p:cBhvr>
                                        <p:cTn id="9" dur="500" fill="hold"/>
                                        <p:tgtEl>
                                          <p:spTgt spid="11"/>
                                        </p:tgtEl>
                                        <p:attrNameLst>
                                          <p:attrName>ppt_x</p:attrName>
                                        </p:attrNameLst>
                                      </p:cBhvr>
                                      <p:tavLst>
                                        <p:tav tm="0">
                                          <p:val>
                                            <p:strVal val="#ppt_x"/>
                                          </p:val>
                                        </p:tav>
                                        <p:tav tm="100000">
                                          <p:val>
                                            <p:strVal val="#ppt_x"/>
                                          </p:val>
                                        </p:tav>
                                      </p:tavLst>
                                    </p:anim>
                                    <p:anim calcmode="lin" valueType="num">
                                      <p:cBhvr>
                                        <p:cTn id="10" dur="500" fill="hold"/>
                                        <p:tgtEl>
                                          <p:spTgt spid="11"/>
                                        </p:tgtEl>
                                        <p:attrNameLst>
                                          <p:attrName>ppt_y</p:attrName>
                                        </p:attrNameLst>
                                      </p:cBhvr>
                                      <p:tavLst>
                                        <p:tav tm="0">
                                          <p:val>
                                            <p:strVal val="#ppt_h+1"/>
                                          </p:val>
                                        </p:tav>
                                        <p:tav tm="100000">
                                          <p:val>
                                            <p:strVal val="#ppt_y"/>
                                          </p:val>
                                        </p:tav>
                                      </p:tavLst>
                                    </p:anim>
                                    <p:animEffect transition="in" filter="fade">
                                      <p:cBhvr>
                                        <p:cTn id="1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Ερωτήσεις κατανόησης</a:t>
            </a:r>
            <a:endParaRPr lang="el-GR" dirty="0"/>
          </a:p>
        </p:txBody>
      </p:sp>
      <p:sp>
        <p:nvSpPr>
          <p:cNvPr id="3" name="Θέση κειμένου 2"/>
          <p:cNvSpPr>
            <a:spLocks noGrp="1"/>
          </p:cNvSpPr>
          <p:nvPr>
            <p:ph type="body" idx="1"/>
          </p:nvPr>
        </p:nvSpPr>
        <p:spPr>
          <a:xfrm>
            <a:off x="1069848" y="2074334"/>
            <a:ext cx="4663440" cy="1782442"/>
          </a:xfrm>
        </p:spPr>
        <p:txBody>
          <a:bodyPr>
            <a:normAutofit fontScale="92500" lnSpcReduction="10000"/>
          </a:bodyPr>
          <a:lstStyle/>
          <a:p>
            <a:pPr lvl="1"/>
            <a:r>
              <a:rPr lang="el-GR" dirty="0"/>
              <a:t>Τι είναι η μεταβλητή στον προγραμματισμό και </a:t>
            </a:r>
            <a:r>
              <a:rPr lang="en-US" dirty="0"/>
              <a:t> </a:t>
            </a:r>
            <a:r>
              <a:rPr lang="el-GR" dirty="0"/>
              <a:t> ποια η χρησιμότητά της;</a:t>
            </a:r>
            <a:endParaRPr lang="el-GR" dirty="0"/>
          </a:p>
        </p:txBody>
      </p:sp>
      <p:sp>
        <p:nvSpPr>
          <p:cNvPr id="5" name="Θέση κειμένου 4"/>
          <p:cNvSpPr>
            <a:spLocks noGrp="1"/>
          </p:cNvSpPr>
          <p:nvPr>
            <p:ph type="body" sz="quarter" idx="3"/>
          </p:nvPr>
        </p:nvSpPr>
        <p:spPr>
          <a:xfrm>
            <a:off x="6458714" y="2645515"/>
            <a:ext cx="4663440" cy="640080"/>
          </a:xfrm>
        </p:spPr>
        <p:txBody>
          <a:bodyPr>
            <a:normAutofit fontScale="92500" lnSpcReduction="10000"/>
          </a:bodyPr>
          <a:lstStyle/>
          <a:p>
            <a:r>
              <a:rPr lang="el-GR" dirty="0"/>
              <a:t>Πως δημιουργούμε μεταβλητή στο </a:t>
            </a:r>
            <a:r>
              <a:rPr lang="en-US" dirty="0"/>
              <a:t>scratch;</a:t>
            </a:r>
            <a:endParaRPr lang="el-GR" dirty="0"/>
          </a:p>
        </p:txBody>
      </p:sp>
      <p:sp>
        <p:nvSpPr>
          <p:cNvPr id="7" name="Θέση ημερομηνίας 6"/>
          <p:cNvSpPr>
            <a:spLocks noGrp="1"/>
          </p:cNvSpPr>
          <p:nvPr>
            <p:ph type="dt" sz="half" idx="10"/>
          </p:nvPr>
        </p:nvSpPr>
        <p:spPr/>
        <p:txBody>
          <a:bodyPr/>
          <a:lstStyle/>
          <a:p>
            <a:fld id="{EC5CC67F-1D3F-482B-B40D-B9513136EE0E}" type="datetime1">
              <a:rPr lang="el-GR" smtClean="0"/>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3">
                                            <p:txEl>
                                              <p:pRg st="0" end="0"/>
                                            </p:txEl>
                                          </p:spTgt>
                                        </p:tgtEl>
                                        <p:attrNameLst>
                                          <p:attrName>ppt_w</p:attrName>
                                        </p:attrNameLst>
                                      </p:cBhvr>
                                    </p:anim>
                                    <p:anim by="(#ppt_w*0.50)" calcmode="lin" valueType="num">
                                      <p:cBhvr>
                                        <p:cTn id="8" dur="500" decel="50000" autoRev="1" fill="hold">
                                          <p:stCondLst>
                                            <p:cond delay="0"/>
                                          </p:stCondLst>
                                        </p:cTn>
                                        <p:tgtEl>
                                          <p:spTgt spid="3">
                                            <p:txEl>
                                              <p:pRg st="0" end="0"/>
                                            </p:txEl>
                                          </p:spTgt>
                                        </p:tgtEl>
                                        <p:attrNameLst>
                                          <p:attrName>ppt_x</p:attrName>
                                        </p:attrNameLst>
                                      </p:cBhvr>
                                    </p:anim>
                                    <p:anim from="(-#ppt_h/2)" to="(#ppt_y)" calcmode="lin" valueType="num">
                                      <p:cBhvr>
                                        <p:cTn id="9" dur="1000" fill="hold">
                                          <p:stCondLst>
                                            <p:cond delay="0"/>
                                          </p:stCondLst>
                                        </p:cTn>
                                        <p:tgtEl>
                                          <p:spTgt spid="3">
                                            <p:txEl>
                                              <p:pRg st="0" end="0"/>
                                            </p:txEl>
                                          </p:spTgt>
                                        </p:tgtEl>
                                        <p:attrNameLst>
                                          <p:attrName>ppt_y</p:attrName>
                                        </p:attrNameLst>
                                      </p:cBhvr>
                                    </p:anim>
                                    <p:animRot by="21600000">
                                      <p:cBhvr>
                                        <p:cTn id="10" dur="1000" fill="hold">
                                          <p:stCondLst>
                                            <p:cond delay="0"/>
                                          </p:stCondLst>
                                        </p:cTn>
                                        <p:tgtEl>
                                          <p:spTgt spid="3">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grpId="0" nodeType="clickEffect">
                                  <p:stCondLst>
                                    <p:cond delay="0"/>
                                  </p:stCondLst>
                                  <p:childTnLst>
                                    <p:animRot by="21600000">
                                      <p:cBhvr>
                                        <p:cTn id="14" dur="2000" fill="hold"/>
                                        <p:tgtEl>
                                          <p:spTgt spid="5">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5" grpId="0" build="p"/>
      <p:bldP spid="5" grpI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FIVE">
      <a:dk1>
        <a:sysClr val="windowText" lastClr="000000"/>
      </a:dk1>
      <a:lt1>
        <a:sysClr val="window" lastClr="FFFFFF"/>
      </a:lt1>
      <a:dk2>
        <a:srgbClr val="505046"/>
      </a:dk2>
      <a:lt2>
        <a:srgbClr val="F5F6F4"/>
      </a:lt2>
      <a:accent1>
        <a:srgbClr val="57903F"/>
      </a:accent1>
      <a:accent2>
        <a:srgbClr val="F03F2B"/>
      </a:accent2>
      <a:accent3>
        <a:srgbClr val="3488A0"/>
      </a:accent3>
      <a:accent4>
        <a:srgbClr val="F8D22F"/>
      </a:accent4>
      <a:accent5>
        <a:srgbClr val="5CC6D6"/>
      </a:accent5>
      <a:accent6>
        <a:srgbClr val="B8D233"/>
      </a:accent6>
      <a:hlink>
        <a:srgbClr val="00B0F0"/>
      </a:hlink>
      <a:folHlink>
        <a:srgbClr val="B2B2B2"/>
      </a:folHlink>
    </a:clrScheme>
    <a:fontScheme name="Century Gothic">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{8BF5A950-F74C-4966-B788-3CBB554390C5}TF8a9b5915-b8c7-461e-8cdd-693d48b5e323a7ac8a0c_win32-c17ef9810140</Template>
  <TotalTime>0</TotalTime>
  <Words>1782</Words>
  <Application>WPS Presentation</Application>
  <PresentationFormat>Ευρεία οθόνη</PresentationFormat>
  <Paragraphs>47</Paragraphs>
  <Slides>9</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9</vt:i4>
      </vt:variant>
    </vt:vector>
  </HeadingPairs>
  <TitlesOfParts>
    <vt:vector size="19" baseType="lpstr">
      <vt:lpstr>Arial</vt:lpstr>
      <vt:lpstr>SimSun</vt:lpstr>
      <vt:lpstr>Wingdings</vt:lpstr>
      <vt:lpstr>Tahoma</vt:lpstr>
      <vt:lpstr>Garamond</vt:lpstr>
      <vt:lpstr>Century Gothic</vt:lpstr>
      <vt:lpstr>Microsoft YaHei</vt:lpstr>
      <vt:lpstr>Arial Unicode MS</vt:lpstr>
      <vt:lpstr>Calibri</vt:lpstr>
      <vt:lpstr>SavonVTI</vt:lpstr>
      <vt:lpstr>Η εννοια της μεταβλητησ </vt:lpstr>
      <vt:lpstr>PowerPoint 演示文稿</vt:lpstr>
      <vt:lpstr>PowerPoint 演示文稿</vt:lpstr>
      <vt:lpstr>Δημιουργία μεταβλητής «βήματα»</vt:lpstr>
      <vt:lpstr>PowerPoint 演示文稿</vt:lpstr>
      <vt:lpstr>PowerPoint 演示文稿</vt:lpstr>
      <vt:lpstr>PowerPoint 演示文稿</vt:lpstr>
      <vt:lpstr>Υλοποίηση στο scratch</vt:lpstr>
      <vt:lpstr>Ερωτήσεις κατανόησης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Tsarabaris Panagiotis</dc:creator>
  <cp:lastModifiedBy>panos</cp:lastModifiedBy>
  <cp:revision>5</cp:revision>
  <dcterms:created xsi:type="dcterms:W3CDTF">2026-03-14T08:59:00Z</dcterms:created>
  <dcterms:modified xsi:type="dcterms:W3CDTF">2026-03-14T09:22:31Z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E9709FAA68004AA4B367DC02727CD9DB_12</vt:lpwstr>
  </property>
  <property fmtid="{D5CDD505-2E9C-101B-9397-08002B2CF9AE}" pid="3" name="KSOProductBuildVer">
    <vt:lpwstr>1033-12.2.0.23196</vt:lpwstr>
  </property>
</Properties>
</file>