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65" r:id="rId4"/>
    <p:sldId id="267" r:id="rId5"/>
    <p:sldId id="269" r:id="rId6"/>
    <p:sldId id="270"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325A"/>
    <a:srgbClr val="EBFAFF"/>
    <a:srgbClr val="DCF5FF"/>
    <a:srgbClr val="424242"/>
    <a:srgbClr val="6D4C41"/>
    <a:srgbClr val="F57F17"/>
    <a:srgbClr val="FFF8E1"/>
    <a:srgbClr val="FFF8FF"/>
    <a:srgbClr val="444444"/>
    <a:srgbClr val="D6DCF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3" d="100"/>
          <a:sy n="113" d="100"/>
        </p:scale>
        <p:origin x="155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6B3E21-CAAD-46CF-B4B8-E5EA326D3B2F}" type="datetimeFigureOut">
              <a:rPr lang="el-GR" smtClean="0"/>
              <a:t>12/12/2025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0D1634-3CC0-48E0-822C-197AAA5C5618}" type="slidenum">
              <a:rPr lang="el-GR" smtClean="0"/>
              <a:t>‹#›</a:t>
            </a:fld>
            <a:endParaRPr lang="el-GR"/>
          </a:p>
        </p:txBody>
      </p:sp>
    </p:spTree>
    <p:extLst>
      <p:ext uri="{BB962C8B-B14F-4D97-AF65-F5344CB8AC3E}">
        <p14:creationId xmlns:p14="http://schemas.microsoft.com/office/powerpoint/2010/main" val="3017129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000">
              <a:schemeClr val="accent1">
                <a:tint val="66000"/>
                <a:satMod val="160000"/>
                <a:lumMod val="0"/>
                <a:lumOff val="100000"/>
                <a:alpha val="97000"/>
              </a:schemeClr>
            </a:gs>
            <a:gs pos="92000">
              <a:schemeClr val="accent1">
                <a:tint val="44500"/>
                <a:satMod val="160000"/>
                <a:alpha val="17000"/>
              </a:schemeClr>
            </a:gs>
            <a:gs pos="100000">
              <a:schemeClr val="accent1">
                <a:tint val="23500"/>
                <a:satMod val="16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81801"/>
            <a:ext cx="7772400" cy="1470025"/>
          </a:xfrm>
        </p:spPr>
        <p:txBody>
          <a:bodyPr/>
          <a:lstStyle/>
          <a:p>
            <a:r>
              <a:rPr b="1" dirty="0" err="1">
                <a:solidFill>
                  <a:srgbClr val="14325A"/>
                </a:solidFill>
              </a:rPr>
              <a:t>Πνευμ</a:t>
            </a:r>
            <a:r>
              <a:rPr b="1" dirty="0">
                <a:solidFill>
                  <a:srgbClr val="14325A"/>
                </a:solidFill>
              </a:rPr>
              <a:t>ατικά Δικαιώματα</a:t>
            </a:r>
            <a:br>
              <a:rPr lang="el-GR" b="1" dirty="0">
                <a:solidFill>
                  <a:srgbClr val="14325A"/>
                </a:solidFill>
              </a:rPr>
            </a:br>
            <a:r>
              <a:rPr lang="en-US" b="1" dirty="0">
                <a:solidFill>
                  <a:srgbClr val="14325A"/>
                </a:solidFill>
              </a:rPr>
              <a:t>(Copyright)</a:t>
            </a:r>
            <a:endParaRPr b="1" dirty="0">
              <a:solidFill>
                <a:srgbClr val="14325A"/>
              </a:solidFill>
            </a:endParaRPr>
          </a:p>
        </p:txBody>
      </p:sp>
      <p:sp>
        <p:nvSpPr>
          <p:cNvPr id="3" name="Subtitle 2"/>
          <p:cNvSpPr>
            <a:spLocks noGrp="1"/>
          </p:cNvSpPr>
          <p:nvPr>
            <p:ph type="subTitle" idx="1"/>
          </p:nvPr>
        </p:nvSpPr>
        <p:spPr>
          <a:xfrm>
            <a:off x="1371600" y="3009900"/>
            <a:ext cx="6400800" cy="1752600"/>
          </a:xfrm>
        </p:spPr>
        <p:txBody>
          <a:bodyPr/>
          <a:lstStyle/>
          <a:p>
            <a:r>
              <a:rPr dirty="0" err="1">
                <a:solidFill>
                  <a:srgbClr val="14325A"/>
                </a:solidFill>
              </a:rPr>
              <a:t>Τι</a:t>
            </a:r>
            <a:r>
              <a:rPr dirty="0">
                <a:solidFill>
                  <a:srgbClr val="14325A"/>
                </a:solidFill>
              </a:rPr>
              <a:t> π</a:t>
            </a:r>
            <a:r>
              <a:rPr dirty="0" err="1">
                <a:solidFill>
                  <a:srgbClr val="14325A"/>
                </a:solidFill>
              </a:rPr>
              <a:t>ρέ</a:t>
            </a:r>
            <a:r>
              <a:rPr dirty="0">
                <a:solidFill>
                  <a:srgbClr val="14325A"/>
                </a:solidFill>
              </a:rPr>
              <a:t>πει να ξέρουμε για να σεβόμαστε τη δουλειά των άλλων!</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34891" y="440321"/>
            <a:ext cx="8699383" cy="1143000"/>
          </a:xfrm>
        </p:spPr>
        <p:txBody>
          <a:bodyPr>
            <a:noAutofit/>
          </a:bodyPr>
          <a:lstStyle/>
          <a:p>
            <a:r>
              <a:rPr b="1" dirty="0" err="1">
                <a:solidFill>
                  <a:srgbClr val="14325A"/>
                </a:solidFill>
              </a:rPr>
              <a:t>Τι</a:t>
            </a:r>
            <a:r>
              <a:rPr b="1" dirty="0">
                <a:solidFill>
                  <a:srgbClr val="14325A"/>
                </a:solidFill>
              </a:rPr>
              <a:t> </a:t>
            </a:r>
            <a:r>
              <a:rPr b="1" dirty="0" err="1">
                <a:solidFill>
                  <a:srgbClr val="14325A"/>
                </a:solidFill>
              </a:rPr>
              <a:t>είν</a:t>
            </a:r>
            <a:r>
              <a:rPr b="1" dirty="0">
                <a:solidFill>
                  <a:srgbClr val="14325A"/>
                </a:solidFill>
              </a:rPr>
              <a:t>αι τα </a:t>
            </a:r>
            <a:r>
              <a:rPr lang="el-GR" b="1" dirty="0">
                <a:solidFill>
                  <a:srgbClr val="14325A"/>
                </a:solidFill>
              </a:rPr>
              <a:t>Π</a:t>
            </a:r>
            <a:r>
              <a:rPr b="1" dirty="0" err="1">
                <a:solidFill>
                  <a:srgbClr val="14325A"/>
                </a:solidFill>
              </a:rPr>
              <a:t>νευμ</a:t>
            </a:r>
            <a:r>
              <a:rPr b="1" dirty="0">
                <a:solidFill>
                  <a:srgbClr val="14325A"/>
                </a:solidFill>
              </a:rPr>
              <a:t>ατικά </a:t>
            </a:r>
            <a:r>
              <a:rPr lang="el-GR" b="1" dirty="0">
                <a:solidFill>
                  <a:srgbClr val="14325A"/>
                </a:solidFill>
              </a:rPr>
              <a:t>Δ</a:t>
            </a:r>
            <a:r>
              <a:rPr b="1" dirty="0" err="1">
                <a:solidFill>
                  <a:srgbClr val="14325A"/>
                </a:solidFill>
              </a:rPr>
              <a:t>ικ</a:t>
            </a:r>
            <a:r>
              <a:rPr b="1" dirty="0">
                <a:solidFill>
                  <a:srgbClr val="14325A"/>
                </a:solidFill>
              </a:rPr>
              <a:t>αιώματα;</a:t>
            </a:r>
          </a:p>
        </p:txBody>
      </p:sp>
      <p:sp>
        <p:nvSpPr>
          <p:cNvPr id="3" name="Content Placeholder 2"/>
          <p:cNvSpPr>
            <a:spLocks noGrp="1"/>
          </p:cNvSpPr>
          <p:nvPr>
            <p:ph idx="1"/>
          </p:nvPr>
        </p:nvSpPr>
        <p:spPr>
          <a:xfrm>
            <a:off x="457200" y="1818314"/>
            <a:ext cx="8229600" cy="4525963"/>
          </a:xfrm>
        </p:spPr>
        <p:txBody>
          <a:bodyPr>
            <a:noAutofit/>
          </a:bodyPr>
          <a:lstStyle/>
          <a:p>
            <a:r>
              <a:rPr sz="2800" dirty="0" err="1">
                <a:solidFill>
                  <a:srgbClr val="14325A"/>
                </a:solidFill>
              </a:rPr>
              <a:t>Ότ</a:t>
            </a:r>
            <a:r>
              <a:rPr sz="2800" dirty="0">
                <a:solidFill>
                  <a:srgbClr val="14325A"/>
                </a:solidFill>
              </a:rPr>
              <a:t>αν κάποιος φτιάχνει κάτι (π.χ., ζωγραφιά, τραγούδι, βιβλίο), αυτό είναι δικό του.</a:t>
            </a:r>
            <a:endParaRPr lang="en-US" sz="2800" dirty="0">
              <a:solidFill>
                <a:srgbClr val="14325A"/>
              </a:solidFill>
            </a:endParaRPr>
          </a:p>
          <a:p>
            <a:r>
              <a:rPr lang="en-US" sz="2800" dirty="0">
                <a:solidFill>
                  <a:srgbClr val="14325A"/>
                </a:solidFill>
              </a:rPr>
              <a:t>T</a:t>
            </a:r>
            <a:r>
              <a:rPr lang="el-GR" sz="2800" dirty="0">
                <a:solidFill>
                  <a:srgbClr val="14325A"/>
                </a:solidFill>
              </a:rPr>
              <a:t>α Πνευματικά Δικαιώματα προστατεύουν τη δουλειά δημιουργών, όπως συγγραφέων, καλλιτεχνών, και μουσικών</a:t>
            </a:r>
            <a:r>
              <a:rPr lang="en-US" sz="2800" dirty="0">
                <a:solidFill>
                  <a:srgbClr val="14325A"/>
                </a:solidFill>
              </a:rPr>
              <a:t> </a:t>
            </a:r>
            <a:r>
              <a:rPr lang="el-GR" sz="2800" dirty="0">
                <a:solidFill>
                  <a:srgbClr val="14325A"/>
                </a:solidFill>
              </a:rPr>
              <a:t>ώστε να μην μπορεί κάποιος άλλος να τη χρησιμοποιήσει χωρίς άδεια.</a:t>
            </a:r>
          </a:p>
          <a:p>
            <a:pPr marL="0" indent="0">
              <a:buNone/>
            </a:pPr>
            <a:endParaRPr sz="2800" dirty="0">
              <a:solidFill>
                <a:srgbClr val="42424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14325A"/>
                </a:solidFill>
              </a:rPr>
              <a:t>Και στο Διαδίκτυο;</a:t>
            </a:r>
            <a:endParaRPr b="1" dirty="0">
              <a:solidFill>
                <a:srgbClr val="14325A"/>
              </a:solidFill>
            </a:endParaRPr>
          </a:p>
        </p:txBody>
      </p:sp>
      <p:sp>
        <p:nvSpPr>
          <p:cNvPr id="3" name="Content Placeholder 2"/>
          <p:cNvSpPr>
            <a:spLocks noGrp="1"/>
          </p:cNvSpPr>
          <p:nvPr>
            <p:ph idx="1"/>
          </p:nvPr>
        </p:nvSpPr>
        <p:spPr/>
        <p:txBody>
          <a:bodyPr>
            <a:normAutofit/>
          </a:bodyPr>
          <a:lstStyle/>
          <a:p>
            <a:pPr marL="360363" indent="0">
              <a:buNone/>
            </a:pPr>
            <a:r>
              <a:rPr lang="el-GR" sz="2800" dirty="0">
                <a:solidFill>
                  <a:srgbClr val="14325A"/>
                </a:solidFill>
              </a:rPr>
              <a:t>Η αντιγραφή περιεχομένου από το Διαδίκτυο, χωρίς την άδεια του δημιουργού, είναι σοβαρό </a:t>
            </a:r>
            <a:r>
              <a:rPr lang="el-GR" sz="2800" b="1" dirty="0">
                <a:solidFill>
                  <a:srgbClr val="14325A"/>
                </a:solidFill>
              </a:rPr>
              <a:t>ποινικό </a:t>
            </a:r>
            <a:r>
              <a:rPr lang="el-GR" sz="2800" dirty="0">
                <a:solidFill>
                  <a:srgbClr val="14325A"/>
                </a:solidFill>
              </a:rPr>
              <a:t>αδίκημα και τιμωρείται με χρηματικό πρόστιμο ή/και ποινή φυλάκισης σε κάποιες περιπτώσεις. </a:t>
            </a:r>
            <a:r>
              <a:rPr lang="el-GR" sz="2800" dirty="0"/>
              <a:t>	</a:t>
            </a:r>
          </a:p>
        </p:txBody>
      </p:sp>
    </p:spTree>
    <p:extLst>
      <p:ext uri="{BB962C8B-B14F-4D97-AF65-F5344CB8AC3E}">
        <p14:creationId xmlns:p14="http://schemas.microsoft.com/office/powerpoint/2010/main" val="135097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14325A"/>
                </a:solidFill>
              </a:rPr>
              <a:t>Εξαίρεση 1η</a:t>
            </a:r>
            <a:endParaRPr b="1" dirty="0">
              <a:solidFill>
                <a:srgbClr val="14325A"/>
              </a:solidFill>
            </a:endParaRPr>
          </a:p>
        </p:txBody>
      </p:sp>
      <p:sp>
        <p:nvSpPr>
          <p:cNvPr id="3" name="Content Placeholder 2"/>
          <p:cNvSpPr>
            <a:spLocks noGrp="1"/>
          </p:cNvSpPr>
          <p:nvPr>
            <p:ph idx="1"/>
          </p:nvPr>
        </p:nvSpPr>
        <p:spPr>
          <a:xfrm>
            <a:off x="457200" y="1340142"/>
            <a:ext cx="8229600" cy="4525963"/>
          </a:xfrm>
        </p:spPr>
        <p:txBody>
          <a:bodyPr>
            <a:noAutofit/>
          </a:bodyPr>
          <a:lstStyle/>
          <a:p>
            <a:pPr marL="360363" indent="0">
              <a:buNone/>
            </a:pPr>
            <a:r>
              <a:rPr lang="el-GR" sz="2800" dirty="0">
                <a:solidFill>
                  <a:srgbClr val="14325A"/>
                </a:solidFill>
              </a:rPr>
              <a:t>Μία εξαίρεση του νόμου των Πνευματικών Δικαιωμάτων είναι η Δίκαιη Χρήση: επιτρέπει τη χρήση έργων χωρίς την άδεια των δημιουργών τους, αρκεί να αναφέρουμε το όνομα τους και να τηρούμε τις ακόλουθες προϋποθέσεις:</a:t>
            </a:r>
          </a:p>
          <a:p>
            <a:pPr marL="817563" indent="-457200"/>
            <a:r>
              <a:rPr lang="el-GR" sz="2800" dirty="0">
                <a:solidFill>
                  <a:srgbClr val="14325A"/>
                </a:solidFill>
              </a:rPr>
              <a:t>Η φύση της εργασίας μας είναι δημιουργική και μη κερδοσκοπική.</a:t>
            </a:r>
          </a:p>
          <a:p>
            <a:pPr marL="817563" indent="-457200"/>
            <a:r>
              <a:rPr lang="el-GR" sz="2800" dirty="0">
                <a:solidFill>
                  <a:srgbClr val="14325A"/>
                </a:solidFill>
              </a:rPr>
              <a:t>Ο σκοπός της αφορά σε εκπαίδευση, έρευνα, ενημέρωση ή κριτική.</a:t>
            </a:r>
          </a:p>
          <a:p>
            <a:pPr marL="817563" indent="-457200"/>
            <a:r>
              <a:rPr lang="el-GR" sz="2800" dirty="0">
                <a:solidFill>
                  <a:srgbClr val="14325A"/>
                </a:solidFill>
              </a:rPr>
              <a:t>Η ποσότητα των πληροφοριών που χρησιμοποιούμε είναι περιορισμένη.</a:t>
            </a:r>
          </a:p>
        </p:txBody>
      </p:sp>
    </p:spTree>
    <p:extLst>
      <p:ext uri="{BB962C8B-B14F-4D97-AF65-F5344CB8AC3E}">
        <p14:creationId xmlns:p14="http://schemas.microsoft.com/office/powerpoint/2010/main" val="1559173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14325A"/>
                </a:solidFill>
              </a:rPr>
              <a:t>Εξαίρεση 2η</a:t>
            </a:r>
            <a:endParaRPr b="1" dirty="0">
              <a:solidFill>
                <a:srgbClr val="14325A"/>
              </a:solidFill>
            </a:endParaRPr>
          </a:p>
        </p:txBody>
      </p:sp>
      <p:sp>
        <p:nvSpPr>
          <p:cNvPr id="3" name="Content Placeholder 2"/>
          <p:cNvSpPr>
            <a:spLocks noGrp="1"/>
          </p:cNvSpPr>
          <p:nvPr>
            <p:ph idx="1"/>
          </p:nvPr>
        </p:nvSpPr>
        <p:spPr>
          <a:xfrm>
            <a:off x="457200" y="1340142"/>
            <a:ext cx="8229600" cy="4525963"/>
          </a:xfrm>
        </p:spPr>
        <p:txBody>
          <a:bodyPr>
            <a:noAutofit/>
          </a:bodyPr>
          <a:lstStyle/>
          <a:p>
            <a:pPr marL="360363" indent="0">
              <a:buNone/>
            </a:pPr>
            <a:r>
              <a:rPr lang="el-GR" sz="2800" dirty="0">
                <a:solidFill>
                  <a:srgbClr val="14325A"/>
                </a:solidFill>
              </a:rPr>
              <a:t>Μία ακόμη εξαίρεση του νόμου των Πνευματικών Δικαιωμάτων είναι ο Δημόσιος Τομέας: Τα έργα που περιέρχονται στον Δημόσιο Τομέα (όπως εικόνες, βιβλία, κείμενα, φωτογραφίες, ταινίες, κ.ά.) δημιουργήθηκαν πριν πολλά χρόνια και δεν προστατεύονται πια από Πνευματικά Δικαιώματα γιατί έχουν λήξει! Συνεπώς, είναι ελεύθερα για αντιγραφή, τροποποίηση και διαμοιρασμό. </a:t>
            </a:r>
          </a:p>
          <a:p>
            <a:pPr marL="360363" indent="0">
              <a:buNone/>
            </a:pPr>
            <a:endParaRPr lang="el-GR" sz="2800" dirty="0"/>
          </a:p>
        </p:txBody>
      </p:sp>
    </p:spTree>
    <p:extLst>
      <p:ext uri="{BB962C8B-B14F-4D97-AF65-F5344CB8AC3E}">
        <p14:creationId xmlns:p14="http://schemas.microsoft.com/office/powerpoint/2010/main" val="1234460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14325A"/>
                </a:solidFill>
              </a:rPr>
              <a:t>Εξαίρεση 3η</a:t>
            </a:r>
            <a:endParaRPr b="1" dirty="0">
              <a:solidFill>
                <a:srgbClr val="14325A"/>
              </a:solidFill>
            </a:endParaRPr>
          </a:p>
        </p:txBody>
      </p:sp>
      <p:sp>
        <p:nvSpPr>
          <p:cNvPr id="3" name="Content Placeholder 2"/>
          <p:cNvSpPr>
            <a:spLocks noGrp="1"/>
          </p:cNvSpPr>
          <p:nvPr>
            <p:ph idx="1"/>
          </p:nvPr>
        </p:nvSpPr>
        <p:spPr>
          <a:xfrm>
            <a:off x="457200" y="1482899"/>
            <a:ext cx="8229600" cy="4525963"/>
          </a:xfrm>
        </p:spPr>
        <p:txBody>
          <a:bodyPr>
            <a:noAutofit/>
          </a:bodyPr>
          <a:lstStyle/>
          <a:p>
            <a:pPr marL="360363" indent="0">
              <a:buNone/>
            </a:pPr>
            <a:r>
              <a:rPr lang="el-GR" sz="2800" dirty="0">
                <a:solidFill>
                  <a:srgbClr val="14325A"/>
                </a:solidFill>
              </a:rPr>
              <a:t>Οι άδειες </a:t>
            </a:r>
            <a:r>
              <a:rPr lang="el-GR" sz="2800" b="1" u="sng" dirty="0">
                <a:solidFill>
                  <a:srgbClr val="14325A"/>
                </a:solidFill>
              </a:rPr>
              <a:t>Creative Commons (</a:t>
            </a:r>
            <a:r>
              <a:rPr lang="en-US" sz="2800" b="1" u="sng" dirty="0">
                <a:solidFill>
                  <a:srgbClr val="14325A"/>
                </a:solidFill>
              </a:rPr>
              <a:t>CC)</a:t>
            </a:r>
            <a:r>
              <a:rPr lang="en-US" sz="2800" dirty="0">
                <a:solidFill>
                  <a:srgbClr val="14325A"/>
                </a:solidFill>
              </a:rPr>
              <a:t> </a:t>
            </a:r>
            <a:r>
              <a:rPr lang="el-GR" sz="2800" dirty="0">
                <a:solidFill>
                  <a:srgbClr val="14325A"/>
                </a:solidFill>
              </a:rPr>
              <a:t>είναι ο δημοφιλέστερος τύπος αδειών πνευματικών δικαιωμάτων. </a:t>
            </a:r>
          </a:p>
        </p:txBody>
      </p:sp>
      <p:sp>
        <p:nvSpPr>
          <p:cNvPr id="4" name="Rectangle 3"/>
          <p:cNvSpPr/>
          <p:nvPr/>
        </p:nvSpPr>
        <p:spPr>
          <a:xfrm>
            <a:off x="822121" y="2837940"/>
            <a:ext cx="8120543" cy="2246769"/>
          </a:xfrm>
          <a:prstGeom prst="rect">
            <a:avLst/>
          </a:prstGeom>
        </p:spPr>
        <p:txBody>
          <a:bodyPr wrap="square">
            <a:spAutoFit/>
          </a:bodyPr>
          <a:lstStyle/>
          <a:p>
            <a:pPr lvl="0">
              <a:spcBef>
                <a:spcPct val="20000"/>
              </a:spcBef>
            </a:pPr>
            <a:r>
              <a:rPr lang="el-GR" sz="2800" dirty="0">
                <a:solidFill>
                  <a:srgbClr val="14325A"/>
                </a:solidFill>
              </a:rPr>
              <a:t>Οι Άδειες Creative Commons (CC) είναι ένας εύκολος τρόπος</a:t>
            </a:r>
            <a:r>
              <a:rPr lang="en-US" sz="2800" dirty="0">
                <a:solidFill>
                  <a:srgbClr val="14325A"/>
                </a:solidFill>
              </a:rPr>
              <a:t> </a:t>
            </a:r>
            <a:r>
              <a:rPr lang="el-GR" sz="2800" dirty="0">
                <a:solidFill>
                  <a:srgbClr val="14325A"/>
                </a:solidFill>
              </a:rPr>
              <a:t>με τον οποίο ο δημιουργός ενός έργου μας επιτρέπει να χρησιμοποιούμε το έργο του αλλά με μερικούς κανόνες, δηλαδή με κάποιους όρους που θέτει ο ίδιος</a:t>
            </a:r>
            <a:r>
              <a:rPr lang="en-US" sz="2800" dirty="0">
                <a:solidFill>
                  <a:srgbClr val="14325A"/>
                </a:solidFill>
              </a:rPr>
              <a:t>.</a:t>
            </a:r>
            <a:endParaRPr lang="el-GR" sz="2800" dirty="0">
              <a:solidFill>
                <a:srgbClr val="14325A"/>
              </a:solidFill>
            </a:endParaRPr>
          </a:p>
        </p:txBody>
      </p:sp>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95000"/>
                    </a14:imgEffect>
                    <a14:imgEffect>
                      <a14:brightnessContrast bright="8000" contrast="-55000"/>
                    </a14:imgEffect>
                  </a14:imgLayer>
                </a14:imgProps>
              </a:ext>
              <a:ext uri="{28A0092B-C50C-407E-A947-70E740481C1C}">
                <a14:useLocalDpi xmlns:a14="http://schemas.microsoft.com/office/drawing/2010/main" val="0"/>
              </a:ext>
            </a:extLst>
          </a:blip>
          <a:srcRect/>
          <a:stretch>
            <a:fillRect/>
          </a:stretch>
        </p:blipFill>
        <p:spPr bwMode="auto">
          <a:xfrm>
            <a:off x="3696256" y="5476809"/>
            <a:ext cx="2439384" cy="656540"/>
          </a:xfrm>
          <a:prstGeom prst="rect">
            <a:avLst/>
          </a:prstGeom>
          <a:noFill/>
          <a:ln>
            <a:noFill/>
          </a:ln>
          <a:effectLst>
            <a:outerShdw blurRad="101600" dist="50800" sx="1000" sy="1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26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err="1">
                <a:solidFill>
                  <a:srgbClr val="14325A"/>
                </a:solidFill>
              </a:rPr>
              <a:t>Τι</a:t>
            </a:r>
            <a:r>
              <a:rPr b="1" dirty="0">
                <a:solidFill>
                  <a:srgbClr val="14325A"/>
                </a:solidFill>
              </a:rPr>
              <a:t> π</a:t>
            </a:r>
            <a:r>
              <a:rPr b="1" dirty="0" err="1">
                <a:solidFill>
                  <a:srgbClr val="14325A"/>
                </a:solidFill>
              </a:rPr>
              <a:t>ρέ</a:t>
            </a:r>
            <a:r>
              <a:rPr b="1" dirty="0">
                <a:solidFill>
                  <a:srgbClr val="14325A"/>
                </a:solidFill>
              </a:rPr>
              <a:t>πει να θυμάμαι;</a:t>
            </a:r>
          </a:p>
        </p:txBody>
      </p:sp>
      <p:sp>
        <p:nvSpPr>
          <p:cNvPr id="3" name="Content Placeholder 2"/>
          <p:cNvSpPr>
            <a:spLocks noGrp="1"/>
          </p:cNvSpPr>
          <p:nvPr>
            <p:ph idx="1"/>
          </p:nvPr>
        </p:nvSpPr>
        <p:spPr/>
        <p:txBody>
          <a:bodyPr>
            <a:normAutofit/>
          </a:bodyPr>
          <a:lstStyle/>
          <a:p>
            <a:r>
              <a:rPr sz="2800" dirty="0" err="1">
                <a:solidFill>
                  <a:srgbClr val="14325A"/>
                </a:solidFill>
              </a:rPr>
              <a:t>Πάντ</a:t>
            </a:r>
            <a:r>
              <a:rPr sz="2800" dirty="0">
                <a:solidFill>
                  <a:srgbClr val="14325A"/>
                </a:solidFill>
              </a:rPr>
              <a:t>α ρώτα πριν χρησιμοποιήσεις κάτι που δεν είναι δικό σου</a:t>
            </a:r>
            <a:r>
              <a:rPr lang="en-US" sz="2800" dirty="0">
                <a:solidFill>
                  <a:srgbClr val="14325A"/>
                </a:solidFill>
              </a:rPr>
              <a:t>.</a:t>
            </a:r>
            <a:endParaRPr sz="2800" dirty="0">
              <a:solidFill>
                <a:srgbClr val="14325A"/>
              </a:solidFill>
            </a:endParaRPr>
          </a:p>
          <a:p>
            <a:r>
              <a:rPr sz="2800" dirty="0" err="1">
                <a:solidFill>
                  <a:srgbClr val="14325A"/>
                </a:solidFill>
              </a:rPr>
              <a:t>Ψάξε</a:t>
            </a:r>
            <a:r>
              <a:rPr sz="2800" dirty="0">
                <a:solidFill>
                  <a:srgbClr val="14325A"/>
                </a:solidFill>
              </a:rPr>
              <a:t> </a:t>
            </a:r>
            <a:r>
              <a:rPr sz="2800" dirty="0" err="1">
                <a:solidFill>
                  <a:srgbClr val="14325A"/>
                </a:solidFill>
              </a:rPr>
              <a:t>γι</a:t>
            </a:r>
            <a:r>
              <a:rPr sz="2800" dirty="0">
                <a:solidFill>
                  <a:srgbClr val="14325A"/>
                </a:solidFill>
              </a:rPr>
              <a:t>α άδειες Creative Commons ή </a:t>
            </a:r>
            <a:r>
              <a:rPr lang="el-GR" sz="2800" dirty="0">
                <a:solidFill>
                  <a:srgbClr val="14325A"/>
                </a:solidFill>
              </a:rPr>
              <a:t> έργα </a:t>
            </a:r>
            <a:r>
              <a:rPr sz="2800" dirty="0" err="1">
                <a:solidFill>
                  <a:srgbClr val="14325A"/>
                </a:solidFill>
              </a:rPr>
              <a:t>χωρίς</a:t>
            </a:r>
            <a:r>
              <a:rPr sz="2800" dirty="0">
                <a:solidFill>
                  <a:srgbClr val="14325A"/>
                </a:solidFill>
              </a:rPr>
              <a:t> </a:t>
            </a:r>
            <a:r>
              <a:rPr lang="el-GR" sz="2800" dirty="0">
                <a:solidFill>
                  <a:srgbClr val="14325A"/>
                </a:solidFill>
              </a:rPr>
              <a:t>Π</a:t>
            </a:r>
            <a:r>
              <a:rPr sz="2800" dirty="0" err="1">
                <a:solidFill>
                  <a:srgbClr val="14325A"/>
                </a:solidFill>
              </a:rPr>
              <a:t>νευμ</a:t>
            </a:r>
            <a:r>
              <a:rPr sz="2800" dirty="0">
                <a:solidFill>
                  <a:srgbClr val="14325A"/>
                </a:solidFill>
              </a:rPr>
              <a:t>ατικά </a:t>
            </a:r>
            <a:r>
              <a:rPr lang="el-GR" sz="2800" dirty="0">
                <a:solidFill>
                  <a:srgbClr val="14325A"/>
                </a:solidFill>
              </a:rPr>
              <a:t>Δ</a:t>
            </a:r>
            <a:r>
              <a:rPr sz="2800" dirty="0" err="1">
                <a:solidFill>
                  <a:srgbClr val="14325A"/>
                </a:solidFill>
              </a:rPr>
              <a:t>ικ</a:t>
            </a:r>
            <a:r>
              <a:rPr sz="2800" dirty="0">
                <a:solidFill>
                  <a:srgbClr val="14325A"/>
                </a:solidFill>
              </a:rPr>
              <a:t>αιώματα.</a:t>
            </a:r>
          </a:p>
          <a:p>
            <a:r>
              <a:rPr sz="2800" dirty="0">
                <a:solidFill>
                  <a:srgbClr val="14325A"/>
                </a:solidFill>
              </a:rPr>
              <a:t>Να </a:t>
            </a:r>
            <a:r>
              <a:rPr sz="2800" dirty="0" err="1">
                <a:solidFill>
                  <a:srgbClr val="14325A"/>
                </a:solidFill>
              </a:rPr>
              <a:t>σέ</a:t>
            </a:r>
            <a:r>
              <a:rPr sz="2800" dirty="0">
                <a:solidFill>
                  <a:srgbClr val="14325A"/>
                </a:solidFill>
              </a:rPr>
              <a:t>βεσαι τη δουλειά των άλλων όπως θα ήθελες να σεβαστούν</a:t>
            </a:r>
            <a:r>
              <a:rPr lang="el-GR" sz="2800" dirty="0">
                <a:solidFill>
                  <a:srgbClr val="14325A"/>
                </a:solidFill>
              </a:rPr>
              <a:t> και τη δική σου</a:t>
            </a:r>
            <a:r>
              <a:rPr sz="2800" dirty="0">
                <a:solidFill>
                  <a:srgbClr val="14325A"/>
                </a:solidFill>
              </a:rPr>
              <a:t>!</a:t>
            </a:r>
          </a:p>
        </p:txBody>
      </p:sp>
    </p:spTree>
  </p:cSld>
  <p:clrMapOvr>
    <a:masterClrMapping/>
  </p:clrMapOvr>
</p:sld>
</file>

<file path=ppt/theme/theme1.xml><?xml version="1.0" encoding="utf-8"?>
<a:theme xmlns:a="http://schemas.openxmlformats.org/drawingml/2006/main" name="Office Theme">
  <a:themeElements>
    <a:clrScheme name="Custom 5">
      <a:dk1>
        <a:srgbClr val="DCF5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2a743ac3-78b8-4e9a-bb3d-1b830d1858ef}" enabled="1" method="Privileged" siteId="{d9eeadad-8248-49b0-95aa-189669fd3144}" contentBits="0" removed="0"/>
</clbl:labelList>
</file>

<file path=docProps/app.xml><?xml version="1.0" encoding="utf-8"?>
<Properties xmlns="http://schemas.openxmlformats.org/officeDocument/2006/extended-properties" xmlns:vt="http://schemas.openxmlformats.org/officeDocument/2006/docPropsVTypes">
  <TotalTime>177</TotalTime>
  <Words>346</Words>
  <Application>Microsoft Office PowerPoint</Application>
  <PresentationFormat>Προβολή στην οθόνη (4:3)</PresentationFormat>
  <Paragraphs>21</Paragraphs>
  <Slides>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7</vt:i4>
      </vt:variant>
    </vt:vector>
  </HeadingPairs>
  <TitlesOfParts>
    <vt:vector size="10" baseType="lpstr">
      <vt:lpstr>Arial</vt:lpstr>
      <vt:lpstr>Calibri</vt:lpstr>
      <vt:lpstr>Office Theme</vt:lpstr>
      <vt:lpstr>Πνευματικά Δικαιώματα (Copyright)</vt:lpstr>
      <vt:lpstr>Τι είναι τα Πνευματικά Δικαιώματα;</vt:lpstr>
      <vt:lpstr>Και στο Διαδίκτυο;</vt:lpstr>
      <vt:lpstr>Εξαίρεση 1η</vt:lpstr>
      <vt:lpstr>Εξαίρεση 2η</vt:lpstr>
      <vt:lpstr>Εξαίρεση 3η</vt:lpstr>
      <vt:lpstr>Τι πρέπει να θυμάμαι;</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Πνευματικά Δικαιώματα &amp; Άδειες Creative Commons</dc:title>
  <dc:creator>pc</dc:creator>
  <dc:description>generated using python-pptx</dc:description>
  <cp:lastModifiedBy>Tsarabaris Panagiotis</cp:lastModifiedBy>
  <cp:revision>29</cp:revision>
  <dcterms:created xsi:type="dcterms:W3CDTF">2013-01-27T09:14:16Z</dcterms:created>
  <dcterms:modified xsi:type="dcterms:W3CDTF">2025-12-12T13:44:21Z</dcterms:modified>
</cp:coreProperties>
</file>