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2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011680"/>
            <a:ext cx="10362895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>
                <a:solidFill>
                  <a:srgbClr val="009688"/>
                </a:solidFill>
                <a:latin typeface="Arial" panose="020B0604020202020204"/>
              </a:defRPr>
            </a:pPr>
            <a:r>
              <a:t>Υλικό Υπολογιστή (Hardware)</a:t>
            </a:r>
          </a:p>
          <a:p>
            <a:pPr algn="l">
              <a:defRPr sz="2400">
                <a:solidFill>
                  <a:srgbClr val="F5F7FA"/>
                </a:solidFill>
                <a:latin typeface="Arial" panose="020B0604020202020204"/>
              </a:defRPr>
            </a:pPr>
            <a:r>
              <a:t>Κύριο &amp; Περιφερειακό Υλικό – Συσκευές Εισόδου/Εξόδου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57200"/>
            <a:ext cx="108200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F2027"/>
                </a:solidFill>
                <a:latin typeface="Arial" panose="020B0604020202020204"/>
              </a:defRPr>
            </a:pPr>
            <a:r>
              <a:t>Διάκριση Υλικού: Κύριο &amp; Περιφερειακό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45920"/>
            <a:ext cx="50292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09688"/>
                </a:solidFill>
              </a:defRPr>
            </a:pPr>
            <a:r>
              <a:t>1. Κύριο Υλικό (Εσωτερικό)</a:t>
            </a:r>
          </a:p>
          <a:p>
            <a:pPr>
              <a:defRPr sz="1600">
                <a:solidFill>
                  <a:srgbClr val="212529"/>
                </a:solidFill>
              </a:defRPr>
            </a:pPr>
            <a:r>
              <a:t>Περιλαμβάνει τα απαραίτητα εξαρτήματα μέσα στην Κεντρική Μονάδα, όπως η Μητρική Πλακέτα (Motherboard), ο Επεξεργαστής (CPU) και η Μνήμη RAM.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840480"/>
            <a:ext cx="5029200" cy="2030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i="1">
                <a:solidFill>
                  <a:srgbClr val="646E78"/>
                </a:solidFill>
              </a:defRPr>
            </a:pPr>
            <a:br/>
            <a:br/>
          </a:p>
          <a:p>
            <a:pPr>
              <a:defRPr sz="1400" i="1">
                <a:solidFill>
                  <a:srgbClr val="646E78"/>
                </a:solidFill>
              </a:defRPr>
            </a:pPr>
          </a:p>
          <a:p>
            <a:pPr>
              <a:defRPr sz="1400" i="1">
                <a:solidFill>
                  <a:srgbClr val="646E78"/>
                </a:solidFill>
              </a:defRPr>
            </a:pPr>
          </a:p>
          <a:p>
            <a:pPr>
              <a:defRPr sz="1400" i="1">
                <a:solidFill>
                  <a:srgbClr val="646E78"/>
                </a:solidFill>
              </a:defRPr>
            </a:pPr>
            <a:r>
              <a:t>Λεζάντα: Το Κύριο Υλικό περιλαμβάνει τα εξαρτήματα που βρίσκονται μέσα στην Κεντρική Μονάδα και είναι απαραίτητα για τη λειτουργία του υπολογιστή, όπως η μητρική πλακέτα και ο επεξεργαστής.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0" y="1645920"/>
            <a:ext cx="50292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09688"/>
                </a:solidFill>
              </a:defRPr>
            </a:pPr>
            <a:r>
              <a:t>2. Περιφερειακό Υλικό (Εξωτερικό)</a:t>
            </a:r>
          </a:p>
          <a:p>
            <a:pPr>
              <a:defRPr sz="1600">
                <a:solidFill>
                  <a:srgbClr val="212529"/>
                </a:solidFill>
              </a:defRPr>
            </a:pPr>
            <a:r>
              <a:t>Συσκευές που συνδέονται εξωτερικά στην Κεντρική Μονάδα για την επικοινωνία του χρήστη με τον υπολογιστή (Εισαγωγή, Εξαγωγή ή Αποθήκευση δεδομένων).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0" y="3840480"/>
            <a:ext cx="5029200" cy="1599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i="1">
                <a:solidFill>
                  <a:srgbClr val="646E78"/>
                </a:solidFill>
              </a:defRPr>
            </a:pPr>
            <a:br/>
          </a:p>
          <a:p>
            <a:pPr>
              <a:defRPr sz="1400" i="1">
                <a:solidFill>
                  <a:srgbClr val="646E78"/>
                </a:solidFill>
              </a:defRPr>
            </a:pPr>
          </a:p>
          <a:p>
            <a:pPr>
              <a:defRPr sz="1400" i="1">
                <a:solidFill>
                  <a:srgbClr val="646E78"/>
                </a:solidFill>
              </a:defRPr>
            </a:pPr>
          </a:p>
          <a:p>
            <a:pPr>
              <a:defRPr sz="1400" i="1">
                <a:solidFill>
                  <a:srgbClr val="646E78"/>
                </a:solidFill>
              </a:defRPr>
            </a:pPr>
            <a:r>
              <a:t>Λεζάντα: Το Περιφερειακό Υλικό αποτελείται από όλες τις εξωτερικές συσκευές που συνδέονται στην Κεντρική Μονάδα για να επικοινωνεί ο υπολογιστής με τον χρήστη.</a:t>
            </a:r>
          </a:p>
        </p:txBody>
      </p:sp>
      <p:pic>
        <p:nvPicPr>
          <p:cNvPr id="7" name="Picture 6"/>
          <p:cNvPicPr/>
          <p:nvPr/>
        </p:nvPicPr>
        <p:blipFill>
          <a:blip r:embed="rId1"/>
          <a:stretch>
            <a:fillRect/>
          </a:stretch>
        </p:blipFill>
        <p:spPr>
          <a:xfrm>
            <a:off x="1688465" y="2950210"/>
            <a:ext cx="2426970" cy="1708785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2"/>
          <a:stretch>
            <a:fillRect/>
          </a:stretch>
        </p:blipFill>
        <p:spPr>
          <a:xfrm>
            <a:off x="7104063" y="2950210"/>
            <a:ext cx="2857500" cy="1600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57200"/>
            <a:ext cx="108200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F2027"/>
                </a:solidFill>
              </a:defRPr>
            </a:pPr>
            <a:r>
              <a:t>Συσκευές Εισόδου (Input Devices)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45920"/>
            <a:ext cx="5486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212529"/>
                </a:solidFill>
              </a:defRPr>
            </a:pPr>
            <a:r>
              <a:t>Οι Συσκευές Εισόδου επιτρέπουν στον χρήστη να εισάγει δεδομένα και εντολές στον υπολογιστή.</a:t>
            </a:r>
            <a:br/>
            <a:br/>
            <a:r>
              <a:t>Κύρια Παραδείγματα:</a:t>
            </a:r>
          </a:p>
          <a:p>
            <a:pPr>
              <a:defRPr sz="1600">
                <a:solidFill>
                  <a:srgbClr val="212529"/>
                </a:solidFill>
              </a:defRPr>
            </a:pPr>
            <a:r>
              <a:t>• Πληκτρολόγιο: Εισαγωγή κειμένου και εντολών.</a:t>
            </a:r>
          </a:p>
          <a:p>
            <a:pPr>
              <a:defRPr sz="1600">
                <a:solidFill>
                  <a:srgbClr val="212529"/>
                </a:solidFill>
              </a:defRPr>
            </a:pPr>
            <a:r>
              <a:t>• Ποντίκι: Πλοήγηση στο γραφικό περιβάλλον.</a:t>
            </a:r>
          </a:p>
          <a:p>
            <a:pPr>
              <a:defRPr sz="1600">
                <a:solidFill>
                  <a:srgbClr val="212529"/>
                </a:solidFill>
              </a:defRPr>
            </a:pPr>
            <a:r>
              <a:t>• Σαρωτής (Scanner): Ψηφιοποίηση εντύπων/εγγράφων.</a:t>
            </a:r>
          </a:p>
          <a:p>
            <a:pPr>
              <a:defRPr sz="1600">
                <a:solidFill>
                  <a:srgbClr val="212529"/>
                </a:solidFill>
              </a:defRPr>
            </a:pPr>
            <a:r>
              <a:t>• Μικρόφωνο &amp; Κάμερα (Webcam): Εισαγωγή ήχου και εικόνας.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0" y="1645920"/>
            <a:ext cx="4846320" cy="2245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i="1">
                <a:solidFill>
                  <a:srgbClr val="646E78"/>
                </a:solidFill>
              </a:defRPr>
            </a:pPr>
            <a:br/>
            <a:br/>
          </a:p>
          <a:p>
            <a:pPr>
              <a:defRPr sz="1400" i="1">
                <a:solidFill>
                  <a:srgbClr val="646E78"/>
                </a:solidFill>
              </a:defRPr>
            </a:pPr>
          </a:p>
          <a:p>
            <a:pPr>
              <a:defRPr sz="1400" i="1">
                <a:solidFill>
                  <a:srgbClr val="646E78"/>
                </a:solidFill>
              </a:defRPr>
            </a:pPr>
          </a:p>
          <a:p>
            <a:pPr>
              <a:defRPr sz="1400" i="1">
                <a:solidFill>
                  <a:srgbClr val="646E78"/>
                </a:solidFill>
              </a:defRPr>
            </a:pPr>
          </a:p>
          <a:p>
            <a:pPr>
              <a:defRPr sz="1400" i="1">
                <a:solidFill>
                  <a:srgbClr val="646E78"/>
                </a:solidFill>
              </a:defRPr>
            </a:pPr>
          </a:p>
          <a:p>
            <a:pPr>
              <a:defRPr sz="1400" i="1">
                <a:solidFill>
                  <a:srgbClr val="646E78"/>
                </a:solidFill>
              </a:defRPr>
            </a:pPr>
            <a:r>
              <a:t>Λεζάντα: Οι Συσκευές Εισόδου επιτρέπουν στον χρήστη να εισάγει δεδομένα και εντολές στον υπολογιστή. Τα πιο κοινά παραδείγματα είναι το πληκτρολόγιο, το ποντίκι και ο σαρωτής.</a:t>
            </a:r>
          </a:p>
        </p:txBody>
      </p:sp>
      <p:pic>
        <p:nvPicPr>
          <p:cNvPr id="5" name="Picture 4"/>
          <p:cNvPicPr/>
          <p:nvPr/>
        </p:nvPicPr>
        <p:blipFill>
          <a:blip r:embed="rId1"/>
          <a:stretch>
            <a:fillRect/>
          </a:stretch>
        </p:blipFill>
        <p:spPr>
          <a:xfrm>
            <a:off x="6837680" y="1499870"/>
            <a:ext cx="4004310" cy="130365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57200"/>
            <a:ext cx="108200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F2027"/>
                </a:solidFill>
              </a:defRPr>
            </a:pPr>
            <a:r>
              <a:t>Συσκευές Εξόδου (Output Devices)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45920"/>
            <a:ext cx="5486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212529"/>
                </a:solidFill>
              </a:defRPr>
            </a:pPr>
            <a:r>
              <a:t>Οι Συσκευές Εξόδου παίρνουν τα επεξεργασμένα δεδομένα από τον υπολογιστή και τα μετατρέπουν σε μορφή κατανοητή για τον άνθρωπο.</a:t>
            </a:r>
            <a:br/>
            <a:br/>
            <a:r>
              <a:t>Κύρια Παραδείγματα:</a:t>
            </a:r>
          </a:p>
          <a:p>
            <a:pPr>
              <a:defRPr sz="1600">
                <a:solidFill>
                  <a:srgbClr val="212529"/>
                </a:solidFill>
              </a:defRPr>
            </a:pPr>
            <a:r>
              <a:t>• Οθόνη (Monitor): Προβολή εικόνας, βίντεο και του περιβάλλοντος εργασίας.</a:t>
            </a:r>
          </a:p>
          <a:p>
            <a:pPr>
              <a:defRPr sz="1600">
                <a:solidFill>
                  <a:srgbClr val="212529"/>
                </a:solidFill>
              </a:defRPr>
            </a:pPr>
            <a:r>
              <a:t>• Εκτυπωτής (Printer): Αποτύπωση ψηφιακών αρχείων στο χαρτί.</a:t>
            </a:r>
          </a:p>
          <a:p>
            <a:pPr>
              <a:defRPr sz="1600">
                <a:solidFill>
                  <a:srgbClr val="212529"/>
                </a:solidFill>
              </a:defRPr>
            </a:pPr>
            <a:r>
              <a:t>• Ηχεία &amp; Ακουστικά: Αναπαραγωγή ήχου και μουσικής.</a:t>
            </a:r>
          </a:p>
          <a:p>
            <a:pPr>
              <a:defRPr sz="1600">
                <a:solidFill>
                  <a:srgbClr val="212529"/>
                </a:solidFill>
              </a:defRPr>
            </a:pPr>
            <a:r>
              <a:t>• Βιντεοπροβολέας (Projector): Προβολή σε μεγάλες επιφάνειες.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0" y="1645920"/>
            <a:ext cx="4846320" cy="3107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i="1">
                <a:solidFill>
                  <a:srgbClr val="646E78"/>
                </a:solidFill>
              </a:defRPr>
            </a:pPr>
            <a:br/>
            <a:br/>
          </a:p>
          <a:p>
            <a:pPr>
              <a:defRPr sz="1400" i="1">
                <a:solidFill>
                  <a:srgbClr val="646E78"/>
                </a:solidFill>
              </a:defRPr>
            </a:pPr>
          </a:p>
          <a:p>
            <a:pPr>
              <a:defRPr sz="1400" i="1">
                <a:solidFill>
                  <a:srgbClr val="646E78"/>
                </a:solidFill>
              </a:defRPr>
            </a:pPr>
          </a:p>
          <a:p>
            <a:pPr>
              <a:defRPr sz="1400" i="1">
                <a:solidFill>
                  <a:srgbClr val="646E78"/>
                </a:solidFill>
              </a:defRPr>
            </a:pPr>
          </a:p>
          <a:p>
            <a:pPr>
              <a:defRPr sz="1400" i="1">
                <a:solidFill>
                  <a:srgbClr val="646E78"/>
                </a:solidFill>
              </a:defRPr>
            </a:pPr>
          </a:p>
          <a:p>
            <a:pPr>
              <a:defRPr sz="1400" i="1">
                <a:solidFill>
                  <a:srgbClr val="646E78"/>
                </a:solidFill>
              </a:defRPr>
            </a:pPr>
          </a:p>
          <a:p>
            <a:pPr>
              <a:defRPr sz="1400" i="1">
                <a:solidFill>
                  <a:srgbClr val="646E78"/>
                </a:solidFill>
              </a:defRPr>
            </a:pPr>
          </a:p>
          <a:p>
            <a:pPr>
              <a:defRPr sz="1400" i="1">
                <a:solidFill>
                  <a:srgbClr val="646E78"/>
                </a:solidFill>
              </a:defRPr>
            </a:pPr>
            <a:r>
              <a:t>Λεζάντα: Οι Συσκευές Εξόδου παίρνουν τα επεξεργασμένα δεδομένα από τον υπολογιστή και τα μετατρέπουν σε μορφή κατανοητή για τον άνθρωπο. Η οθόνη προβάλλει την εικόνα, ο εκτυπωτής αποτυπώνει το κείμενο στο χαρτί, και τα ηχεία αναπαράγουν τον ήχο.</a:t>
            </a:r>
          </a:p>
        </p:txBody>
      </p:sp>
      <p:pic>
        <p:nvPicPr>
          <p:cNvPr id="5" name="Picture 4"/>
          <p:cNvPicPr/>
          <p:nvPr/>
        </p:nvPicPr>
        <p:blipFill>
          <a:blip r:embed="rId1"/>
          <a:stretch>
            <a:fillRect/>
          </a:stretch>
        </p:blipFill>
        <p:spPr>
          <a:xfrm>
            <a:off x="6697345" y="1645920"/>
            <a:ext cx="4208780" cy="16941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57200"/>
            <a:ext cx="108200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F2027"/>
                </a:solidFill>
              </a:defRPr>
            </a:pPr>
            <a:r>
              <a:t>Συσκευές Εισόδου / Εξόδου (I/O Devices)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45920"/>
            <a:ext cx="4846320" cy="3753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i="1">
                <a:solidFill>
                  <a:srgbClr val="646E78"/>
                </a:solidFill>
              </a:defRPr>
            </a:pPr>
            <a:br/>
            <a:br/>
          </a:p>
          <a:p>
            <a:pPr>
              <a:defRPr sz="1400" i="1">
                <a:solidFill>
                  <a:srgbClr val="646E78"/>
                </a:solidFill>
              </a:defRPr>
            </a:pPr>
          </a:p>
          <a:p>
            <a:pPr>
              <a:defRPr sz="1400" i="1">
                <a:solidFill>
                  <a:srgbClr val="646E78"/>
                </a:solidFill>
              </a:defRPr>
            </a:pPr>
          </a:p>
          <a:p>
            <a:pPr>
              <a:defRPr sz="1400" i="1">
                <a:solidFill>
                  <a:srgbClr val="646E78"/>
                </a:solidFill>
              </a:defRPr>
            </a:pPr>
          </a:p>
          <a:p>
            <a:pPr>
              <a:defRPr sz="1400" i="1">
                <a:solidFill>
                  <a:srgbClr val="646E78"/>
                </a:solidFill>
              </a:defRPr>
            </a:pPr>
          </a:p>
          <a:p>
            <a:pPr>
              <a:defRPr sz="1400" i="1">
                <a:solidFill>
                  <a:srgbClr val="646E78"/>
                </a:solidFill>
              </a:defRPr>
            </a:pPr>
          </a:p>
          <a:p>
            <a:pPr>
              <a:defRPr sz="1400" i="1">
                <a:solidFill>
                  <a:srgbClr val="646E78"/>
                </a:solidFill>
              </a:defRPr>
            </a:pPr>
          </a:p>
          <a:p>
            <a:pPr>
              <a:defRPr sz="1400" i="1">
                <a:solidFill>
                  <a:srgbClr val="646E78"/>
                </a:solidFill>
              </a:defRPr>
            </a:pPr>
          </a:p>
          <a:p>
            <a:pPr>
              <a:defRPr sz="1400" i="1">
                <a:solidFill>
                  <a:srgbClr val="646E78"/>
                </a:solidFill>
              </a:defRPr>
            </a:pPr>
          </a:p>
          <a:p>
            <a:pPr>
              <a:defRPr sz="1400" i="1">
                <a:solidFill>
                  <a:srgbClr val="646E78"/>
                </a:solidFill>
              </a:defRPr>
            </a:pPr>
          </a:p>
          <a:p>
            <a:pPr>
              <a:defRPr sz="1400" i="1">
                <a:solidFill>
                  <a:srgbClr val="646E78"/>
                </a:solidFill>
              </a:defRPr>
            </a:pPr>
          </a:p>
          <a:p>
            <a:pPr>
              <a:defRPr sz="1400" i="1">
                <a:solidFill>
                  <a:srgbClr val="646E78"/>
                </a:solidFill>
              </a:defRPr>
            </a:pPr>
            <a:r>
              <a:t>Λεζάντα: Οι Συσκευές Εισόδου/Εξόδου έχουν διπλό ρόλο: μπορούν ταυτόχρονα να στέλνουν και να δέχονται πληροφορίες. Χαρακτηριστικά παραδείγματα είναι οι οθόνες αφής (αγγίζουμε για είσοδο, βλέπουμε για έξοδο) και τα πολυμηχανήματα.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0" y="1645920"/>
            <a:ext cx="5486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212529"/>
                </a:solidFill>
              </a:defRPr>
            </a:pPr>
            <a:r>
              <a:t>Οι Συσκευές Εισόδου/Εξόδου επιτελούν διπλή λειτουργία: επιτρέπουν τόσο την εισαγωγή όσο και την εξαγωγή δεδομένων.</a:t>
            </a:r>
            <a:br/>
            <a:br/>
            <a:r>
              <a:t>Κύρια Παραδείγματα:</a:t>
            </a:r>
          </a:p>
          <a:p>
            <a:pPr>
              <a:defRPr sz="1600">
                <a:solidFill>
                  <a:srgbClr val="212529"/>
                </a:solidFill>
              </a:defRPr>
            </a:pPr>
            <a:r>
              <a:t>• Οθόνη Αφής (Touch Screen): Λειτουργεί ως οθόνη (έξοδος) αλλά και ως ποντίκι/πληκτρολόγιο μέσω της αφής (είσοδος).</a:t>
            </a:r>
          </a:p>
          <a:p>
            <a:pPr>
              <a:defRPr sz="1600">
                <a:solidFill>
                  <a:srgbClr val="212529"/>
                </a:solidFill>
              </a:defRPr>
            </a:pPr>
            <a:r>
              <a:t>• Πολυμηχάνημα (All-in-One Printer): Συνδυάζει εκτυπωτή (έξοδος) και σαρωτή (είσοδος).</a:t>
            </a:r>
          </a:p>
          <a:p>
            <a:pPr>
              <a:defRPr sz="1600">
                <a:solidFill>
                  <a:srgbClr val="212529"/>
                </a:solidFill>
              </a:defRPr>
            </a:pPr>
            <a:r>
              <a:t>• Modem / Router: Στέλνει και λαμβάνει δεδομένα από το διαδίκτυο.</a:t>
            </a:r>
          </a:p>
          <a:p>
            <a:pPr>
              <a:defRPr sz="1600">
                <a:solidFill>
                  <a:srgbClr val="212529"/>
                </a:solidFill>
              </a:defRPr>
            </a:pPr>
            <a:r>
              <a:t>• Συσκευές Αποθήκευσης (USB Flash, Εξωτερικοί Δίσκοι): Ανάγνωση δεδομένων (είσοδος) και εγγραφή/αποθήκευση (έξοδος).</a:t>
            </a:r>
          </a:p>
        </p:txBody>
      </p:sp>
      <p:pic>
        <p:nvPicPr>
          <p:cNvPr id="5" name="Picture 4"/>
          <p:cNvPicPr/>
          <p:nvPr/>
        </p:nvPicPr>
        <p:blipFill>
          <a:blip r:embed="rId1"/>
          <a:stretch>
            <a:fillRect/>
          </a:stretch>
        </p:blipFill>
        <p:spPr>
          <a:xfrm>
            <a:off x="1305560" y="1645920"/>
            <a:ext cx="3267710" cy="23139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2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828800"/>
            <a:ext cx="10362895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009688"/>
                </a:solidFill>
              </a:defRPr>
            </a:pPr>
            <a:r>
              <a:t>Σύνοψη</a:t>
            </a:r>
          </a:p>
          <a:p>
            <a:pPr>
              <a:defRPr sz="2000">
                <a:solidFill>
                  <a:srgbClr val="F5F7FA"/>
                </a:solidFill>
              </a:defRPr>
            </a:pPr>
            <a:r>
              <a:t>• Το Υλικό Υπολογιστή χωρίζεται στο εσωτερικό Κύριο Υλικό και στις εξωτερικές Περιφερειακές Συσκευές.</a:t>
            </a:r>
            <a:br/>
            <a:r>
              <a:t>• Οι περιφερειακές συσκευές χωρίζονται με βάση τη ροή της πληροφορίας σε Εισόδου, Εξόδου και Εισόδου/Εξόδου.</a:t>
            </a:r>
            <a:br/>
            <a:r>
              <a:t>• Όλα τα μέρη συνεργάζονται αρμονικά: Το κύριο υλικό επεξεργάζεται, οι συσκευές εισόδου δίνουν τις εντολές και οι συσκευές εξόδου μας δείχνουν το αποτέλεσμα.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3163</Words>
  <Application>WPS Presentation</Application>
  <PresentationFormat>On-screen Show (4:3)</PresentationFormat>
  <Paragraphs>77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4" baseType="lpstr">
      <vt:lpstr>Arial</vt:lpstr>
      <vt:lpstr>SimSun</vt:lpstr>
      <vt:lpstr>Wingdings</vt:lpstr>
      <vt:lpstr>Arial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evita Goul</cp:lastModifiedBy>
  <cp:revision>4</cp:revision>
  <dcterms:created xsi:type="dcterms:W3CDTF">2013-01-27T09:14:00Z</dcterms:created>
  <dcterms:modified xsi:type="dcterms:W3CDTF">2026-09-24T16:27:51Z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1033-12.1.0.28485</vt:lpwstr>
  </property>
  <property fmtid="{D5CDD505-2E9C-101B-9397-08002B2CF9AE}" pid="3" name="ICV">
    <vt:lpwstr>AED3265F65174D6FA9A7BED4DC838306_12</vt:lpwstr>
  </property>
</Properties>
</file>