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9.bin"/>
  <Override ContentType="application/vnd.openxmlformats-officedocument.oleObject" PartName="/ppt/embeddings/oleObject3.bin"/>
  <Override ContentType="application/vnd.openxmlformats-officedocument.oleObject" PartName="/ppt/embeddings/oleObject6.bin"/>
  <Override ContentType="application/vnd.openxmlformats-officedocument.oleObject" PartName="/ppt/embeddings/oleObject5.bin"/>
  <Override ContentType="application/vnd.openxmlformats-officedocument.oleObject" PartName="/ppt/embeddings/oleObject4.bin"/>
  <Override ContentType="application/vnd.openxmlformats-officedocument.oleObject" PartName="/ppt/embeddings/oleObject7.bin"/>
  <Override ContentType="application/vnd.openxmlformats-officedocument.oleObject" PartName="/ppt/embeddings/oleObject2.bin"/>
  <Override ContentType="application/vnd.openxmlformats-officedocument.oleObject" PartName="/ppt/embeddings/oleObject10.bin"/>
  <Override ContentType="application/vnd.openxmlformats-officedocument.oleObject" PartName="/ppt/embeddings/oleObject1.bin"/>
  <Override ContentType="application/vnd.openxmlformats-officedocument.oleObject" PartName="/ppt/embeddings/oleObject8.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6858000" cy="9144000"/>
  <p:embeddedFontLst>
    <p:embeddedFont>
      <p:font typeface="Roboto"/>
      <p:regular r:id="rId36"/>
      <p:bold r:id="rId37"/>
      <p:italic r:id="rId38"/>
      <p:boldItalic r:id="rId39"/>
    </p:embeddedFont>
    <p:embeddedFont>
      <p:font typeface="Century Gothic"/>
      <p:regular r:id="rId40"/>
      <p:bold r:id="rId41"/>
      <p:italic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FWd6VRyGd9OsoDzErnS1Oawwv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regular.fntdata"/><Relationship Id="rId20" Type="http://schemas.openxmlformats.org/officeDocument/2006/relationships/slide" Target="slides/slide16.xml"/><Relationship Id="rId42" Type="http://schemas.openxmlformats.org/officeDocument/2006/relationships/font" Target="fonts/CenturyGothic-italic.fntdata"/><Relationship Id="rId41" Type="http://schemas.openxmlformats.org/officeDocument/2006/relationships/font" Target="fonts/CenturyGothic-bold.fntdata"/><Relationship Id="rId22" Type="http://schemas.openxmlformats.org/officeDocument/2006/relationships/slide" Target="slides/slide18.xml"/><Relationship Id="rId44" Type="http://schemas.openxmlformats.org/officeDocument/2006/relationships/font" Target="fonts/OpenSans-regular.fntdata"/><Relationship Id="rId21" Type="http://schemas.openxmlformats.org/officeDocument/2006/relationships/slide" Target="slides/slide17.xml"/><Relationship Id="rId43" Type="http://schemas.openxmlformats.org/officeDocument/2006/relationships/font" Target="fonts/CenturyGothic-boldItalic.fntdata"/><Relationship Id="rId24" Type="http://schemas.openxmlformats.org/officeDocument/2006/relationships/slide" Target="slides/slide20.xml"/><Relationship Id="rId46" Type="http://schemas.openxmlformats.org/officeDocument/2006/relationships/font" Target="fonts/OpenSans-italic.fntdata"/><Relationship Id="rId23" Type="http://schemas.openxmlformats.org/officeDocument/2006/relationships/slide" Target="slides/slide19.xml"/><Relationship Id="rId45"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OpenSans-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oboto-bold.fntdata"/><Relationship Id="rId14" Type="http://schemas.openxmlformats.org/officeDocument/2006/relationships/slide" Target="slides/slide10.xml"/><Relationship Id="rId36" Type="http://schemas.openxmlformats.org/officeDocument/2006/relationships/font" Target="fonts/Roboto-regular.fntdata"/><Relationship Id="rId17" Type="http://schemas.openxmlformats.org/officeDocument/2006/relationships/slide" Target="slides/slide13.xml"/><Relationship Id="rId39" Type="http://schemas.openxmlformats.org/officeDocument/2006/relationships/font" Target="fonts/Roboto-boldItalic.fntdata"/><Relationship Id="rId16" Type="http://schemas.openxmlformats.org/officeDocument/2006/relationships/slide" Target="slides/slide12.xml"/><Relationship Id="rId38" Type="http://schemas.openxmlformats.org/officeDocument/2006/relationships/font" Target="fonts/Roboto-italic.fntdata"/><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7" name="Shape 17"/>
        <p:cNvGrpSpPr/>
        <p:nvPr/>
      </p:nvGrpSpPr>
      <p:grpSpPr>
        <a:xfrm>
          <a:off x="0" y="0"/>
          <a:ext cx="0" cy="0"/>
          <a:chOff x="0" y="0"/>
          <a:chExt cx="0" cy="0"/>
        </a:xfrm>
      </p:grpSpPr>
      <p:sp>
        <p:nvSpPr>
          <p:cNvPr id="18" name="Google Shape;18;p33"/>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3"/>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20" name="Google Shape;20;p3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ανοραμική εικόνα με λεζάντα">
  <p:cSld name="Πανοραμική εικόνα με λεζάντα">
    <p:spTree>
      <p:nvGrpSpPr>
        <p:cNvPr id="74" name="Shape 74"/>
        <p:cNvGrpSpPr/>
        <p:nvPr/>
      </p:nvGrpSpPr>
      <p:grpSpPr>
        <a:xfrm>
          <a:off x="0" y="0"/>
          <a:ext cx="0" cy="0"/>
          <a:chOff x="0" y="0"/>
          <a:chExt cx="0" cy="0"/>
        </a:xfrm>
      </p:grpSpPr>
      <p:sp>
        <p:nvSpPr>
          <p:cNvPr id="75" name="Google Shape;75;p42"/>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sp>
      <p:sp>
        <p:nvSpPr>
          <p:cNvPr id="77" name="Google Shape;77;p42"/>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8" name="Google Shape;78;p4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λεζάντα">
  <p:cSld name="Τίτλος και λεζάντα">
    <p:spTree>
      <p:nvGrpSpPr>
        <p:cNvPr id="81" name="Shape 81"/>
        <p:cNvGrpSpPr/>
        <p:nvPr/>
      </p:nvGrpSpPr>
      <p:grpSpPr>
        <a:xfrm>
          <a:off x="0" y="0"/>
          <a:ext cx="0" cy="0"/>
          <a:chOff x="0" y="0"/>
          <a:chExt cx="0" cy="0"/>
        </a:xfrm>
      </p:grpSpPr>
      <p:sp>
        <p:nvSpPr>
          <p:cNvPr id="82" name="Google Shape;82;p43"/>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4" name="Google Shape;84;p4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σαγωγικά με λεζάντα">
  <p:cSld name="Εισαγωγικά με λεζάντα">
    <p:spTree>
      <p:nvGrpSpPr>
        <p:cNvPr id="87" name="Shape 87"/>
        <p:cNvGrpSpPr/>
        <p:nvPr/>
      </p:nvGrpSpPr>
      <p:grpSpPr>
        <a:xfrm>
          <a:off x="0" y="0"/>
          <a:ext cx="0" cy="0"/>
          <a:chOff x="0" y="0"/>
          <a:chExt cx="0" cy="0"/>
        </a:xfrm>
      </p:grpSpPr>
      <p:sp>
        <p:nvSpPr>
          <p:cNvPr id="88" name="Google Shape;88;p44"/>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4"/>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0" name="Google Shape;90;p44"/>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4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
        <p:nvSpPr>
          <p:cNvPr id="94" name="Google Shape;94;p44"/>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l-GR" sz="12200">
                <a:solidFill>
                  <a:srgbClr val="86D1D8"/>
                </a:solidFill>
                <a:latin typeface="Arial"/>
                <a:ea typeface="Arial"/>
                <a:cs typeface="Arial"/>
                <a:sym typeface="Arial"/>
              </a:rPr>
              <a:t>“</a:t>
            </a:r>
            <a:endParaRPr/>
          </a:p>
        </p:txBody>
      </p:sp>
      <p:sp>
        <p:nvSpPr>
          <p:cNvPr id="95" name="Google Shape;95;p44"/>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l-GR" sz="12200">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άρτα ονόματος">
  <p:cSld name="Κάρτα ονόματος">
    <p:spTree>
      <p:nvGrpSpPr>
        <p:cNvPr id="96" name="Shape 96"/>
        <p:cNvGrpSpPr/>
        <p:nvPr/>
      </p:nvGrpSpPr>
      <p:grpSpPr>
        <a:xfrm>
          <a:off x="0" y="0"/>
          <a:ext cx="0" cy="0"/>
          <a:chOff x="0" y="0"/>
          <a:chExt cx="0" cy="0"/>
        </a:xfrm>
      </p:grpSpPr>
      <p:sp>
        <p:nvSpPr>
          <p:cNvPr id="97" name="Google Shape;97;p45"/>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5"/>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99" name="Google Shape;99;p4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στήλες">
  <p:cSld name="3 στήλες">
    <p:spTree>
      <p:nvGrpSpPr>
        <p:cNvPr id="102" name="Shape 102"/>
        <p:cNvGrpSpPr/>
        <p:nvPr/>
      </p:nvGrpSpPr>
      <p:grpSpPr>
        <a:xfrm>
          <a:off x="0" y="0"/>
          <a:ext cx="0" cy="0"/>
          <a:chOff x="0" y="0"/>
          <a:chExt cx="0" cy="0"/>
        </a:xfrm>
      </p:grpSpPr>
      <p:sp>
        <p:nvSpPr>
          <p:cNvPr id="103" name="Google Shape;103;p4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6"/>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5" name="Google Shape;105;p46"/>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6" name="Google Shape;106;p46"/>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7" name="Google Shape;107;p46"/>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8" name="Google Shape;108;p46"/>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9" name="Google Shape;109;p46"/>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10" name="Google Shape;110;p46"/>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11" name="Google Shape;111;p46"/>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12" name="Google Shape;112;p4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τήλη 3 εικόνων">
  <p:cSld name="Στήλη 3 εικόνων">
    <p:spTree>
      <p:nvGrpSpPr>
        <p:cNvPr id="115" name="Shape 115"/>
        <p:cNvGrpSpPr/>
        <p:nvPr/>
      </p:nvGrpSpPr>
      <p:grpSpPr>
        <a:xfrm>
          <a:off x="0" y="0"/>
          <a:ext cx="0" cy="0"/>
          <a:chOff x="0" y="0"/>
          <a:chExt cx="0" cy="0"/>
        </a:xfrm>
      </p:grpSpPr>
      <p:sp>
        <p:nvSpPr>
          <p:cNvPr id="116" name="Google Shape;116;p4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7"/>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8" name="Google Shape;118;p47"/>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9" name="Google Shape;119;p47"/>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0" name="Google Shape;120;p47"/>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1" name="Google Shape;121;p47"/>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2" name="Google Shape;122;p47"/>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3" name="Google Shape;123;p47"/>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4" name="Google Shape;124;p47"/>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5" name="Google Shape;125;p47"/>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26" name="Google Shape;126;p47"/>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7" name="Google Shape;127;p47"/>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8" name="Google Shape;128;p4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31" name="Shape 131"/>
        <p:cNvGrpSpPr/>
        <p:nvPr/>
      </p:nvGrpSpPr>
      <p:grpSpPr>
        <a:xfrm>
          <a:off x="0" y="0"/>
          <a:ext cx="0" cy="0"/>
          <a:chOff x="0" y="0"/>
          <a:chExt cx="0" cy="0"/>
        </a:xfrm>
      </p:grpSpPr>
      <p:sp>
        <p:nvSpPr>
          <p:cNvPr id="132" name="Google Shape;132;p4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8"/>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4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37" name="Shape 137"/>
        <p:cNvGrpSpPr/>
        <p:nvPr/>
      </p:nvGrpSpPr>
      <p:grpSpPr>
        <a:xfrm>
          <a:off x="0" y="0"/>
          <a:ext cx="0" cy="0"/>
          <a:chOff x="0" y="0"/>
          <a:chExt cx="0" cy="0"/>
        </a:xfrm>
      </p:grpSpPr>
      <p:sp>
        <p:nvSpPr>
          <p:cNvPr id="138" name="Google Shape;138;p49"/>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9"/>
          <p:cNvSpPr txBox="1"/>
          <p:nvPr>
            <p:ph idx="1" type="body"/>
          </p:nvPr>
        </p:nvSpPr>
        <p:spPr>
          <a:xfrm rot="5400000">
            <a:off x="1679576"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4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3" name="Shape 23"/>
        <p:cNvGrpSpPr/>
        <p:nvPr/>
      </p:nvGrpSpPr>
      <p:grpSpPr>
        <a:xfrm>
          <a:off x="0" y="0"/>
          <a:ext cx="0" cy="0"/>
          <a:chOff x="0" y="0"/>
          <a:chExt cx="0" cy="0"/>
        </a:xfrm>
      </p:grpSpPr>
      <p:sp>
        <p:nvSpPr>
          <p:cNvPr id="24" name="Google Shape;24;p3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6" name="Google Shape;26;p3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29" name="Shape 29"/>
        <p:cNvGrpSpPr/>
        <p:nvPr/>
      </p:nvGrpSpPr>
      <p:grpSpPr>
        <a:xfrm>
          <a:off x="0" y="0"/>
          <a:ext cx="0" cy="0"/>
          <a:chOff x="0" y="0"/>
          <a:chExt cx="0" cy="0"/>
        </a:xfrm>
      </p:grpSpPr>
      <p:sp>
        <p:nvSpPr>
          <p:cNvPr id="30" name="Google Shape;30;p35"/>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5"/>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32" name="Google Shape;32;p3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35" name="Shape 35"/>
        <p:cNvGrpSpPr/>
        <p:nvPr/>
      </p:nvGrpSpPr>
      <p:grpSpPr>
        <a:xfrm>
          <a:off x="0" y="0"/>
          <a:ext cx="0" cy="0"/>
          <a:chOff x="0" y="0"/>
          <a:chExt cx="0" cy="0"/>
        </a:xfrm>
      </p:grpSpPr>
      <p:sp>
        <p:nvSpPr>
          <p:cNvPr id="36" name="Google Shape;36;p3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6"/>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38" name="Google Shape;38;p36"/>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39" name="Google Shape;39;p3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42" name="Shape 42"/>
        <p:cNvGrpSpPr/>
        <p:nvPr/>
      </p:nvGrpSpPr>
      <p:grpSpPr>
        <a:xfrm>
          <a:off x="0" y="0"/>
          <a:ext cx="0" cy="0"/>
          <a:chOff x="0" y="0"/>
          <a:chExt cx="0" cy="0"/>
        </a:xfrm>
      </p:grpSpPr>
      <p:sp>
        <p:nvSpPr>
          <p:cNvPr id="43" name="Google Shape;43;p3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7"/>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45" name="Google Shape;45;p37"/>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46" name="Google Shape;46;p37"/>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47" name="Google Shape;47;p37"/>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48" name="Google Shape;48;p3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51" name="Shape 51"/>
        <p:cNvGrpSpPr/>
        <p:nvPr/>
      </p:nvGrpSpPr>
      <p:grpSpPr>
        <a:xfrm>
          <a:off x="0" y="0"/>
          <a:ext cx="0" cy="0"/>
          <a:chOff x="0" y="0"/>
          <a:chExt cx="0" cy="0"/>
        </a:xfrm>
      </p:grpSpPr>
      <p:sp>
        <p:nvSpPr>
          <p:cNvPr id="52" name="Google Shape;52;p3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56" name="Shape 56"/>
        <p:cNvGrpSpPr/>
        <p:nvPr/>
      </p:nvGrpSpPr>
      <p:grpSpPr>
        <a:xfrm>
          <a:off x="0" y="0"/>
          <a:ext cx="0" cy="0"/>
          <a:chOff x="0" y="0"/>
          <a:chExt cx="0" cy="0"/>
        </a:xfrm>
      </p:grpSpPr>
      <p:sp>
        <p:nvSpPr>
          <p:cNvPr id="57" name="Google Shape;57;p3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60" name="Shape 60"/>
        <p:cNvGrpSpPr/>
        <p:nvPr/>
      </p:nvGrpSpPr>
      <p:grpSpPr>
        <a:xfrm>
          <a:off x="0" y="0"/>
          <a:ext cx="0" cy="0"/>
          <a:chOff x="0" y="0"/>
          <a:chExt cx="0" cy="0"/>
        </a:xfrm>
      </p:grpSpPr>
      <p:sp>
        <p:nvSpPr>
          <p:cNvPr id="61" name="Google Shape;61;p40"/>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0"/>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63" name="Google Shape;63;p40"/>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64" name="Google Shape;64;p4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67" name="Shape 67"/>
        <p:cNvGrpSpPr/>
        <p:nvPr/>
      </p:nvGrpSpPr>
      <p:grpSpPr>
        <a:xfrm>
          <a:off x="0" y="0"/>
          <a:ext cx="0" cy="0"/>
          <a:chOff x="0" y="0"/>
          <a:chExt cx="0" cy="0"/>
        </a:xfrm>
      </p:grpSpPr>
      <p:sp>
        <p:nvSpPr>
          <p:cNvPr id="68" name="Google Shape;68;p41"/>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1"/>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70" name="Google Shape;70;p41"/>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1" name="Google Shape;71;p4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11" Type="http://schemas.openxmlformats.org/officeDocument/2006/relationships/slideLayout" Target="../slideLayouts/slideLayout6.xml"/><Relationship Id="rId22" Type="http://schemas.openxmlformats.org/officeDocument/2006/relationships/slideLayout" Target="../slideLayouts/slideLayout17.xml"/><Relationship Id="rId10" Type="http://schemas.openxmlformats.org/officeDocument/2006/relationships/slideLayout" Target="../slideLayouts/slideLayout5.xml"/><Relationship Id="rId21" Type="http://schemas.openxmlformats.org/officeDocument/2006/relationships/slideLayout" Target="../slideLayouts/slideLayout16.xml"/><Relationship Id="rId13" Type="http://schemas.openxmlformats.org/officeDocument/2006/relationships/slideLayout" Target="../slideLayouts/slideLayout8.xml"/><Relationship Id="rId12" Type="http://schemas.openxmlformats.org/officeDocument/2006/relationships/slideLayout" Target="../slideLayouts/slideLayout7.xml"/><Relationship Id="rId23" Type="http://schemas.openxmlformats.org/officeDocument/2006/relationships/theme" Target="../theme/theme2.xml"/><Relationship Id="rId1" Type="http://schemas.openxmlformats.org/officeDocument/2006/relationships/image" Target="../media/image5.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4.png"/><Relationship Id="rId19" Type="http://schemas.openxmlformats.org/officeDocument/2006/relationships/slideLayout" Target="../slideLayouts/slideLayout14.xml"/><Relationship Id="rId6" Type="http://schemas.openxmlformats.org/officeDocument/2006/relationships/slideLayout" Target="../slideLayouts/slideLayout1.xml"/><Relationship Id="rId18" Type="http://schemas.openxmlformats.org/officeDocument/2006/relationships/slideLayout" Target="../slideLayouts/slideLayout13.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32"/>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7" name="Google Shape;7;p32"/>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8" name="Google Shape;8;p32"/>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32"/>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10" name="Google Shape;10;p32"/>
          <p:cNvPicPr preferRelativeResize="0"/>
          <p:nvPr/>
        </p:nvPicPr>
        <p:blipFill rotWithShape="1">
          <a:blip r:embed="rId5">
            <a:alphaModFix/>
          </a:blip>
          <a:srcRect b="23320" l="0" r="0" t="0"/>
          <a:stretch/>
        </p:blipFill>
        <p:spPr>
          <a:xfrm>
            <a:off x="8605878" y="6096000"/>
            <a:ext cx="993734" cy="762000"/>
          </a:xfrm>
          <a:prstGeom prst="rect">
            <a:avLst/>
          </a:prstGeom>
          <a:noFill/>
          <a:ln>
            <a:noFill/>
          </a:ln>
        </p:spPr>
      </p:pic>
      <p:sp>
        <p:nvSpPr>
          <p:cNvPr id="11" name="Google Shape;11;p3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32"/>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4" name="Google Shape;14;p3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3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vmlDrawing" Target="../drawings/vmlDrawing7.vml"/><Relationship Id="rId4" Type="http://schemas.openxmlformats.org/officeDocument/2006/relationships/oleObject" Target="../embeddings/oleObject8.bin"/><Relationship Id="rId5" Type="http://schemas.openxmlformats.org/officeDocument/2006/relationships/oleObject" Target="../embeddings/oleObject8.bin"/><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vmlDrawing" Target="../drawings/vmlDrawing2.vml"/><Relationship Id="rId4" Type="http://schemas.openxmlformats.org/officeDocument/2006/relationships/oleObject" Target="../embeddings/oleObject2.bin"/><Relationship Id="rId5" Type="http://schemas.openxmlformats.org/officeDocument/2006/relationships/oleObject" Target="../embeddings/oleObject2.bin"/><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vmlDrawing" Target="../drawings/vmlDrawing8.vml"/><Relationship Id="rId4" Type="http://schemas.openxmlformats.org/officeDocument/2006/relationships/oleObject" Target="../embeddings/oleObject9.bin"/><Relationship Id="rId5" Type="http://schemas.openxmlformats.org/officeDocument/2006/relationships/oleObject" Target="../embeddings/oleObject9.bin"/><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vmlDrawing" Target="../drawings/vmlDrawing9.vml"/><Relationship Id="rId4" Type="http://schemas.openxmlformats.org/officeDocument/2006/relationships/oleObject" Target="../embeddings/oleObject10.bin"/><Relationship Id="rId5" Type="http://schemas.openxmlformats.org/officeDocument/2006/relationships/oleObject" Target="../embeddings/oleObject10.bin"/><Relationship Id="rId6"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read.bookcreator.com/7VJBCRksY8ax5C003BvokCyrUu63/oHpKypUKS1a4XvzEHU5xjA" TargetMode="External"/><Relationship Id="rId4" Type="http://schemas.openxmlformats.org/officeDocument/2006/relationships/hyperlink" Target="https://egoulitsa.wixsite.com/my-site/activiti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ira.digifest.info/2023/04/microbit-2o.html" TargetMode="External"/><Relationship Id="rId4" Type="http://schemas.openxmlformats.org/officeDocument/2006/relationships/hyperlink" Target="https://docs.google.com/presentation/d/1Im8b-4tZJO8AKl3exnuCt4WWmuqjcx7C/edit?usp=sharing&amp;ouid=112324481005111841411&amp;rtpof=true&amp;sd=true" TargetMode="External"/><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ocs.google.com/forms/d/e/1FAIpQLScO0_WO28_bKuZ4acULztri69LVhDmAxx9USGyKwQa3-dol2w/viewfor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vmlDrawing" Target="../drawings/vmlDrawing3.vml"/><Relationship Id="rId4" Type="http://schemas.openxmlformats.org/officeDocument/2006/relationships/oleObject" Target="../embeddings/oleObject3.bin"/><Relationship Id="rId9" Type="http://schemas.openxmlformats.org/officeDocument/2006/relationships/image" Target="../media/image10.png"/><Relationship Id="rId5" Type="http://schemas.openxmlformats.org/officeDocument/2006/relationships/oleObject" Target="../embeddings/oleObject3.bin"/><Relationship Id="rId6" Type="http://schemas.openxmlformats.org/officeDocument/2006/relationships/image" Target="../media/image13.png"/><Relationship Id="rId7" Type="http://schemas.openxmlformats.org/officeDocument/2006/relationships/oleObject" Target="../embeddings/oleObject4.bin"/><Relationship Id="rId8"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vmlDrawing" Target="../drawings/vmlDrawing4.vml"/><Relationship Id="rId4" Type="http://schemas.openxmlformats.org/officeDocument/2006/relationships/oleObject" Target="../embeddings/oleObject5.bin"/><Relationship Id="rId5" Type="http://schemas.openxmlformats.org/officeDocument/2006/relationships/oleObject" Target="../embeddings/oleObject5.bin"/><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vmlDrawing" Target="../drawings/vmlDrawing5.vml"/><Relationship Id="rId4" Type="http://schemas.openxmlformats.org/officeDocument/2006/relationships/oleObject" Target="../embeddings/oleObject6.bin"/><Relationship Id="rId5" Type="http://schemas.openxmlformats.org/officeDocument/2006/relationships/oleObject" Target="../embeddings/oleObject6.bin"/><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vmlDrawing" Target="../drawings/vmlDrawing6.vml"/><Relationship Id="rId4" Type="http://schemas.openxmlformats.org/officeDocument/2006/relationships/oleObject" Target="../embeddings/oleObject7.bin"/><Relationship Id="rId5" Type="http://schemas.openxmlformats.org/officeDocument/2006/relationships/oleObject" Target="../embeddings/oleObject7.bin"/><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
          <p:cNvSpPr txBox="1"/>
          <p:nvPr>
            <p:ph idx="1" type="subTitle"/>
          </p:nvPr>
        </p:nvSpPr>
        <p:spPr>
          <a:xfrm>
            <a:off x="23446" y="70826"/>
            <a:ext cx="11168185" cy="2819647"/>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240"/>
              <a:buNone/>
            </a:pPr>
            <a:r>
              <a:rPr lang="el-GR" sz="2800" u="sng">
                <a:solidFill>
                  <a:srgbClr val="EFD37E"/>
                </a:solidFill>
              </a:rPr>
              <a:t>ΤΑ ΡΟΜΠΟΤ </a:t>
            </a:r>
            <a:endParaRPr/>
          </a:p>
          <a:p>
            <a:pPr indent="0" lvl="0" marL="0" rtl="0" algn="l">
              <a:spcBef>
                <a:spcPts val="1000"/>
              </a:spcBef>
              <a:spcAft>
                <a:spcPts val="0"/>
              </a:spcAft>
              <a:buSzPts val="2240"/>
              <a:buNone/>
            </a:pPr>
            <a:r>
              <a:rPr lang="el-GR" sz="2800">
                <a:solidFill>
                  <a:srgbClr val="EFD37E"/>
                </a:solidFill>
              </a:rPr>
              <a:t>    Η ΓΕΝΝΗΣΗ ΚΑΙ H ΕΞΕΛΙΞΗ ΤΟΥΣ ΑΠΟ ΤΟΝ ΑΝΘΡΩΠΟ ΓΙΑ ΤΟΝ ΑΝΘΡΩΠΟ</a:t>
            </a:r>
            <a:endParaRPr sz="2800">
              <a:solidFill>
                <a:srgbClr val="EFD37E"/>
              </a:solidFill>
            </a:endParaRPr>
          </a:p>
          <a:p>
            <a:pPr indent="0" lvl="0" marL="0" rtl="0" algn="l">
              <a:spcBef>
                <a:spcPts val="1000"/>
              </a:spcBef>
              <a:spcAft>
                <a:spcPts val="0"/>
              </a:spcAft>
              <a:buSzPts val="2240"/>
              <a:buNone/>
            </a:pPr>
            <a:r>
              <a:t/>
            </a:r>
            <a:endParaRPr sz="2800">
              <a:solidFill>
                <a:srgbClr val="EFD37E"/>
              </a:solidFill>
            </a:endParaRPr>
          </a:p>
          <a:p>
            <a:pPr indent="0" lvl="0" marL="0" rtl="0" algn="l">
              <a:spcBef>
                <a:spcPts val="1000"/>
              </a:spcBef>
              <a:spcAft>
                <a:spcPts val="0"/>
              </a:spcAft>
              <a:buSzPts val="2240"/>
              <a:buNone/>
            </a:pPr>
            <a:r>
              <a:t/>
            </a:r>
            <a:endParaRPr sz="2800">
              <a:solidFill>
                <a:srgbClr val="EFD37E"/>
              </a:solidFill>
            </a:endParaRPr>
          </a:p>
        </p:txBody>
      </p:sp>
      <p:graphicFrame>
        <p:nvGraphicFramePr>
          <p:cNvPr id="148" name="Google Shape;148;p1"/>
          <p:cNvGraphicFramePr/>
          <p:nvPr/>
        </p:nvGraphicFramePr>
        <p:xfrm>
          <a:off x="23446" y="3047361"/>
          <a:ext cx="9029700" cy="3370481"/>
        </p:xfrm>
        <a:graphic>
          <a:graphicData uri="http://schemas.openxmlformats.org/presentationml/2006/ole">
            <mc:AlternateContent>
              <mc:Choice Requires="v">
                <p:oleObj r:id="rId4" imgH="3370481" imgW="9029700" progId="Paint.Picture" spid="_x0000_s1">
                  <p:embed/>
                </p:oleObj>
              </mc:Choice>
              <mc:Fallback>
                <p:oleObj r:id="rId5" imgH="3370481" imgW="9029700" progId="Paint.Picture">
                  <p:embed/>
                  <p:pic>
                    <p:nvPicPr>
                      <p:cNvPr id="148" name="Google Shape;148;p1"/>
                      <p:cNvPicPr preferRelativeResize="0"/>
                      <p:nvPr/>
                    </p:nvPicPr>
                    <p:blipFill rotWithShape="1">
                      <a:blip r:embed="rId6">
                        <a:alphaModFix/>
                      </a:blip>
                      <a:srcRect b="0" l="0" r="0" t="0"/>
                      <a:stretch/>
                    </p:blipFill>
                    <p:spPr>
                      <a:xfrm>
                        <a:off x="23446" y="3047361"/>
                        <a:ext cx="9029700" cy="3370481"/>
                      </a:xfrm>
                      <a:prstGeom prst="rect">
                        <a:avLst/>
                      </a:prstGeom>
                      <a:noFill/>
                      <a:ln>
                        <a:noFill/>
                      </a:ln>
                    </p:spPr>
                  </p:pic>
                </p:oleObj>
              </mc:Fallback>
            </mc:AlternateContent>
          </a:graphicData>
        </a:graphic>
      </p:graphicFrame>
      <p:sp>
        <p:nvSpPr>
          <p:cNvPr id="149" name="Google Shape;149;p1"/>
          <p:cNvSpPr/>
          <p:nvPr/>
        </p:nvSpPr>
        <p:spPr>
          <a:xfrm>
            <a:off x="0" y="6417842"/>
            <a:ext cx="68961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l-GR" sz="1800" u="none" cap="none" strike="noStrike">
                <a:solidFill>
                  <a:srgbClr val="EFD37E"/>
                </a:solidFill>
                <a:latin typeface="Century Gothic"/>
                <a:ea typeface="Century Gothic"/>
                <a:cs typeface="Century Gothic"/>
                <a:sym typeface="Century Gothic"/>
              </a:rPr>
              <a:t>Πηγή :/info7035.myportfolio.com/robot-evolution-20</a:t>
            </a:r>
            <a:endParaRPr sz="1800">
              <a:solidFill>
                <a:srgbClr val="EFD37E"/>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0"/>
          <p:cNvSpPr txBox="1"/>
          <p:nvPr>
            <p:ph type="title"/>
          </p:nvPr>
        </p:nvSpPr>
        <p:spPr>
          <a:xfrm>
            <a:off x="158262" y="-70337"/>
            <a:ext cx="9891591" cy="1028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Απειλές από την Τεχνητή νοημοσύνη</a:t>
            </a:r>
            <a:endParaRPr/>
          </a:p>
        </p:txBody>
      </p:sp>
      <p:sp>
        <p:nvSpPr>
          <p:cNvPr id="207" name="Google Shape;207;p10"/>
          <p:cNvSpPr txBox="1"/>
          <p:nvPr>
            <p:ph idx="1" type="body"/>
          </p:nvPr>
        </p:nvSpPr>
        <p:spPr>
          <a:xfrm>
            <a:off x="87924" y="606669"/>
            <a:ext cx="9961929" cy="659423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80000"/>
              <a:buNone/>
            </a:pPr>
            <a:r>
              <a:rPr lang="el-GR"/>
              <a:t>Η ανεπαρκής αξιοποίηση της ΤΝ μπορεί να αποτελέσει σοβαρή απειλή για την ΕΕ: οι χαμένες ευκαιρίες θα μπορούσαν να οδηγήσουν στην αναποτελεσματική εφαρμογή σημαντικών προγραμμάτων της ΕΕ, όπως είναι η Ευρωπαϊκή Πράσινη Συμφωνία, την απώλεια ανταγωνιστικού πλεονεκτήματος έναντι άλλων περιοχών, την οικονομική στασιμότητα, αλλά και περιορισμένες δυνατότητες για τους πολίτες. Η υποχρησιμοποίηση μπορεί να προκύψει από την έλλειψη εμπιστοσύνης του ιδιωτικού και δημόσιου τομέα στην ΤΝ, τις φτωχές υποδομές, την έλλειψη πρωτοβουλιών, τις χαμηλές επενδύσεις ή τις κατακερματισμένες ψηφιακές αγορές, δεδομένης της εξάρτησης της μηχανικής μάθησης της ΤΝ από τα δεδομένα.Η κατάχρηση μπορεί επίσης να αποδειχθεί προβληματική σε περίπτωση λανθασμένης ή άσκοπης εφαρμογής της ΤΝ, για παράδειγμα για την επεξήγηση πολύπλοκων κοινωνικών ζητημάτων.</a:t>
            </a:r>
            <a:endParaRPr/>
          </a:p>
          <a:p>
            <a:pPr indent="-342900" lvl="0" marL="342900" rtl="0" algn="l">
              <a:spcBef>
                <a:spcPts val="1000"/>
              </a:spcBef>
              <a:spcAft>
                <a:spcPts val="0"/>
              </a:spcAft>
              <a:buSzPct val="80000"/>
              <a:buChar char="►"/>
            </a:pPr>
            <a:r>
              <a:rPr lang="el-GR"/>
              <a:t>Απόδοση ευθύνης σε περίπτωση δυσλειτουργίας των συστημάτων ΤΝΗ απόδοση ευθυνών σε περίπτωση δυσλειτουργίας των συστημάτων ΤΝ αποτελεί σημαντική πρόκληση: ποιος φέρει την ευθύνη σε περίπτωση ατυχήματος με αυτοκίνητο χωρίς οδηγό; Ο ιδιοκτήτης του αυτοκινήτου, ο κατασκευαστής ή ο προγραμματιστής του;Το αντίκτυπο της ΤΝ στις θέσεις εργασίας:Η χρήση της ΤΝ στο χώρο εργασίας αναμένεται να επιφέρει την εξαφάνιση ενός μεγάλο αριθμού επαγγελμάτων. Παρότι η ΤΝ αναμένεται επίσης να δημιουργήσει και να βελτιώσει υπάρχουσες θέσεις εργασίας, η διασφάλιση σωστής εκπαίδευσης και κατάρτισης θα παίξει κρίσιμο ρόλο στην πρόληψη της μακράς ανεργίας και την ανάπτυξη ειδικευμένου εργατικού δυναμικού.</a:t>
            </a:r>
            <a:endParaRPr/>
          </a:p>
          <a:p>
            <a:pPr indent="-342900" lvl="0" marL="342900" rtl="0" algn="l">
              <a:spcBef>
                <a:spcPts val="1000"/>
              </a:spcBef>
              <a:spcAft>
                <a:spcPts val="0"/>
              </a:spcAft>
              <a:buSzPct val="80000"/>
              <a:buChar char="►"/>
            </a:pPr>
            <a:r>
              <a:rPr lang="el-GR"/>
              <a:t>Ανταγωνισμός, Κίνδυνοι ασφαλείας, Προκλήσεις διαφάνειας.</a:t>
            </a:r>
            <a:endParaRPr/>
          </a:p>
          <a:p>
            <a:pPr indent="-342900" lvl="0" marL="342900" rtl="0" algn="l">
              <a:spcBef>
                <a:spcPts val="1000"/>
              </a:spcBef>
              <a:spcAft>
                <a:spcPts val="0"/>
              </a:spcAft>
              <a:buSzPct val="80000"/>
              <a:buChar char="►"/>
            </a:pPr>
            <a:r>
              <a:rPr lang="el-GR"/>
              <a:t>Πηγή:Επικαιρότητα Ευρωπαϊκό κοινοβούλιο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1"/>
          <p:cNvSpPr txBox="1"/>
          <p:nvPr>
            <p:ph type="title"/>
          </p:nvPr>
        </p:nvSpPr>
        <p:spPr>
          <a:xfrm>
            <a:off x="729762" y="452718"/>
            <a:ext cx="9321072" cy="4616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Οφέλη της Τεχνητής νοημοσύνης</a:t>
            </a:r>
            <a:endParaRPr/>
          </a:p>
        </p:txBody>
      </p:sp>
      <p:sp>
        <p:nvSpPr>
          <p:cNvPr id="213" name="Google Shape;213;p11"/>
          <p:cNvSpPr txBox="1"/>
          <p:nvPr>
            <p:ph idx="1" type="body"/>
          </p:nvPr>
        </p:nvSpPr>
        <p:spPr>
          <a:xfrm>
            <a:off x="527538" y="1151792"/>
            <a:ext cx="9618784" cy="6028592"/>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80000"/>
              <a:buChar char="►"/>
            </a:pPr>
            <a:r>
              <a:rPr lang="el-GR"/>
              <a:t>Οφέλη της ΤΝ για τους πολίτες:Η τεχνητή νοημοσύνη (ΤΝ) μπορεί να αποφέρει πολλά οφέλη στους πολίτες, όπως καλύτερη υγειονομική περίθαλψη, ασφαλέστερες και καθαρότερες μεταφορές, εξατομικευμένές, φθηνότερες υπηρεσίες και προϊόντα μεγαλύτερης διάρκειας. Μπορεί, επίσης, να διευκολύνει την πρόσβαση στην ενημέρωση, στην εκπαίδευση και στην κατάρτιση - όπως μας έδειξε η πανδημία του κορονοϊού. Η ΤΝ έχει ακόμα συμβάλει στο να γίνει ασφαλέστερος ο χώρος εργασίας, μέσω της χρήσης ρομπότ για την εκτέλεση επικίνδυνων εργασιακών δραστηριοτήτων, αλλά και στη δημιουργία νέων θέσεων εργασίας.</a:t>
            </a:r>
            <a:endParaRPr/>
          </a:p>
          <a:p>
            <a:pPr indent="-342900" lvl="0" marL="342900" rtl="0" algn="l">
              <a:spcBef>
                <a:spcPts val="1000"/>
              </a:spcBef>
              <a:spcAft>
                <a:spcPts val="0"/>
              </a:spcAft>
              <a:buSzPct val="80000"/>
              <a:buChar char="►"/>
            </a:pPr>
            <a:r>
              <a:rPr lang="el-GR"/>
              <a:t>Οφέλη της ΤΝ για τις επιχειρήσεις:Η ΤΝ επιτρέπει την ανάπτυξη μιας νέας γενιάς προϊόντων και υπηρεσιών, μεταξύ άλλων σε τομείς όπου οι ευρωπαϊκές επιχειρήσεις κατέχουν ήδη ισχυρή θέση: πράσινη και κυκλική οικονομία, κατασκευή μηχανημάτων, γεωργία, υγειονομική περίθαλψη, μόδα, τουρισμός. Μπορεί να συμβάλει στην αύξηση των πωλήσεων, στη συντήρηση μηχανών, στην εξοικονόμηση ενέργειας, στη βελτίωση της παραγωγής και της ποιότητας προϊόντων αλλά και της εξυπηρέτησης πελατών. Οφέλη της ΤΝ για τις δημόσιες υπηρεσίες</a:t>
            </a:r>
            <a:endParaRPr/>
          </a:p>
          <a:p>
            <a:pPr indent="-342900" lvl="0" marL="342900" rtl="0" algn="l">
              <a:spcBef>
                <a:spcPts val="1000"/>
              </a:spcBef>
              <a:spcAft>
                <a:spcPts val="0"/>
              </a:spcAft>
              <a:buSzPct val="80000"/>
              <a:buChar char="►"/>
            </a:pPr>
            <a:r>
              <a:rPr lang="el-GR"/>
              <a:t>Η χρήση της τεχνητής νοημοσύνης στις δημόσιες υπηρεσίες μπορεί να εξασφαλίσει μείωση κόστους και να προσφέρει νέες δυνατότητες για τις δημόσιες μεταφορές, την εκπαίδευση, την καλύτερη διαχείριση ενέργειας και αποβλήτων και τη βελτίωση της βιωσιμότητας ορισμένων προϊόντων. Κατά συνέπεια, η ΤΝ μπορεί να συνεισφέρει στην επίτευξη των στόχων της Ευρωπαϊκής Πράσινης Συμφωνίας.</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Τεχνητή νοημοσύνη των ρομπότ</a:t>
            </a:r>
            <a:endParaRPr/>
          </a:p>
        </p:txBody>
      </p:sp>
      <p:sp>
        <p:nvSpPr>
          <p:cNvPr id="219" name="Google Shape;219;p12"/>
          <p:cNvSpPr txBox="1"/>
          <p:nvPr>
            <p:ph idx="1" type="body"/>
          </p:nvPr>
        </p:nvSpPr>
        <p:spPr>
          <a:xfrm>
            <a:off x="764930" y="1266092"/>
            <a:ext cx="9284923" cy="5398477"/>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80000"/>
              <a:buChar char="►"/>
            </a:pPr>
            <a:r>
              <a:rPr lang="el-GR"/>
              <a:t>Ο όρος τεχνητή νοημοσύνη αναφέρεται στον κλάδο της πληροφορικής ο οποίος ασχολείται με τη σχεδίαση και την υλοποίηση υπολογιστικών συστημάτων που μιμούνται στοιχεία της ανθρώπινης συμπεριφοράς τα οποία υπονοούν έστω και στοιχειώδη ευφυΐα:μάθηση προσαρμοστικότητα, εξαγωγή συμπερασμάτων, κατανόηση από συμφραζόμενα, επίλυση προβλημάτων κλπ. Ο Τζον Μακάρθι όρισε τον τομέα αυτόν ως «επιστήμη και μεθοδολογία της δημιουργίας νοημόνων μηχανών». Διαιρείται στη συμβολική τεχνητή νοημοσύνη, η οποία επιχειρεί να εξομοιώσει την ανθρώπινη νοημοσύνη αλγοριθμικά χρησιμοποιώντας σύμβολα και λογικούς κανόνες υψηλού επιπέδου, και στην υποσυμβολική τεχνητή νοημοσύνη, η οποία προσπαθεί να αναπαράγει την ανθρώπινη ευφυΐα χρησιμοποιώντας στοιχειώδη αριθμητικά μοντέλα που συνθέτουν επαγωγικά νοήμονες συμπεριφορές με τη διαδοχική αυτοοργάνωση απλούστερων δομικών συστατικών («συμπεριφορική τεχνητή νοημοσύνη»), προσομοιώνουν πραγματικές βιολογικές διαδικασίες όπως η εξέλιξη των ειδών και η λειτουργία του εγκεφάλου («υπολογιστική νοημοσύνη»), ή αποτελούν εφαρμογή στατιστικών μεθοδολογιών σε προβλήματα ΤΝ.</a:t>
            </a:r>
            <a:endParaRPr/>
          </a:p>
          <a:p>
            <a:pPr indent="-342900" lvl="0" marL="342900" rtl="0" algn="l">
              <a:spcBef>
                <a:spcPts val="1000"/>
              </a:spcBef>
              <a:spcAft>
                <a:spcPts val="0"/>
              </a:spcAft>
              <a:buSzPct val="80000"/>
              <a:buChar char="►"/>
            </a:pPr>
            <a:r>
              <a:rPr lang="el-GR"/>
              <a:t>Πηγή:Βικιπαίδεια</a:t>
            </a:r>
            <a:endParaRPr/>
          </a:p>
          <a:p>
            <a:pPr indent="-248920" lvl="0" marL="342900" rtl="0" algn="l">
              <a:spcBef>
                <a:spcPts val="1000"/>
              </a:spcBef>
              <a:spcAft>
                <a:spcPts val="0"/>
              </a:spcAft>
              <a:buSzPct val="80000"/>
              <a:buNone/>
            </a:pPr>
            <a:r>
              <a:t/>
            </a:r>
            <a:endParaRPr/>
          </a:p>
          <a:p>
            <a:pPr indent="-248920" lvl="0" marL="342900" rtl="0" algn="l">
              <a:spcBef>
                <a:spcPts val="1000"/>
              </a:spcBef>
              <a:spcAft>
                <a:spcPts val="0"/>
              </a:spcAft>
              <a:buSzPct val="80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Τα ιατρικά και τα κοινωνικά ρομπότ μπαίνουν στις υπηρεσίες μας</a:t>
            </a:r>
            <a:endParaRPr/>
          </a:p>
        </p:txBody>
      </p:sp>
      <p:sp>
        <p:nvSpPr>
          <p:cNvPr id="225" name="Google Shape;225;p13"/>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spcBef>
                <a:spcPts val="0"/>
              </a:spcBef>
              <a:spcAft>
                <a:spcPts val="0"/>
              </a:spcAft>
              <a:buSzPct val="80000"/>
              <a:buChar char="►"/>
            </a:pPr>
            <a:r>
              <a:rPr lang="el-GR"/>
              <a:t>Κινητά ρομπότ</a:t>
            </a:r>
            <a:endParaRPr/>
          </a:p>
          <a:p>
            <a:pPr indent="-25654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Τα ρομπότ αυτά αποτελούνται από μια πλατφόρμα (όχημα) με ρόδες (3 ή 4) η οποία κινείται με κατάλληλο πρόγραμμα ελέγχου και είναι εφοδιασμένη με αισθητήρες όρασης (κάμερες), υπερήχων,απόστασης κ.α. Πάνω στην πλατφόρμα μπορεί να είναι προσαρμοσμένοι ρομποτικοί βραχίονες (ένας ή περισσότεροι) για την εκτέλεση εργασιών.</a:t>
            </a:r>
            <a:endParaRPr/>
          </a:p>
          <a:p>
            <a:pPr indent="-25654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Τα ρομπότ του είδους αυτού, που καλούνται «κινούμενοι ρομποτικοί χειριστές», χρησιμοποιούνται για προσφορά υπηρεσιών, όπως μεταφορά υγειονομικού και λοιπού υλικού στα νοσοκομεία, μεταφορά φαρμάκων σε μεγάλες φαρμακαποθήκες, συλλογή φρούτων από δέντρα, κούρεμα προβάτων, κ.ο.κ. Χρησιμοποιούνται επίσης σε υποθαλάσσιες έρευνες για τη συλλογή οργανισμών, καθιζημάτων και άλλων αντικειμένων σε βάθη ωκεανών που είναι απαγορευτικά για τον άνθρωπο, αλλά και σε έρευνες στο εσωτερικό ηφαιστείων.</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FD37E"/>
              </a:buClr>
              <a:buSzPts val="4200"/>
              <a:buFont typeface="Century Gothic"/>
              <a:buNone/>
            </a:pPr>
            <a:r>
              <a:rPr lang="el-GR">
                <a:solidFill>
                  <a:srgbClr val="EFD37E"/>
                </a:solidFill>
              </a:rPr>
              <a:t>Η ρομποτική στην υγεία</a:t>
            </a:r>
            <a:endParaRPr/>
          </a:p>
        </p:txBody>
      </p:sp>
      <p:sp>
        <p:nvSpPr>
          <p:cNvPr id="231" name="Google Shape;231;p14"/>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SzPts val="1600"/>
              <a:buChar char="►"/>
            </a:pPr>
            <a:r>
              <a:rPr lang="el-GR"/>
              <a:t>«Η Ρομποτική Χειρουργική αναφέρεται σε επεμβάσεις που πραγματοποιούνται αποκλειστικά από τον χειρουργό, με τη χρήση ενός εξελιγμένου ρομποτικού συστήματος, το οποίο αναπαραγάγει με απόλυτη ακρίβεια τις ανθρώπινες χειρουργικές κινήσεις».</a:t>
            </a:r>
            <a:endParaRPr/>
          </a:p>
          <a:p>
            <a:pPr indent="-342900" lvl="0" marL="342900" rtl="0" algn="just">
              <a:spcBef>
                <a:spcPts val="1000"/>
              </a:spcBef>
              <a:spcAft>
                <a:spcPts val="0"/>
              </a:spcAft>
              <a:buSzPts val="1600"/>
              <a:buChar char="►"/>
            </a:pPr>
            <a:r>
              <a:rPr lang="el-GR">
                <a:solidFill>
                  <a:srgbClr val="EFD37E"/>
                </a:solidFill>
              </a:rPr>
              <a:t>Πηγή : esurgery.gr/η-ρομποτικη-χειρουργική</a:t>
            </a:r>
            <a:endParaRPr/>
          </a:p>
        </p:txBody>
      </p:sp>
      <p:graphicFrame>
        <p:nvGraphicFramePr>
          <p:cNvPr id="232" name="Google Shape;232;p14"/>
          <p:cNvGraphicFramePr/>
          <p:nvPr/>
        </p:nvGraphicFramePr>
        <p:xfrm>
          <a:off x="5348472" y="3771900"/>
          <a:ext cx="6257925" cy="2371725"/>
        </p:xfrm>
        <a:graphic>
          <a:graphicData uri="http://schemas.openxmlformats.org/presentationml/2006/ole">
            <mc:AlternateContent>
              <mc:Choice Requires="v">
                <p:oleObj r:id="rId4" imgH="2371725" imgW="6257925" progId="PBrush" spid="_x0000_s1">
                  <p:embed/>
                </p:oleObj>
              </mc:Choice>
              <mc:Fallback>
                <p:oleObj r:id="rId5" imgH="2371725" imgW="6257925" progId="PBrush">
                  <p:embed/>
                  <p:pic>
                    <p:nvPicPr>
                      <p:cNvPr id="232" name="Google Shape;232;p14"/>
                      <p:cNvPicPr preferRelativeResize="0"/>
                      <p:nvPr/>
                    </p:nvPicPr>
                    <p:blipFill rotWithShape="1">
                      <a:blip r:embed="rId6">
                        <a:alphaModFix/>
                      </a:blip>
                      <a:srcRect b="0" l="0" r="0" t="0"/>
                      <a:stretch/>
                    </p:blipFill>
                    <p:spPr>
                      <a:xfrm>
                        <a:off x="5348472" y="3771900"/>
                        <a:ext cx="6257925" cy="2371725"/>
                      </a:xfrm>
                      <a:prstGeom prst="rect">
                        <a:avLst/>
                      </a:prstGeom>
                      <a:noFill/>
                      <a:ln>
                        <a:noFill/>
                      </a:ln>
                    </p:spPr>
                  </p:pic>
                </p:oleObj>
              </mc:Fallback>
            </mc:AlternateContent>
          </a:graphicData>
        </a:graphic>
      </p:graphicFrame>
      <p:sp>
        <p:nvSpPr>
          <p:cNvPr id="233" name="Google Shape;233;p14"/>
          <p:cNvSpPr/>
          <p:nvPr/>
        </p:nvSpPr>
        <p:spPr>
          <a:xfrm>
            <a:off x="2876550" y="6124903"/>
            <a:ext cx="7696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rgbClr val="EFD37E"/>
                </a:solidFill>
                <a:latin typeface="Century Gothic"/>
                <a:ea typeface="Century Gothic"/>
                <a:cs typeface="Century Gothic"/>
                <a:sym typeface="Century Gothic"/>
              </a:rPr>
              <a:t>Πηγή: www.protothema.gr/ugeia/article/1314871/robotiki-heirourgiki-davinci</a:t>
            </a:r>
            <a:endParaRPr sz="1800">
              <a:solidFill>
                <a:srgbClr val="EFD37E"/>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Τα ιατρικά  ρομπότ μπαίνουν στις υπηρεσίες μας</a:t>
            </a:r>
            <a:endParaRPr/>
          </a:p>
        </p:txBody>
      </p:sp>
      <p:sp>
        <p:nvSpPr>
          <p:cNvPr id="239" name="Google Shape;239;p15"/>
          <p:cNvSpPr txBox="1"/>
          <p:nvPr>
            <p:ph idx="1" type="body"/>
          </p:nvPr>
        </p:nvSpPr>
        <p:spPr>
          <a:xfrm>
            <a:off x="0" y="1853248"/>
            <a:ext cx="10324327" cy="587061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Τα ιατρικά ρομπότ διακρίνονται σε «μακρο-ρομπότ» (χειρουργικά ρομπότ, ρομπότ αποκατάστασης ΑΜΕΑ, αυτόνομες ρομποτικές καρέκλες) και «μικρο-ρομπότ» (για καθοδηγούμενη από εικόνες χειρουργική, ελάχιστης επέμβασης/ενδοσκοπική χειρουργική, αγγειοπλαστική, εμβολισμός (γέμισμα) εγκεφαλικών ανευρυσμάτων κ.α.). Τα ιατρικά ρομπότ ενισχύονται σημαντικά από τηλεχειριστές και εικονική πραγματικότητα, ιδιαίτερα όταν ο ασθενής δεν μπορεί να μεταφερθεί στον τόπο του ειδικευμένου χειρουργού (τραυματίες πολέμου, ασθενείς απομακρυσμένων νησιών κ.λπ.). Ένα ιατρικό ρομπότ ευρείας χρήσης είναι το χειρουργικό ρομπότ Da Vinci.</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l-GR"/>
              <a:t>Πηγή:Επιστήμες / Τεχνολογία - Έρευνα</a:t>
            </a:r>
            <a:endParaRPr/>
          </a:p>
          <a:p>
            <a:pPr indent="-342900" lvl="0" marL="342900" rtl="0" algn="l">
              <a:spcBef>
                <a:spcPts val="1000"/>
              </a:spcBef>
              <a:spcAft>
                <a:spcPts val="0"/>
              </a:spcAft>
              <a:buSzPts val="1600"/>
              <a:buChar char="►"/>
            </a:pPr>
            <a:r>
              <a:rPr lang="el-GR"/>
              <a:t>Σπύρος Τζαφέστας, Ομότιμος καθηγητής Σχολής Ηλεκτρολόγων Μηχανικών και Μηχανικών Υπολογιστών – Ε. Μ. Πολυτεχνείου</a:t>
            </a:r>
            <a:endParaRPr/>
          </a:p>
        </p:txBody>
      </p:sp>
      <p:pic>
        <p:nvPicPr>
          <p:cNvPr id="240" name="Google Shape;240;p15"/>
          <p:cNvPicPr preferRelativeResize="0"/>
          <p:nvPr/>
        </p:nvPicPr>
        <p:blipFill rotWithShape="1">
          <a:blip r:embed="rId3">
            <a:alphaModFix/>
          </a:blip>
          <a:srcRect b="14398" l="5199" r="7607" t="12050"/>
          <a:stretch/>
        </p:blipFill>
        <p:spPr>
          <a:xfrm>
            <a:off x="8231864" y="4389121"/>
            <a:ext cx="3782944" cy="2393342"/>
          </a:xfrm>
          <a:prstGeom prst="rect">
            <a:avLst/>
          </a:prstGeom>
          <a:noFill/>
          <a:ln>
            <a:noFill/>
          </a:ln>
        </p:spPr>
      </p:pic>
      <p:pic>
        <p:nvPicPr>
          <p:cNvPr id="241" name="Google Shape;241;p15"/>
          <p:cNvPicPr preferRelativeResize="0"/>
          <p:nvPr/>
        </p:nvPicPr>
        <p:blipFill rotWithShape="1">
          <a:blip r:embed="rId4">
            <a:alphaModFix/>
          </a:blip>
          <a:srcRect b="0" l="0" r="0" t="0"/>
          <a:stretch/>
        </p:blipFill>
        <p:spPr>
          <a:xfrm>
            <a:off x="5456361" y="4543939"/>
            <a:ext cx="2619726" cy="20837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         Είδη Βιομηχανικών ρομπότ</a:t>
            </a:r>
            <a:endParaRPr/>
          </a:p>
        </p:txBody>
      </p:sp>
      <p:sp>
        <p:nvSpPr>
          <p:cNvPr id="247" name="Google Shape;247;p16"/>
          <p:cNvSpPr txBox="1"/>
          <p:nvPr>
            <p:ph idx="1" type="body"/>
          </p:nvPr>
        </p:nvSpPr>
        <p:spPr>
          <a:xfrm>
            <a:off x="484554" y="1180123"/>
            <a:ext cx="9777046" cy="557236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Τα πιο συχνά χρησιμοποιούμενα ρομπότ είναι τα αρθρωτά, τα SCARA και τα ρομπότ που χρησιμοποιούν τις καρτεσιανές συντεταγμένες(γνωστά και ως ρομπότ πίνακα ή ρομπότ Χ Υ Ζ) . Μερικά ρομπότ προγραμματίζονται για την πιστή εκτέλεση συγκεκριμένων ενεργειών ξανά και ξανά (επαναλαμβανόμενες πράξεις) χωρίς μεταβολές και με υψηλό βαθμό ακρίβειας. </a:t>
            </a:r>
            <a:endParaRPr/>
          </a:p>
          <a:p>
            <a:pPr indent="-342900" lvl="0" marL="342900" rtl="0" algn="l">
              <a:spcBef>
                <a:spcPts val="1000"/>
              </a:spcBef>
              <a:spcAft>
                <a:spcPts val="0"/>
              </a:spcAft>
              <a:buSzPts val="1600"/>
              <a:buChar char="►"/>
            </a:pPr>
            <a:r>
              <a:rPr lang="el-GR"/>
              <a:t>Άλλα ρομπότ είναι πολύ πιο ευέλικτα ως προς τον προσανατολισμό του αντικειμένου το οποίο λειτουργούν, ή ακόμα και την εργασία που πρέπει να εκτελεστεί στο ίδιο το αντικείμενο, το οποίο μπορεί ακόμα να χρειαστεί να προσδιοριστεί από το ίδιο το ρομπότ. Για παράδειγμα, για πιο ακριβή καθοδήγηση, τα ρομπότ συχνά περιέχουν υποσυστήματα μηχανικής όρασης που ενεργούν ως "μάτια”. Συνδεόμενα με ισχυρούς υπολογιστές ή ελεγκτές (controllers). Η τεχνητή νοημοσύνη, ή ό,τι μοιάζει με αυτή, γίνεται όλο και πιο σημαντικός παράγοντας στα σύγχρονα βιομηχανικά ρομπότ.</a:t>
            </a:r>
            <a:endParaRPr/>
          </a:p>
          <a:p>
            <a:pPr indent="-342900" lvl="0" marL="342900" rtl="0" algn="l">
              <a:spcBef>
                <a:spcPts val="1000"/>
              </a:spcBef>
              <a:spcAft>
                <a:spcPts val="0"/>
              </a:spcAft>
              <a:buSzPts val="1600"/>
              <a:buChar char="►"/>
            </a:pPr>
            <a:r>
              <a:rPr lang="el-GR"/>
              <a:t>Πηγή:Βικιπαίδεια</a:t>
            </a:r>
            <a:endParaRPr/>
          </a:p>
          <a:p>
            <a:pPr indent="-241300" lvl="0" marL="342900" rtl="0" algn="l">
              <a:spcBef>
                <a:spcPts val="1000"/>
              </a:spcBef>
              <a:spcAft>
                <a:spcPts val="0"/>
              </a:spcAft>
              <a:buSzPts val="16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Βιομηχανικά ρομπότ</a:t>
            </a:r>
            <a:endParaRPr/>
          </a:p>
        </p:txBody>
      </p:sp>
      <p:sp>
        <p:nvSpPr>
          <p:cNvPr id="253" name="Google Shape;253;p17"/>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Ένα βιομηχανικό ρομπότ καθορίζεται από το πρότυπο ISO[1] ως ένας αυτόματα ελεγχόμενος, επαναπρογραμματιζόμενος, πολλαπλός βραχίονας κατασκευασμένος με τρεις ή περισσότερους άξονες</a:t>
            </a:r>
            <a:endParaRPr/>
          </a:p>
          <a:p>
            <a:pPr indent="-342900" lvl="0" marL="342900" rtl="0" algn="l">
              <a:spcBef>
                <a:spcPts val="1000"/>
              </a:spcBef>
              <a:spcAft>
                <a:spcPts val="0"/>
              </a:spcAft>
              <a:buSzPts val="1600"/>
              <a:buChar char="►"/>
            </a:pPr>
            <a:r>
              <a:rPr lang="el-GR"/>
              <a:t>Τυπικές εφαρμογές της ρομποτικής είναι η συγκόλληση, οι βαφές, η συναρμολόγηση, η τοποθέτηση (όπως συσκευασίες, παλετοποιήσεις και SMT), ο έλεγχος προϊόντων, και οι δοκιμές. Και όλα αυτά με υψηλή αντοχή, ταχύτητα και ακρίβεια .</a:t>
            </a:r>
            <a:endParaRPr/>
          </a:p>
          <a:p>
            <a:pPr indent="-342900" lvl="0" marL="342900" rtl="0" algn="l">
              <a:spcBef>
                <a:spcPts val="1000"/>
              </a:spcBef>
              <a:spcAft>
                <a:spcPts val="0"/>
              </a:spcAft>
              <a:buSzPts val="1600"/>
              <a:buChar char="►"/>
            </a:pPr>
            <a:r>
              <a:rPr lang="el-GR"/>
              <a:t>Πηγή:Βικιπαίδεια</a:t>
            </a:r>
            <a:endParaRPr/>
          </a:p>
        </p:txBody>
      </p:sp>
      <p:pic>
        <p:nvPicPr>
          <p:cNvPr id="254" name="Google Shape;254;p17"/>
          <p:cNvPicPr preferRelativeResize="0"/>
          <p:nvPr/>
        </p:nvPicPr>
        <p:blipFill rotWithShape="1">
          <a:blip r:embed="rId3">
            <a:alphaModFix/>
          </a:blip>
          <a:srcRect b="0" l="0" r="0" t="0"/>
          <a:stretch/>
        </p:blipFill>
        <p:spPr>
          <a:xfrm rot="10800000">
            <a:off x="9308733" y="4237582"/>
            <a:ext cx="2210487" cy="2210487"/>
          </a:xfrm>
          <a:prstGeom prst="rect">
            <a:avLst/>
          </a:prstGeom>
          <a:noFill/>
          <a:ln>
            <a:noFill/>
          </a:ln>
        </p:spPr>
      </p:pic>
      <p:pic>
        <p:nvPicPr>
          <p:cNvPr id="255" name="Google Shape;255;p17"/>
          <p:cNvPicPr preferRelativeResize="0"/>
          <p:nvPr/>
        </p:nvPicPr>
        <p:blipFill rotWithShape="1">
          <a:blip r:embed="rId4">
            <a:alphaModFix/>
          </a:blip>
          <a:srcRect b="0" l="0" r="0" t="0"/>
          <a:stretch/>
        </p:blipFill>
        <p:spPr>
          <a:xfrm flipH="1">
            <a:off x="7157896" y="4439138"/>
            <a:ext cx="2032000" cy="152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Τηλερομπότ και κοινωνικά ρομπότ</a:t>
            </a:r>
            <a:endParaRPr/>
          </a:p>
        </p:txBody>
      </p:sp>
      <p:sp>
        <p:nvSpPr>
          <p:cNvPr id="261" name="Google Shape;261;p18"/>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SzPct val="80000"/>
              <a:buNone/>
            </a:pPr>
            <a:r>
              <a:rPr lang="el-GR"/>
              <a:t>    Τηλερομπότ</a:t>
            </a:r>
            <a:endParaRPr/>
          </a:p>
          <a:p>
            <a:pPr indent="0" lvl="0" marL="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Τα τηλερομπότ συνδυάζουν τηλεχειρισμό από τον άνθρωπο και αυτονομία και μπορούν να λειτουργήσουν τόσο σε ημιδομημένα όσο και σε πλήρως αδόμητα περιβάλλοντα. Μπορούν να εκτελούν μη επαναλαμβανόμενες εργασίες χωρίς να έχουν τέλεια γνώση του χώρου εργασίας τους. Το μεγαλύτερο πρόβλημά τους είναι οι μεταβαλλόμενες χρονικές καθυστερήσεις ανάμεσα στο ρομπότ και το χειριστή, που οφείλονται κυρίως στα συστήματα επικοινωνίας. Οι κυριότερες εφαρμογές τους είναι οι ιατρικές, οι υποθαλάσσιες και οι διαστημικές εφαρμογές.</a:t>
            </a:r>
            <a:endParaRPr/>
          </a:p>
          <a:p>
            <a:pPr indent="-27940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Κοινωνικά ρομπότ</a:t>
            </a:r>
            <a:endParaRPr/>
          </a:p>
          <a:p>
            <a:pPr indent="-27940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Κοινωνικό ρομπότ είναι ένα αυτόνομο ρομπότ που επικοινωνεί και αλληλεπιδρά με τον άνθρωπο ακολουθώντας κανόνες κοινωνικής συμπεριφοράς τους οποίους έχει διδαχθεί και μάθει. Οι τρεις βασικοί κανόνες τους οποίους πρέπει να ακολουθεί ένα κοινωνικό ρομπότ (πέρα από τους ειδικούς κανόνες ανθρώπινης συμπεριφοράς) είναι οι τρεις ρομποτικοί νόμοι του Ρώσου συγγραφέα Isaac Asimov που δημοσίευσε το 1941 στο μυθιστόρημα επιστημονικής φαντασίας (I, Robot)</a:t>
            </a:r>
            <a:endParaRPr/>
          </a:p>
          <a:p>
            <a:pPr indent="-342900" lvl="0" marL="342900" rtl="0" algn="l">
              <a:spcBef>
                <a:spcPts val="1000"/>
              </a:spcBef>
              <a:spcAft>
                <a:spcPts val="0"/>
              </a:spcAft>
              <a:buSzPct val="80000"/>
              <a:buChar char="►"/>
            </a:pPr>
            <a:r>
              <a:rPr lang="el-GR"/>
              <a:t>Πηγή:Επιστήμες / Τεχνολογία - Έρευνα</a:t>
            </a:r>
            <a:endParaRPr/>
          </a:p>
          <a:p>
            <a:pPr indent="-342900" lvl="0" marL="342900" rtl="0" algn="l">
              <a:spcBef>
                <a:spcPts val="1000"/>
              </a:spcBef>
              <a:spcAft>
                <a:spcPts val="0"/>
              </a:spcAft>
              <a:buSzPct val="80000"/>
              <a:buChar char="►"/>
            </a:pPr>
            <a:r>
              <a:rPr lang="el-GR"/>
              <a:t>Σπύρος Τζαφέστας, Ομότιμος καθηγητής Σχολής Ηλεκτρολόγων Μηχανικών και Μηχανικών Υπολογιστών – Ε. Μ. Πολυτεχνείου</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9"/>
          <p:cNvSpPr txBox="1"/>
          <p:nvPr>
            <p:ph type="title"/>
          </p:nvPr>
        </p:nvSpPr>
        <p:spPr>
          <a:xfrm>
            <a:off x="334108" y="65856"/>
            <a:ext cx="9356242" cy="18860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b="1" lang="el-GR"/>
              <a:t>Eρευνητικό έργο BACCHUS: Ένα ρομπότ από το ΑΠΘ στον αμπελώνα</a:t>
            </a:r>
            <a:br>
              <a:rPr b="1" lang="el-GR"/>
            </a:br>
            <a:endParaRPr/>
          </a:p>
        </p:txBody>
      </p:sp>
      <p:pic>
        <p:nvPicPr>
          <p:cNvPr descr="https://www.airetos.gr/UsersFiles/Images/%CE%9A%CE%9F%CE%99%CE%9D%CE%A9%CE%9D%CE%99%CE%9A%CE%97%20%CE%A0%CE%9F%CE%9B%CE%99%CE%A4%CE%99%CE%9A%CE%97/thumbnail_fotorobot11068x712.jpg" id="267" name="Google Shape;267;p19"/>
          <p:cNvPicPr preferRelativeResize="0"/>
          <p:nvPr>
            <p:ph idx="1" type="body"/>
          </p:nvPr>
        </p:nvPicPr>
        <p:blipFill rotWithShape="1">
          <a:blip r:embed="rId3">
            <a:alphaModFix/>
          </a:blip>
          <a:srcRect b="0" l="0" r="0" t="0"/>
          <a:stretch/>
        </p:blipFill>
        <p:spPr>
          <a:xfrm>
            <a:off x="6785336" y="3255963"/>
            <a:ext cx="5406664" cy="3602037"/>
          </a:xfrm>
          <a:prstGeom prst="rect">
            <a:avLst/>
          </a:prstGeom>
          <a:noFill/>
          <a:ln>
            <a:noFill/>
          </a:ln>
        </p:spPr>
      </p:pic>
      <p:sp>
        <p:nvSpPr>
          <p:cNvPr id="268" name="Google Shape;268;p19"/>
          <p:cNvSpPr/>
          <p:nvPr/>
        </p:nvSpPr>
        <p:spPr>
          <a:xfrm>
            <a:off x="179987" y="2134944"/>
            <a:ext cx="662940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lt1"/>
                </a:solidFill>
                <a:latin typeface="Open Sans"/>
                <a:ea typeface="Open Sans"/>
                <a:cs typeface="Open Sans"/>
                <a:sym typeface="Open Sans"/>
              </a:rPr>
              <a:t>Φανταστείτε ένα δίχειρο ρομπότ που κινείται με αυτονομία στον αμπελώνα και τρυγάει επιλεκτικά μόνο τα σταφύλια υψηλής ποιότητας καθορίζοντας την ποιότητα του κρασιού που θα παραχθεί ή των σταφυλιών που θα έρθουν στο τραπέζι μας. Το ίδιο ρομπότ να κάνει καθημερινά τις περιπολίες του τρυγώντας σταφύλια, και σε άλλες περιόδους, να κόβει άρρωστους καρπούς ή να βοηθά τον αμπελουργό σε άλλες εργασίες.</a:t>
            </a:r>
            <a:endParaRPr>
              <a:solidFill>
                <a:schemeClr val="lt1"/>
              </a:solidFill>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l-GR" sz="1800">
                <a:solidFill>
                  <a:schemeClr val="lt1"/>
                </a:solidFill>
                <a:latin typeface="Open Sans"/>
                <a:ea typeface="Open Sans"/>
                <a:cs typeface="Open Sans"/>
                <a:sym typeface="Open Sans"/>
              </a:rPr>
              <a:t>Πηγή:Φοιτιτικά νέαhttps://bacchus-project.eu/</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l-GR" sz="1800">
                <a:solidFill>
                  <a:schemeClr val="lt1"/>
                </a:solidFill>
                <a:latin typeface="Open Sans"/>
                <a:ea typeface="Open Sans"/>
                <a:cs typeface="Open Sans"/>
                <a:sym typeface="Open Sans"/>
              </a:rPr>
              <a:t>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
          <p:cNvSpPr txBox="1"/>
          <p:nvPr>
            <p:ph type="ctrTitle"/>
          </p:nvPr>
        </p:nvSpPr>
        <p:spPr>
          <a:xfrm>
            <a:off x="1154955" y="504826"/>
            <a:ext cx="8825658" cy="895349"/>
          </a:xfrm>
          <a:prstGeom prst="rect">
            <a:avLst/>
          </a:prstGeom>
          <a:noFill/>
          <a:ln>
            <a:noFill/>
          </a:ln>
        </p:spPr>
        <p:txBody>
          <a:bodyPr anchorCtr="0" anchor="b" bIns="45700" lIns="91425" spcFirstLastPara="1" rIns="91425" wrap="square" tIns="45700">
            <a:normAutofit fontScale="90000"/>
          </a:bodyPr>
          <a:lstStyle/>
          <a:p>
            <a:pPr indent="0" lvl="0" marL="0" rtl="0" algn="ctr">
              <a:spcBef>
                <a:spcPts val="0"/>
              </a:spcBef>
              <a:spcAft>
                <a:spcPts val="0"/>
              </a:spcAft>
              <a:buClr>
                <a:srgbClr val="B58E15"/>
              </a:buClr>
              <a:buSzPct val="100000"/>
              <a:buFont typeface="Century Gothic"/>
              <a:buNone/>
            </a:pPr>
            <a:r>
              <a:rPr lang="el-GR" sz="4800">
                <a:solidFill>
                  <a:srgbClr val="B58E15"/>
                </a:solidFill>
              </a:rPr>
              <a:t>ΙΣΤΟΡΙΚΗ ΑΝΑΔΡΟΜΗ ΤΩΝ ΡΟΜΠΟΤ</a:t>
            </a:r>
            <a:endParaRPr>
              <a:solidFill>
                <a:srgbClr val="B58E15"/>
              </a:solidFill>
            </a:endParaRPr>
          </a:p>
        </p:txBody>
      </p:sp>
      <p:graphicFrame>
        <p:nvGraphicFramePr>
          <p:cNvPr id="155" name="Google Shape;155;p2"/>
          <p:cNvGraphicFramePr/>
          <p:nvPr/>
        </p:nvGraphicFramePr>
        <p:xfrm>
          <a:off x="2876549" y="2014537"/>
          <a:ext cx="5753101" cy="3438525"/>
        </p:xfrm>
        <a:graphic>
          <a:graphicData uri="http://schemas.openxmlformats.org/presentationml/2006/ole">
            <mc:AlternateContent>
              <mc:Choice Requires="v">
                <p:oleObj r:id="rId4" imgH="3438525" imgW="5753101" progId="PBrush" spid="_x0000_s1">
                  <p:embed/>
                </p:oleObj>
              </mc:Choice>
              <mc:Fallback>
                <p:oleObj r:id="rId5" imgH="3438525" imgW="5753101" progId="PBrush">
                  <p:embed/>
                  <p:pic>
                    <p:nvPicPr>
                      <p:cNvPr id="155" name="Google Shape;155;p2"/>
                      <p:cNvPicPr preferRelativeResize="0"/>
                      <p:nvPr/>
                    </p:nvPicPr>
                    <p:blipFill rotWithShape="1">
                      <a:blip r:embed="rId6">
                        <a:alphaModFix/>
                      </a:blip>
                      <a:srcRect b="0" l="0" r="0" t="0"/>
                      <a:stretch/>
                    </p:blipFill>
                    <p:spPr>
                      <a:xfrm>
                        <a:off x="2876549" y="2014537"/>
                        <a:ext cx="5753101" cy="3438525"/>
                      </a:xfrm>
                      <a:prstGeom prst="rect">
                        <a:avLst/>
                      </a:prstGeom>
                      <a:noFill/>
                      <a:ln>
                        <a:noFill/>
                      </a:ln>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Τα ρομπότ στην καθημερινότητα </a:t>
            </a:r>
            <a:endParaRPr/>
          </a:p>
        </p:txBody>
      </p:sp>
      <p:sp>
        <p:nvSpPr>
          <p:cNvPr id="274" name="Google Shape;274;p20"/>
          <p:cNvSpPr txBox="1"/>
          <p:nvPr>
            <p:ph idx="1" type="body"/>
          </p:nvPr>
        </p:nvSpPr>
        <p:spPr>
          <a:xfrm>
            <a:off x="646111" y="1406769"/>
            <a:ext cx="10514258" cy="545123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Στο επίπεδο της καθημερινής ζωής τα ρομπότ είναι ως επί το πλείστον μηχανικές συσκευές προγραμματισμένες να εκτελούν συγκεκριμένες επαναλαμβανόμενες λειτουργίες, να χρησιμοποιούνται για εργασίες επικίνδυνες ή δύσκολα πραγματοποιήσιμες από τον άνθρωπο, καθώς και για οικιακές εργασίες.</a:t>
            </a:r>
            <a:endParaRPr/>
          </a:p>
          <a:p>
            <a:pPr indent="-342900" lvl="0" marL="342900" rtl="0" algn="l">
              <a:spcBef>
                <a:spcPts val="1000"/>
              </a:spcBef>
              <a:spcAft>
                <a:spcPts val="0"/>
              </a:spcAft>
              <a:buSzPts val="1600"/>
              <a:buChar char="►"/>
            </a:pPr>
            <a:r>
              <a:rPr lang="el-GR"/>
              <a:t>Έτσι, υπάρχουν ρομπότ ικανά να καθαρίσουν το σπίτι, να μαγειρέψουν ή να μας διασκεδάσουν.</a:t>
            </a:r>
            <a:endParaRPr/>
          </a:p>
          <a:p>
            <a:pPr indent="-342900" lvl="0" marL="342900" rtl="0" algn="l">
              <a:spcBef>
                <a:spcPts val="1000"/>
              </a:spcBef>
              <a:spcAft>
                <a:spcPts val="0"/>
              </a:spcAft>
              <a:buSzPts val="1600"/>
              <a:buChar char="►"/>
            </a:pPr>
            <a:r>
              <a:rPr lang="el-GR"/>
              <a:t>Πηγή:άρθρο της Δρ. Βάλιας Λύρατζη</a:t>
            </a:r>
            <a:endParaRPr/>
          </a:p>
          <a:p>
            <a:pPr indent="-241300" lvl="0" marL="342900" rtl="0" algn="l">
              <a:spcBef>
                <a:spcPts val="1000"/>
              </a:spcBef>
              <a:spcAft>
                <a:spcPts val="0"/>
              </a:spcAft>
              <a:buSzPts val="1600"/>
              <a:buNone/>
            </a:pPr>
            <a:r>
              <a:t/>
            </a:r>
            <a:endParaRPr/>
          </a:p>
        </p:txBody>
      </p:sp>
      <p:pic>
        <p:nvPicPr>
          <p:cNvPr id="275" name="Google Shape;275;p20"/>
          <p:cNvPicPr preferRelativeResize="0"/>
          <p:nvPr/>
        </p:nvPicPr>
        <p:blipFill rotWithShape="1">
          <a:blip r:embed="rId3">
            <a:alphaModFix/>
          </a:blip>
          <a:srcRect b="0" l="0" r="0" t="0"/>
          <a:stretch/>
        </p:blipFill>
        <p:spPr>
          <a:xfrm>
            <a:off x="5903240" y="3233616"/>
            <a:ext cx="1951158" cy="2926737"/>
          </a:xfrm>
          <a:prstGeom prst="rect">
            <a:avLst/>
          </a:prstGeom>
          <a:noFill/>
          <a:ln>
            <a:noFill/>
          </a:ln>
        </p:spPr>
      </p:pic>
      <p:pic>
        <p:nvPicPr>
          <p:cNvPr id="276" name="Google Shape;276;p20"/>
          <p:cNvPicPr preferRelativeResize="0"/>
          <p:nvPr/>
        </p:nvPicPr>
        <p:blipFill rotWithShape="1">
          <a:blip r:embed="rId4">
            <a:alphaModFix/>
          </a:blip>
          <a:srcRect b="0" l="0" r="0" t="0"/>
          <a:stretch/>
        </p:blipFill>
        <p:spPr>
          <a:xfrm>
            <a:off x="9082690" y="3233616"/>
            <a:ext cx="2689599" cy="18235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1"/>
          <p:cNvSpPr txBox="1"/>
          <p:nvPr>
            <p:ph type="title"/>
          </p:nvPr>
        </p:nvSpPr>
        <p:spPr>
          <a:xfrm>
            <a:off x="802419" y="84969"/>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Ρομπότ μαζεύουν τα σκουπίδια στην Κρήτη</a:t>
            </a:r>
            <a:endParaRPr/>
          </a:p>
        </p:txBody>
      </p:sp>
      <p:sp>
        <p:nvSpPr>
          <p:cNvPr id="282" name="Google Shape;282;p21"/>
          <p:cNvSpPr txBox="1"/>
          <p:nvPr>
            <p:ph idx="1" type="body"/>
          </p:nvPr>
        </p:nvSpPr>
        <p:spPr>
          <a:xfrm>
            <a:off x="981907" y="1328614"/>
            <a:ext cx="8752500" cy="619760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&lt;&lt;Πρόκειται για ένα εξειδικευμένο πρόγραμμα που περιλαμβάνει την κατασκευή και λειτουργία δυο αυτόνομων ρομποτικών συστημάτων διαχωρισμού αστικών απορριμμάτων, σε Ηράκλειο και Χανιά, μια συνεργασία σταθμό στο πνεύμα της προώθησης της Κυκλικής Οικονομίας η οποία θέτει τη ρομποτική τεχνολογία στην υπηρεσία των φορέων διαχείρισης απορριμμάτων, μεγιστοποιώντας την αποτελεσματικότητα της δράσης τους. Ρομπότ μαζεύουν τα σκουπίδια στην Κρήτη&gt;&gt;.</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l-GR"/>
              <a:t>Πηγή:robot-hrakleio.jpg</a:t>
            </a:r>
            <a:endParaRPr/>
          </a:p>
        </p:txBody>
      </p:sp>
      <p:pic>
        <p:nvPicPr>
          <p:cNvPr id="283" name="Google Shape;283;p21"/>
          <p:cNvPicPr preferRelativeResize="0"/>
          <p:nvPr/>
        </p:nvPicPr>
        <p:blipFill rotWithShape="1">
          <a:blip r:embed="rId3">
            <a:alphaModFix/>
          </a:blip>
          <a:srcRect b="0" l="0" r="0" t="0"/>
          <a:stretch/>
        </p:blipFill>
        <p:spPr>
          <a:xfrm>
            <a:off x="5167511" y="4007414"/>
            <a:ext cx="4803264" cy="2398518"/>
          </a:xfrm>
          <a:prstGeom prst="rect">
            <a:avLst/>
          </a:prstGeom>
          <a:noFill/>
          <a:ln>
            <a:noFill/>
          </a:ln>
        </p:spPr>
      </p:pic>
      <p:pic>
        <p:nvPicPr>
          <p:cNvPr id="284" name="Google Shape;284;p21"/>
          <p:cNvPicPr preferRelativeResize="0"/>
          <p:nvPr/>
        </p:nvPicPr>
        <p:blipFill rotWithShape="1">
          <a:blip r:embed="rId4">
            <a:alphaModFix/>
          </a:blip>
          <a:srcRect b="0" l="0" r="0" t="0"/>
          <a:stretch/>
        </p:blipFill>
        <p:spPr>
          <a:xfrm>
            <a:off x="1505959" y="3991783"/>
            <a:ext cx="4611924" cy="26545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Τα ρομπότ στο διάστημα</a:t>
            </a:r>
            <a:endParaRPr/>
          </a:p>
        </p:txBody>
      </p:sp>
      <p:sp>
        <p:nvSpPr>
          <p:cNvPr id="290" name="Google Shape;290;p22"/>
          <p:cNvSpPr txBox="1"/>
          <p:nvPr>
            <p:ph idx="1" type="body"/>
          </p:nvPr>
        </p:nvSpPr>
        <p:spPr>
          <a:xfrm>
            <a:off x="645132" y="1461478"/>
            <a:ext cx="9404722" cy="478692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Η εξερεύνηση πλανητών του Ηλιακού μας Συστήματος έχει πραγματοποιηθεί από ρομπότ. Τις τελευταίες δεκαετίες, πολλές ρομποτικές διαστημικές συσκευές (όπως είναι οι τροχιακοί δορυφόροι, οι συσκευές προσεδάφισης και εξερεύνησης εδάφους κ.λπ.) έχουν επισκεφθεί τη Σελήνη, τους πλανήτες και τους δορυφόρους τους, αστεροειδείς και κομήτες.</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l-GR"/>
              <a:t>Σύμφωνα με μία μερίδα ειδικών, ένα ρομπότ μπορεί να κάνει στο Διάστημα ό,τι και ένας άνθρωπος και μάλιστα φθηνότερα και χωρίς τον κίνδυνο να χαθούν ανθρώπινες ζωές.</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FD37E"/>
              </a:buClr>
              <a:buSzPts val="4200"/>
              <a:buFont typeface="Century Gothic"/>
              <a:buNone/>
            </a:pPr>
            <a:r>
              <a:rPr lang="el-GR">
                <a:solidFill>
                  <a:srgbClr val="EFD37E"/>
                </a:solidFill>
              </a:rPr>
              <a:t>Τα ρομπότ στο διάστημα</a:t>
            </a:r>
            <a:endParaRPr/>
          </a:p>
        </p:txBody>
      </p:sp>
      <p:sp>
        <p:nvSpPr>
          <p:cNvPr id="296" name="Google Shape;296;p23"/>
          <p:cNvSpPr txBox="1"/>
          <p:nvPr>
            <p:ph idx="1" type="body"/>
          </p:nvPr>
        </p:nvSpPr>
        <p:spPr>
          <a:xfrm>
            <a:off x="646113" y="1457326"/>
            <a:ext cx="6726238" cy="4791074"/>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SzPts val="1600"/>
              <a:buChar char="►"/>
            </a:pPr>
            <a:r>
              <a:rPr lang="el-GR"/>
              <a:t>Τα ρομπότ επεκτείνουν τις δυνατότητες των ανθρώπων στο διάστημα. Τα ρομπότ εχουν την δυνατότητα να αντέχουν σε ακραία περιβάλλοντα και να εκτελούν επιτόπια πειράματα. Είναι σημαντικά εργαλεία στην διάθεση του ανθρώπου που θα τους δώσουν την δυνατότητα να μελετήσουν πλανήτες όπως ο Άρης. Σήμερα  στον πλανήτη Άρη βρίσκονται ρομπότ που μελετούν τις περιβαλλοντικές συνθήκες εκεί.</a:t>
            </a:r>
            <a:endParaRPr/>
          </a:p>
          <a:p>
            <a:pPr indent="-241300" lvl="0" marL="342900" rtl="0" algn="just">
              <a:spcBef>
                <a:spcPts val="1000"/>
              </a:spcBef>
              <a:spcAft>
                <a:spcPts val="0"/>
              </a:spcAft>
              <a:buSzPts val="1600"/>
              <a:buNone/>
            </a:pPr>
            <a:r>
              <a:t/>
            </a:r>
            <a:endParaRPr/>
          </a:p>
          <a:p>
            <a:pPr indent="-241300" lvl="0" marL="342900" rtl="0" algn="just">
              <a:spcBef>
                <a:spcPts val="1000"/>
              </a:spcBef>
              <a:spcAft>
                <a:spcPts val="0"/>
              </a:spcAft>
              <a:buSzPts val="1600"/>
              <a:buNone/>
            </a:pPr>
            <a:r>
              <a:t/>
            </a:r>
            <a:endParaRPr/>
          </a:p>
          <a:p>
            <a:pPr indent="0" lvl="0" marL="0" rtl="0" algn="just">
              <a:spcBef>
                <a:spcPts val="1000"/>
              </a:spcBef>
              <a:spcAft>
                <a:spcPts val="0"/>
              </a:spcAft>
              <a:buSzPts val="1600"/>
              <a:buNone/>
            </a:pPr>
            <a:r>
              <a:t/>
            </a:r>
            <a:endParaRPr/>
          </a:p>
        </p:txBody>
      </p:sp>
      <p:graphicFrame>
        <p:nvGraphicFramePr>
          <p:cNvPr id="297" name="Google Shape;297;p23"/>
          <p:cNvGraphicFramePr/>
          <p:nvPr/>
        </p:nvGraphicFramePr>
        <p:xfrm>
          <a:off x="7519379" y="1457326"/>
          <a:ext cx="2530475" cy="3635375"/>
        </p:xfrm>
        <a:graphic>
          <a:graphicData uri="http://schemas.openxmlformats.org/presentationml/2006/ole">
            <mc:AlternateContent>
              <mc:Choice Requires="v">
                <p:oleObj r:id="rId4" imgH="3635375" imgW="2530475" progId="PBrush" spid="_x0000_s1">
                  <p:embed/>
                </p:oleObj>
              </mc:Choice>
              <mc:Fallback>
                <p:oleObj r:id="rId5" imgH="3635375" imgW="2530475" progId="PBrush">
                  <p:embed/>
                  <p:pic>
                    <p:nvPicPr>
                      <p:cNvPr id="297" name="Google Shape;297;p23"/>
                      <p:cNvPicPr preferRelativeResize="0"/>
                      <p:nvPr/>
                    </p:nvPicPr>
                    <p:blipFill rotWithShape="1">
                      <a:blip r:embed="rId6">
                        <a:alphaModFix/>
                      </a:blip>
                      <a:srcRect b="0" l="0" r="0" t="0"/>
                      <a:stretch/>
                    </p:blipFill>
                    <p:spPr>
                      <a:xfrm>
                        <a:off x="7519379" y="1457326"/>
                        <a:ext cx="2530475" cy="3635375"/>
                      </a:xfrm>
                      <a:prstGeom prst="rect">
                        <a:avLst/>
                      </a:prstGeom>
                      <a:noFill/>
                      <a:ln>
                        <a:noFill/>
                      </a:ln>
                    </p:spPr>
                  </p:pic>
                </p:oleObj>
              </mc:Fallback>
            </mc:AlternateContent>
          </a:graphicData>
        </a:graphic>
      </p:graphicFrame>
      <p:sp>
        <p:nvSpPr>
          <p:cNvPr id="298" name="Google Shape;298;p23"/>
          <p:cNvSpPr txBox="1"/>
          <p:nvPr/>
        </p:nvSpPr>
        <p:spPr>
          <a:xfrm>
            <a:off x="6810375" y="5486400"/>
            <a:ext cx="46767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lt1"/>
                </a:solidFill>
                <a:latin typeface="Century Gothic"/>
                <a:ea typeface="Century Gothic"/>
                <a:cs typeface="Century Gothic"/>
                <a:sym typeface="Century Gothic"/>
              </a:rPr>
              <a:t>Το ρομπότ της ΝΑΣΑ “ couriosity”.</a:t>
            </a:r>
            <a:endParaRPr/>
          </a:p>
          <a:p>
            <a:pPr indent="0" lvl="0" marL="0" marR="0" rtl="0" algn="l">
              <a:spcBef>
                <a:spcPts val="0"/>
              </a:spcBef>
              <a:spcAft>
                <a:spcPts val="0"/>
              </a:spcAft>
              <a:buNone/>
            </a:pPr>
            <a:r>
              <a:rPr lang="el-GR" sz="1800">
                <a:solidFill>
                  <a:srgbClr val="EFD37E"/>
                </a:solidFill>
                <a:latin typeface="Century Gothic"/>
                <a:ea typeface="Century Gothic"/>
                <a:cs typeface="Century Gothic"/>
                <a:sym typeface="Century Gothic"/>
              </a:rPr>
              <a:t>Πηγή :  en.wikipedia.org/wiki/Mars_rover</a:t>
            </a:r>
            <a:endParaRPr sz="1800">
              <a:solidFill>
                <a:srgbClr val="EFD37E"/>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               Εναέρια ρομπότ</a:t>
            </a:r>
            <a:endParaRPr/>
          </a:p>
        </p:txBody>
      </p:sp>
      <p:sp>
        <p:nvSpPr>
          <p:cNvPr id="304" name="Google Shape;304;p24"/>
          <p:cNvSpPr txBox="1"/>
          <p:nvPr>
            <p:ph idx="1" type="body"/>
          </p:nvPr>
        </p:nvSpPr>
        <p:spPr>
          <a:xfrm>
            <a:off x="645132" y="1255749"/>
            <a:ext cx="9280406" cy="499265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&lt;&lt;Εναέρια ρομπότ (UAV): πρόκειται για μη επανδρωμένα ιπτάμενα ρομπότ, όπως ελικόπτερα και αεροπλάνα. Τα ρομπότ αυτά έχουν διαρκώς αυξανόμενες εφαρμογές, και χρησιμοποιούνται για στρατιωτικούς κυρίως σκοπούς. Τα τελευταία χρόνια τα τετρακόπτερα (quadcopters) έχουν γίνει αρκετά δημοφιλή π.χ μεταφορά προϊόντων κ.α &gt;&gt;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l-GR"/>
              <a:t>Πηγή:ARDUINO</a:t>
            </a:r>
            <a:endParaRPr/>
          </a:p>
        </p:txBody>
      </p:sp>
      <p:pic>
        <p:nvPicPr>
          <p:cNvPr id="305" name="Google Shape;305;p24"/>
          <p:cNvPicPr preferRelativeResize="0"/>
          <p:nvPr/>
        </p:nvPicPr>
        <p:blipFill rotWithShape="1">
          <a:blip r:embed="rId3">
            <a:alphaModFix/>
          </a:blip>
          <a:srcRect b="0" l="0" r="0" t="0"/>
          <a:stretch/>
        </p:blipFill>
        <p:spPr>
          <a:xfrm>
            <a:off x="2713404" y="3150711"/>
            <a:ext cx="2857500" cy="1800225"/>
          </a:xfrm>
          <a:prstGeom prst="rect">
            <a:avLst/>
          </a:prstGeom>
          <a:noFill/>
          <a:ln>
            <a:noFill/>
          </a:ln>
        </p:spPr>
      </p:pic>
      <p:pic>
        <p:nvPicPr>
          <p:cNvPr id="306" name="Google Shape;306;p24"/>
          <p:cNvPicPr preferRelativeResize="0"/>
          <p:nvPr/>
        </p:nvPicPr>
        <p:blipFill rotWithShape="1">
          <a:blip r:embed="rId4">
            <a:alphaModFix/>
          </a:blip>
          <a:srcRect b="0" l="0" r="0" t="0"/>
          <a:stretch/>
        </p:blipFill>
        <p:spPr>
          <a:xfrm>
            <a:off x="6372351" y="3150710"/>
            <a:ext cx="2533650" cy="1800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FD37E"/>
              </a:buClr>
              <a:buSzPts val="4200"/>
              <a:buFont typeface="Century Gothic"/>
              <a:buNone/>
            </a:pPr>
            <a:r>
              <a:rPr lang="el-GR">
                <a:solidFill>
                  <a:srgbClr val="EFD37E"/>
                </a:solidFill>
              </a:rPr>
              <a:t>Η ρομποτική στην εκπαίδευση</a:t>
            </a:r>
            <a:endParaRPr/>
          </a:p>
        </p:txBody>
      </p:sp>
      <p:sp>
        <p:nvSpPr>
          <p:cNvPr id="312" name="Google Shape;312;p25"/>
          <p:cNvSpPr txBox="1"/>
          <p:nvPr>
            <p:ph idx="1" type="body"/>
          </p:nvPr>
        </p:nvSpPr>
        <p:spPr>
          <a:xfrm>
            <a:off x="217488" y="1371600"/>
            <a:ext cx="8307388" cy="6667500"/>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SzPts val="1600"/>
              <a:buChar char="►"/>
            </a:pPr>
            <a:r>
              <a:rPr lang="el-GR"/>
              <a:t>«Η Εκπαιδευτική Ρομποτική αποσκοπεί στην εκμάθηση προγραμματισμού και στην εξάσκηση της λογικής αλληλουχίας σκέψεων μέσα από το παιχνίδι. Οι μαθητές λειτουργώντας ομαδοσυνεργατικά εξασκούνται σε δύο τομείς: τον κατασκευαστικό και τον προγραμματισμό».</a:t>
            </a:r>
            <a:endParaRPr/>
          </a:p>
          <a:p>
            <a:pPr indent="-342900" lvl="0" marL="342900" rtl="0" algn="just">
              <a:spcBef>
                <a:spcPts val="1000"/>
              </a:spcBef>
              <a:spcAft>
                <a:spcPts val="0"/>
              </a:spcAft>
              <a:buSzPts val="1600"/>
              <a:buChar char="►"/>
            </a:pPr>
            <a:r>
              <a:rPr lang="el-GR"/>
              <a:t>«Οι ομάδες κατασκευάζουν ρομποτικές κατασκευές και στη συνέχεια τις προγραμματίζουν μαθαίνοντας τις εντολές που είναι κατάλληλες ώστε η ρομποτική τους κατασκευή να εκτελεί τις εργασίες που τέθηκαν από τον καθηγητή – συντονιστή».</a:t>
            </a:r>
            <a:endParaRPr/>
          </a:p>
          <a:p>
            <a:pPr indent="-342900" lvl="0" marL="342900" rtl="0" algn="just">
              <a:spcBef>
                <a:spcPts val="1000"/>
              </a:spcBef>
              <a:spcAft>
                <a:spcPts val="0"/>
              </a:spcAft>
              <a:buSzPts val="1600"/>
              <a:buChar char="►"/>
            </a:pPr>
            <a:r>
              <a:rPr lang="el-GR">
                <a:solidFill>
                  <a:srgbClr val="EFD37E"/>
                </a:solidFill>
              </a:rPr>
              <a:t>Πηγή : elp.gr/scholiki-zoi/ekpaideftiki-rompotiki/</a:t>
            </a:r>
            <a:endParaRPr>
              <a:solidFill>
                <a:srgbClr val="EFD37E"/>
              </a:solidFill>
            </a:endParaRPr>
          </a:p>
          <a:p>
            <a:pPr indent="-241300" lvl="0" marL="342900" rtl="0" algn="l">
              <a:spcBef>
                <a:spcPts val="1000"/>
              </a:spcBef>
              <a:spcAft>
                <a:spcPts val="0"/>
              </a:spcAft>
              <a:buSzPts val="1600"/>
              <a:buNone/>
            </a:pPr>
            <a:r>
              <a:t/>
            </a:r>
            <a:endParaRPr/>
          </a:p>
        </p:txBody>
      </p:sp>
      <p:graphicFrame>
        <p:nvGraphicFramePr>
          <p:cNvPr id="313" name="Google Shape;313;p25"/>
          <p:cNvGraphicFramePr/>
          <p:nvPr/>
        </p:nvGraphicFramePr>
        <p:xfrm>
          <a:off x="9182098" y="2284159"/>
          <a:ext cx="2419350" cy="2760663"/>
        </p:xfrm>
        <a:graphic>
          <a:graphicData uri="http://schemas.openxmlformats.org/presentationml/2006/ole">
            <mc:AlternateContent>
              <mc:Choice Requires="v">
                <p:oleObj r:id="rId4" imgH="2760663" imgW="2419350" progId="PBrush" spid="_x0000_s1">
                  <p:embed/>
                </p:oleObj>
              </mc:Choice>
              <mc:Fallback>
                <p:oleObj r:id="rId5" imgH="2760663" imgW="2419350" progId="PBrush">
                  <p:embed/>
                  <p:pic>
                    <p:nvPicPr>
                      <p:cNvPr id="313" name="Google Shape;313;p25"/>
                      <p:cNvPicPr preferRelativeResize="0"/>
                      <p:nvPr/>
                    </p:nvPicPr>
                    <p:blipFill rotWithShape="1">
                      <a:blip r:embed="rId6">
                        <a:alphaModFix/>
                      </a:blip>
                      <a:srcRect b="0" l="0" r="0" t="0"/>
                      <a:stretch/>
                    </p:blipFill>
                    <p:spPr>
                      <a:xfrm>
                        <a:off x="9182098" y="2284159"/>
                        <a:ext cx="2419350" cy="2760663"/>
                      </a:xfrm>
                      <a:prstGeom prst="rect">
                        <a:avLst/>
                      </a:prstGeom>
                      <a:noFill/>
                      <a:ln>
                        <a:noFill/>
                      </a:ln>
                    </p:spPr>
                  </p:pic>
                </p:oleObj>
              </mc:Fallback>
            </mc:AlternateContent>
          </a:graphicData>
        </a:graphic>
      </p:graphicFrame>
      <p:sp>
        <p:nvSpPr>
          <p:cNvPr id="314" name="Google Shape;314;p25"/>
          <p:cNvSpPr/>
          <p:nvPr/>
        </p:nvSpPr>
        <p:spPr>
          <a:xfrm flipH="1">
            <a:off x="9096373" y="4721657"/>
            <a:ext cx="259080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lt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l-GR" sz="1800">
                <a:solidFill>
                  <a:schemeClr val="lt1"/>
                </a:solidFill>
                <a:latin typeface="Century Gothic"/>
                <a:ea typeface="Century Gothic"/>
                <a:cs typeface="Century Gothic"/>
                <a:sym typeface="Century Gothic"/>
              </a:rPr>
              <a:t> </a:t>
            </a:r>
            <a:r>
              <a:rPr lang="el-GR" sz="1800">
                <a:solidFill>
                  <a:srgbClr val="EFD37E"/>
                </a:solidFill>
                <a:latin typeface="Century Gothic"/>
                <a:ea typeface="Century Gothic"/>
                <a:cs typeface="Century Gothic"/>
                <a:sym typeface="Century Gothic"/>
              </a:rPr>
              <a:t>Πηγή : robohub.org</a:t>
            </a:r>
            <a:endParaRPr sz="1800">
              <a:solidFill>
                <a:srgbClr val="EFD37E"/>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6"/>
          <p:cNvSpPr txBox="1"/>
          <p:nvPr>
            <p:ph type="title"/>
          </p:nvPr>
        </p:nvSpPr>
        <p:spPr>
          <a:xfrm>
            <a:off x="946950" y="385899"/>
            <a:ext cx="9102900" cy="1667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3600"/>
              <a:buFont typeface="Century Gothic"/>
              <a:buNone/>
            </a:pPr>
            <a:r>
              <a:rPr lang="el-GR" sz="3600"/>
              <a:t>Υλοποίηση της δράσης της ρομποτικής-stem στα πλaίσια της εσωτερικής αξιολόγησης</a:t>
            </a:r>
            <a:endParaRPr/>
          </a:p>
        </p:txBody>
      </p:sp>
      <p:sp>
        <p:nvSpPr>
          <p:cNvPr id="320" name="Google Shape;320;p26"/>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Autofit/>
          </a:bodyPr>
          <a:lstStyle/>
          <a:p>
            <a:pPr indent="-334010" lvl="0" marL="342900" rtl="0" algn="l">
              <a:lnSpc>
                <a:spcPct val="80000"/>
              </a:lnSpc>
              <a:spcBef>
                <a:spcPts val="0"/>
              </a:spcBef>
              <a:spcAft>
                <a:spcPts val="0"/>
              </a:spcAft>
              <a:buClr>
                <a:schemeClr val="lt1"/>
              </a:buClr>
              <a:buSzPts val="1100"/>
              <a:buChar char="►"/>
            </a:pPr>
            <a:r>
              <a:rPr b="0" i="0" lang="el-GR" sz="1350">
                <a:latin typeface="Arial"/>
                <a:ea typeface="Arial"/>
                <a:cs typeface="Arial"/>
                <a:sym typeface="Arial"/>
              </a:rPr>
              <a:t>Από το μήνα Νοέμβριο </a:t>
            </a:r>
            <a:r>
              <a:rPr lang="el-GR" sz="1350">
                <a:latin typeface="Arial"/>
                <a:ea typeface="Arial"/>
                <a:cs typeface="Arial"/>
                <a:sym typeface="Arial"/>
              </a:rPr>
              <a:t>ξεκίνησαν </a:t>
            </a:r>
            <a:r>
              <a:rPr b="0" i="0" lang="el-GR" sz="1350">
                <a:latin typeface="Arial"/>
                <a:ea typeface="Arial"/>
                <a:cs typeface="Arial"/>
                <a:sym typeface="Arial"/>
              </a:rPr>
              <a:t> οι δράσεις με βάση το χρονοπρογραμματισμό. Οι 11 μαθητές  του Γ1β χωρίστηκαν σε 3 ομάδες και συναρμολογήθηκε  το ρομπότ  lego mindstorms ev3 στην πιο απλή του μορφή με τις 2 ρόδες. Εξ</a:t>
            </a:r>
            <a:r>
              <a:rPr lang="el-GR" sz="1350">
                <a:latin typeface="Arial"/>
                <a:ea typeface="Arial"/>
                <a:cs typeface="Arial"/>
                <a:sym typeface="Arial"/>
              </a:rPr>
              <a:t>’</a:t>
            </a:r>
            <a:r>
              <a:rPr b="0" i="0" lang="el-GR" sz="1350">
                <a:latin typeface="Arial"/>
                <a:ea typeface="Arial"/>
                <a:cs typeface="Arial"/>
                <a:sym typeface="Arial"/>
              </a:rPr>
              <a:t> αρχής προγραμματίστηκε έτσι ώστε να κινείται ευθεία και να κάνει τις βασικές στροφές .Στη συνέχεια ,σχημάτισε ένα τετράγωνο .</a:t>
            </a:r>
            <a:endParaRPr b="0" i="0"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b="0" i="0" lang="el-GR" sz="1350">
                <a:latin typeface="Arial"/>
                <a:ea typeface="Arial"/>
                <a:cs typeface="Arial"/>
                <a:sym typeface="Arial"/>
              </a:rPr>
              <a:t>Στην πορεία τοποθετήσαμε τον αισθητήρα χρώματος ο οποίος αναγνωρί</a:t>
            </a:r>
            <a:r>
              <a:rPr lang="el-GR" sz="1350">
                <a:latin typeface="Arial"/>
                <a:ea typeface="Arial"/>
                <a:cs typeface="Arial"/>
                <a:sym typeface="Arial"/>
              </a:rPr>
              <a:t>ζ</a:t>
            </a:r>
            <a:r>
              <a:rPr b="0" i="0" lang="el-GR" sz="1350">
                <a:latin typeface="Arial"/>
                <a:ea typeface="Arial"/>
                <a:cs typeface="Arial"/>
                <a:sym typeface="Arial"/>
              </a:rPr>
              <a:t>ει  τα πιο πολλά χρώματα. Ακολούθησαν ορισμένα φύλλα εργασίας με οδηγίες έτσι ώστε οι ομάδες να μπορέσουν να προγραμματίσουν το ρομπότ να κινείται ευθεία και να σταματά όταν συναντήσει μια μαύρη γραμμή. </a:t>
            </a:r>
            <a:endParaRPr b="0" i="0"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b="0" i="0" lang="el-GR" sz="1350">
                <a:latin typeface="Arial"/>
                <a:ea typeface="Arial"/>
                <a:cs typeface="Arial"/>
                <a:sym typeface="Arial"/>
              </a:rPr>
              <a:t>Επίσης ,το ρομπότ </a:t>
            </a:r>
            <a:r>
              <a:rPr lang="el-GR" sz="1350">
                <a:latin typeface="Arial"/>
                <a:ea typeface="Arial"/>
                <a:cs typeface="Arial"/>
                <a:sym typeface="Arial"/>
              </a:rPr>
              <a:t>ακολούθησε </a:t>
            </a:r>
            <a:r>
              <a:rPr b="0" i="0" lang="el-GR" sz="1350">
                <a:latin typeface="Arial"/>
                <a:ea typeface="Arial"/>
                <a:cs typeface="Arial"/>
                <a:sym typeface="Arial"/>
              </a:rPr>
              <a:t>μια μαύρη γραμμή και μια μαύρη γραμμή σχηματίζοντας ένα τετράγωνο. </a:t>
            </a:r>
            <a:endParaRPr b="0" i="0"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lang="el-GR" sz="1350">
                <a:latin typeface="Arial"/>
                <a:ea typeface="Arial"/>
                <a:cs typeface="Arial"/>
                <a:sym typeface="Arial"/>
              </a:rPr>
              <a:t>Επιπλέον ,το ρομπότ κινήθηκε και πάνω σε μια κόκκινη γραμμή σχηματίζοντας κύκλο!</a:t>
            </a:r>
            <a:endParaRPr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lang="el-GR" sz="1350">
                <a:latin typeface="Arial"/>
                <a:ea typeface="Arial"/>
                <a:cs typeface="Arial"/>
                <a:sym typeface="Arial"/>
              </a:rPr>
              <a:t>Παράλληλα</a:t>
            </a:r>
            <a:r>
              <a:rPr b="0" i="0" lang="el-GR" sz="1350">
                <a:latin typeface="Arial"/>
                <a:ea typeface="Arial"/>
                <a:cs typeface="Arial"/>
                <a:sym typeface="Arial"/>
              </a:rPr>
              <a:t>,στο ρομποτάκι μας τοποθετήθηκε ο αισθητήρας απόστασης με βάση τον οποίο η κατασκευή μας κινείται σε μια ευθεία και σταματά σε μια απόσταση μικρότερη των 15 εκατοστών(την οποία την ορίσαμε </a:t>
            </a:r>
            <a:r>
              <a:rPr lang="el-GR" sz="1350">
                <a:latin typeface="Arial"/>
                <a:ea typeface="Arial"/>
                <a:cs typeface="Arial"/>
                <a:sym typeface="Arial"/>
              </a:rPr>
              <a:t>εμείς</a:t>
            </a:r>
            <a:r>
              <a:rPr b="0" i="0" lang="el-GR" sz="1350">
                <a:latin typeface="Arial"/>
                <a:ea typeface="Arial"/>
                <a:cs typeface="Arial"/>
                <a:sym typeface="Arial"/>
              </a:rPr>
              <a:t>) όταν συναντήσει ένα εμπόδιο.</a:t>
            </a:r>
            <a:endParaRPr b="0" i="0"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b="0" i="0" lang="el-GR" sz="1350">
                <a:latin typeface="Arial"/>
                <a:ea typeface="Arial"/>
                <a:cs typeface="Arial"/>
                <a:sym typeface="Arial"/>
              </a:rPr>
              <a:t>Για τον προγραμματισμό χρησιμοποιήθηκε το λογισμικό scratch ev3 το οποίο άρεσε περισσότερο στα παιδιά</a:t>
            </a:r>
            <a:r>
              <a:rPr lang="el-GR" sz="1350">
                <a:latin typeface="Arial"/>
                <a:ea typeface="Arial"/>
                <a:cs typeface="Arial"/>
                <a:sym typeface="Arial"/>
              </a:rPr>
              <a:t> σε σχέση με το ev3 programming που είχαμε </a:t>
            </a:r>
            <a:r>
              <a:rPr lang="el-GR" sz="1350">
                <a:latin typeface="Arial"/>
                <a:ea typeface="Arial"/>
                <a:cs typeface="Arial"/>
                <a:sym typeface="Arial"/>
              </a:rPr>
              <a:t>χρησιμοποιήσει</a:t>
            </a:r>
            <a:r>
              <a:rPr lang="el-GR" sz="1350">
                <a:latin typeface="Arial"/>
                <a:ea typeface="Arial"/>
                <a:cs typeface="Arial"/>
                <a:sym typeface="Arial"/>
              </a:rPr>
              <a:t> στην αρχή</a:t>
            </a:r>
            <a:r>
              <a:rPr b="0" i="0" lang="el-GR" sz="1350">
                <a:latin typeface="Arial"/>
                <a:ea typeface="Arial"/>
                <a:cs typeface="Arial"/>
                <a:sym typeface="Arial"/>
              </a:rPr>
              <a:t>! Παράλληλα ,τοποθετήθηκε στο ρομπότ και ο αισθητήρας αφής ο οποίος έχει ένα κουμπί που το πατάμε  για να σταματήσει το ρομπότ καθώς κινείται στην ευθεία. </a:t>
            </a:r>
            <a:endParaRPr b="0" i="0" sz="1350">
              <a:latin typeface="Arial"/>
              <a:ea typeface="Arial"/>
              <a:cs typeface="Arial"/>
              <a:sym typeface="Arial"/>
            </a:endParaRPr>
          </a:p>
          <a:p>
            <a:pPr indent="-334010" lvl="0" marL="342900" rtl="0" algn="l">
              <a:lnSpc>
                <a:spcPct val="80000"/>
              </a:lnSpc>
              <a:spcBef>
                <a:spcPts val="0"/>
              </a:spcBef>
              <a:spcAft>
                <a:spcPts val="0"/>
              </a:spcAft>
              <a:buClr>
                <a:schemeClr val="lt1"/>
              </a:buClr>
              <a:buSzPts val="1100"/>
              <a:buChar char="►"/>
            </a:pPr>
            <a:r>
              <a:rPr b="0" i="0" lang="el-GR" sz="1350">
                <a:latin typeface="Arial"/>
                <a:ea typeface="Arial"/>
                <a:cs typeface="Arial"/>
                <a:sym typeface="Arial"/>
              </a:rPr>
              <a:t>Στο παρακάτω σύνδεσμο να βρείτε μια ιστοσελίδα ρομποτικής η οποία δημιουργήθηκε για το σκοπό της δράσης με φωτογραφίες </a:t>
            </a:r>
            <a:r>
              <a:rPr lang="el-GR" sz="1350">
                <a:latin typeface="Arial"/>
                <a:ea typeface="Arial"/>
                <a:cs typeface="Arial"/>
                <a:sym typeface="Arial"/>
              </a:rPr>
              <a:t>-βίντεο και φύλλα εργασίας !</a:t>
            </a:r>
            <a:r>
              <a:rPr b="0" i="0" lang="el-GR" sz="1350">
                <a:latin typeface="Arial"/>
                <a:ea typeface="Arial"/>
                <a:cs typeface="Arial"/>
                <a:sym typeface="Arial"/>
              </a:rPr>
              <a:t>.Επίσης</a:t>
            </a:r>
            <a:r>
              <a:rPr lang="el-GR" sz="1350">
                <a:latin typeface="Arial"/>
                <a:ea typeface="Arial"/>
                <a:cs typeface="Arial"/>
                <a:sym typeface="Arial"/>
              </a:rPr>
              <a:t>,δημιουργήθηκε </a:t>
            </a:r>
            <a:r>
              <a:rPr b="0" i="0" lang="el-GR" sz="1350">
                <a:latin typeface="Arial"/>
                <a:ea typeface="Arial"/>
                <a:cs typeface="Arial"/>
                <a:sym typeface="Arial"/>
              </a:rPr>
              <a:t> παράλληλα και ένα online βιβλίο στην ιστοσελίδα bookcreator το οποίο αποτ</a:t>
            </a:r>
            <a:r>
              <a:rPr lang="el-GR" sz="1350">
                <a:latin typeface="Arial"/>
                <a:ea typeface="Arial"/>
                <a:cs typeface="Arial"/>
                <a:sym typeface="Arial"/>
              </a:rPr>
              <a:t>έλεσε</a:t>
            </a:r>
            <a:r>
              <a:rPr b="0" i="0" lang="el-GR" sz="1350">
                <a:latin typeface="Arial"/>
                <a:ea typeface="Arial"/>
                <a:cs typeface="Arial"/>
                <a:sym typeface="Arial"/>
              </a:rPr>
              <a:t> ένα ημερολόγιο δράσεων και όχι μόνο.</a:t>
            </a:r>
            <a:r>
              <a:rPr lang="el-GR" sz="1350">
                <a:latin typeface="Arial"/>
                <a:ea typeface="Arial"/>
                <a:cs typeface="Arial"/>
                <a:sym typeface="Arial"/>
              </a:rPr>
              <a:t>Οι </a:t>
            </a:r>
            <a:r>
              <a:rPr b="0" i="0" lang="el-GR" sz="1350">
                <a:latin typeface="Arial"/>
                <a:ea typeface="Arial"/>
                <a:cs typeface="Arial"/>
                <a:sym typeface="Arial"/>
              </a:rPr>
              <a:t> σύν</a:t>
            </a:r>
            <a:r>
              <a:rPr lang="el-GR" sz="1350">
                <a:latin typeface="Arial"/>
                <a:ea typeface="Arial"/>
                <a:cs typeface="Arial"/>
                <a:sym typeface="Arial"/>
              </a:rPr>
              <a:t>δεσμοι </a:t>
            </a:r>
            <a:r>
              <a:rPr b="0" i="0" lang="el-GR" sz="1350">
                <a:latin typeface="Arial"/>
                <a:ea typeface="Arial"/>
                <a:cs typeface="Arial"/>
                <a:sym typeface="Arial"/>
              </a:rPr>
              <a:t> παρατίθεται παρακάτω και ανανεώνονται συνεχώς: </a:t>
            </a:r>
            <a:endParaRPr sz="1350"/>
          </a:p>
          <a:p>
            <a:pPr indent="-334010" lvl="0" marL="342900" rtl="0" algn="l">
              <a:lnSpc>
                <a:spcPct val="80000"/>
              </a:lnSpc>
              <a:spcBef>
                <a:spcPts val="1000"/>
              </a:spcBef>
              <a:spcAft>
                <a:spcPts val="0"/>
              </a:spcAft>
              <a:buClr>
                <a:schemeClr val="lt1"/>
              </a:buClr>
              <a:buSzPts val="1100"/>
              <a:buChar char="►"/>
            </a:pPr>
            <a:r>
              <a:rPr b="0" i="0" lang="el-GR" sz="1350" u="sng">
                <a:latin typeface="Arial"/>
                <a:ea typeface="Arial"/>
                <a:cs typeface="Arial"/>
                <a:sym typeface="Arial"/>
                <a:hlinkClick r:id="rId3"/>
              </a:rPr>
              <a:t>https://read.bookcreator.com/7VJBCRksY8ax5C003BvokCyrUu63/oHpKypUKS1a4XvzEHU5xjA</a:t>
            </a:r>
            <a:endParaRPr b="0" i="0" sz="1350">
              <a:latin typeface="Arial"/>
              <a:ea typeface="Arial"/>
              <a:cs typeface="Arial"/>
              <a:sym typeface="Arial"/>
            </a:endParaRPr>
          </a:p>
          <a:p>
            <a:pPr indent="-334010" lvl="0" marL="342900" rtl="0" algn="l">
              <a:lnSpc>
                <a:spcPct val="80000"/>
              </a:lnSpc>
              <a:spcBef>
                <a:spcPts val="1000"/>
              </a:spcBef>
              <a:spcAft>
                <a:spcPts val="0"/>
              </a:spcAft>
              <a:buClr>
                <a:schemeClr val="lt1"/>
              </a:buClr>
              <a:buSzPts val="1100"/>
              <a:buChar char="►"/>
            </a:pPr>
            <a:r>
              <a:rPr b="0" i="0" lang="el-GR" sz="1350">
                <a:latin typeface="Arial"/>
                <a:ea typeface="Arial"/>
                <a:cs typeface="Arial"/>
                <a:sym typeface="Arial"/>
              </a:rPr>
              <a:t> </a:t>
            </a:r>
            <a:r>
              <a:rPr b="0" i="0" lang="el-GR" sz="1350" u="sng">
                <a:latin typeface="Arial"/>
                <a:ea typeface="Arial"/>
                <a:cs typeface="Arial"/>
                <a:sym typeface="Arial"/>
                <a:hlinkClick r:id="rId4"/>
              </a:rPr>
              <a:t>https://egoulitsa.wixsite.com/my-site/activities</a:t>
            </a:r>
            <a:r>
              <a:rPr b="0" i="0" lang="el-GR" sz="1350">
                <a:latin typeface="Arial"/>
                <a:ea typeface="Arial"/>
                <a:cs typeface="Arial"/>
                <a:sym typeface="Arial"/>
              </a:rPr>
              <a:t>...</a:t>
            </a:r>
            <a:endParaRPr sz="1350"/>
          </a:p>
          <a:p>
            <a:pPr indent="-264160" lvl="0" marL="342900" rtl="0" algn="l">
              <a:lnSpc>
                <a:spcPct val="80000"/>
              </a:lnSpc>
              <a:spcBef>
                <a:spcPts val="1000"/>
              </a:spcBef>
              <a:spcAft>
                <a:spcPts val="0"/>
              </a:spcAft>
              <a:buSzPts val="1000"/>
              <a:buNone/>
            </a:pPr>
            <a:r>
              <a:t/>
            </a:r>
            <a:endParaRPr sz="135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Συμμετοχή στο 12o Φεστιβάλ Ψηφιακής Δημιουργίας </a:t>
            </a:r>
            <a:endParaRPr/>
          </a:p>
        </p:txBody>
      </p:sp>
      <p:sp>
        <p:nvSpPr>
          <p:cNvPr id="326" name="Google Shape;326;p27"/>
          <p:cNvSpPr txBox="1"/>
          <p:nvPr>
            <p:ph idx="1" type="body"/>
          </p:nvPr>
        </p:nvSpPr>
        <p:spPr>
          <a:xfrm>
            <a:off x="142875" y="4219575"/>
            <a:ext cx="9963300" cy="2466900"/>
          </a:xfrm>
          <a:prstGeom prst="rect">
            <a:avLst/>
          </a:prstGeom>
          <a:noFill/>
          <a:ln>
            <a:noFill/>
          </a:ln>
        </p:spPr>
        <p:txBody>
          <a:bodyPr anchorCtr="0" anchor="t" bIns="45700" lIns="91425" spcFirstLastPara="1" rIns="91425" wrap="square" tIns="45700">
            <a:normAutofit fontScale="47500" lnSpcReduction="10000"/>
          </a:bodyPr>
          <a:lstStyle/>
          <a:p>
            <a:pPr indent="0" lvl="0" marL="0" rtl="0" algn="l">
              <a:spcBef>
                <a:spcPts val="0"/>
              </a:spcBef>
              <a:spcAft>
                <a:spcPts val="0"/>
              </a:spcAft>
              <a:buNone/>
            </a:pPr>
            <a:r>
              <a:t/>
            </a:r>
            <a:endParaRPr/>
          </a:p>
          <a:p>
            <a:pPr indent="0" lvl="0" marL="0" rtl="0" algn="l">
              <a:spcBef>
                <a:spcPts val="0"/>
              </a:spcBef>
              <a:spcAft>
                <a:spcPts val="0"/>
              </a:spcAft>
              <a:buNone/>
            </a:pPr>
            <a:r>
              <a:rPr lang="el-GR"/>
              <a:t>Στους παρακάτω συνδέσμους θα βρείτε το σύνδεσμο του festival και την </a:t>
            </a:r>
            <a:r>
              <a:rPr lang="el-GR"/>
              <a:t>παρουσίαση</a:t>
            </a:r>
            <a:r>
              <a:rPr lang="el-GR"/>
              <a:t> στο 12ο Φεστιβάλ:</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l-GR" u="sng">
                <a:solidFill>
                  <a:schemeClr val="hlink"/>
                </a:solidFill>
                <a:hlinkClick r:id="rId3"/>
              </a:rPr>
              <a:t>https://ira.digifest.info/2023/04/microbit-2o.html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l-GR" u="sng">
                <a:solidFill>
                  <a:schemeClr val="hlink"/>
                </a:solidFill>
                <a:hlinkClick r:id="rId4"/>
              </a:rPr>
              <a:t>https://docs.google.com/presentation/d/1Im8b-4tZJO8AKl3exnuCt4WWmuqjcx7C/edit?usp=sharing&amp;ouid=112324481005111841411&amp;rtpof=true&amp;sd=true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41300" lvl="0" marL="342900" rtl="0" algn="l">
              <a:spcBef>
                <a:spcPts val="1000"/>
              </a:spcBef>
              <a:spcAft>
                <a:spcPts val="0"/>
              </a:spcAft>
              <a:buSzPct val="80000"/>
              <a:buNone/>
            </a:pPr>
            <a:r>
              <a:t/>
            </a:r>
            <a:endParaRPr/>
          </a:p>
          <a:p>
            <a:pPr indent="-241300" lvl="0" marL="342900" rtl="0" algn="l">
              <a:spcBef>
                <a:spcPts val="1000"/>
              </a:spcBef>
              <a:spcAft>
                <a:spcPts val="0"/>
              </a:spcAft>
              <a:buSzPct val="80000"/>
              <a:buNone/>
            </a:pPr>
            <a:r>
              <a:t/>
            </a:r>
            <a:endParaRPr/>
          </a:p>
          <a:p>
            <a:pPr indent="-241300" lvl="0" marL="342900" rtl="0" algn="l">
              <a:spcBef>
                <a:spcPts val="1000"/>
              </a:spcBef>
              <a:spcAft>
                <a:spcPts val="0"/>
              </a:spcAft>
              <a:buSzPct val="80000"/>
              <a:buNone/>
            </a:pPr>
            <a:r>
              <a:t/>
            </a:r>
            <a:endParaRPr/>
          </a:p>
        </p:txBody>
      </p:sp>
      <p:pic>
        <p:nvPicPr>
          <p:cNvPr id="327" name="Google Shape;327;p27"/>
          <p:cNvPicPr preferRelativeResize="0"/>
          <p:nvPr/>
        </p:nvPicPr>
        <p:blipFill>
          <a:blip r:embed="rId5">
            <a:alphaModFix/>
          </a:blip>
          <a:stretch>
            <a:fillRect/>
          </a:stretch>
        </p:blipFill>
        <p:spPr>
          <a:xfrm>
            <a:off x="188900" y="1777050"/>
            <a:ext cx="3213102" cy="2328227"/>
          </a:xfrm>
          <a:prstGeom prst="rect">
            <a:avLst/>
          </a:prstGeom>
          <a:noFill/>
          <a:ln>
            <a:noFill/>
          </a:ln>
        </p:spPr>
      </p:pic>
      <p:pic>
        <p:nvPicPr>
          <p:cNvPr id="328" name="Google Shape;328;p27"/>
          <p:cNvPicPr preferRelativeResize="0"/>
          <p:nvPr/>
        </p:nvPicPr>
        <p:blipFill>
          <a:blip r:embed="rId6">
            <a:alphaModFix/>
          </a:blip>
          <a:stretch>
            <a:fillRect/>
          </a:stretch>
        </p:blipFill>
        <p:spPr>
          <a:xfrm>
            <a:off x="8687500" y="1333504"/>
            <a:ext cx="2971776" cy="2714624"/>
          </a:xfrm>
          <a:prstGeom prst="rect">
            <a:avLst/>
          </a:prstGeom>
          <a:noFill/>
          <a:ln>
            <a:noFill/>
          </a:ln>
        </p:spPr>
      </p:pic>
      <p:pic>
        <p:nvPicPr>
          <p:cNvPr id="329" name="Google Shape;329;p27"/>
          <p:cNvPicPr preferRelativeResize="0"/>
          <p:nvPr/>
        </p:nvPicPr>
        <p:blipFill>
          <a:blip r:embed="rId7">
            <a:alphaModFix/>
          </a:blip>
          <a:stretch>
            <a:fillRect/>
          </a:stretch>
        </p:blipFill>
        <p:spPr>
          <a:xfrm>
            <a:off x="3660625" y="1904921"/>
            <a:ext cx="4521324" cy="22003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Η διαθεματικότητα της δράσης </a:t>
            </a:r>
            <a:endParaRPr/>
          </a:p>
        </p:txBody>
      </p:sp>
      <p:sp>
        <p:nvSpPr>
          <p:cNvPr id="335" name="Google Shape;335;p28"/>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251459" lvl="0" marL="342900" rtl="0" algn="l">
              <a:spcBef>
                <a:spcPts val="0"/>
              </a:spcBef>
              <a:spcAft>
                <a:spcPts val="0"/>
              </a:spcAft>
              <a:buSzPts val="1440"/>
              <a:buNone/>
            </a:pPr>
            <a:r>
              <a:t/>
            </a:r>
            <a:endParaRPr sz="1800">
              <a:latin typeface="Times New Roman"/>
              <a:ea typeface="Times New Roman"/>
              <a:cs typeface="Times New Roman"/>
              <a:sym typeface="Times New Roman"/>
            </a:endParaRPr>
          </a:p>
          <a:p>
            <a:pPr indent="-342900" lvl="0" marL="342900" rtl="0" algn="just">
              <a:spcBef>
                <a:spcPts val="1000"/>
              </a:spcBef>
              <a:spcAft>
                <a:spcPts val="0"/>
              </a:spcAft>
              <a:buSzPts val="1440"/>
              <a:buChar char="►"/>
            </a:pPr>
            <a:r>
              <a:rPr lang="el-GR" sz="1800">
                <a:latin typeface="Times New Roman"/>
                <a:ea typeface="Times New Roman"/>
                <a:cs typeface="Times New Roman"/>
                <a:sym typeface="Times New Roman"/>
              </a:rPr>
              <a:t>Η δράση σχετίζεται με την πληροφορική σε ότι αφορά τη χρήση και λειτουργία εργαλείων και του λογισμικού .Στα μαθηματικά θα εξεταστούν διεξοδικότερα τρόποι επίλυσης προβλημάτων και στη φυσική νόμοι για την συναρμολόγηση των κατασκευών .Στην τεχνολογία νόμοι της μηχανικής και στη Θεολογία η διερεύνηση των ηθικών και θεολογικών επιπτώσεων της ρομποτικής και γενικότερα της Τεχνητής νοημοσύνης.</a:t>
            </a:r>
            <a:r>
              <a:rPr lang="el-GR" sz="1800">
                <a:latin typeface="Calibri"/>
                <a:ea typeface="Calibri"/>
                <a:cs typeface="Calibri"/>
                <a:sym typeface="Calibri"/>
              </a:rPr>
              <a:t> Η εκπαιδευτική ρομποτική συμβάλει  στην ενεργό συμμετοχή των μαθητών   στη διαδικασία της μάθησης .Επίσης, οι μαθητές  οικοδομούν νέα γνώση με παιγνιώδη τρόπο (θεωρία του εποικοδομητισμού)  .</a:t>
            </a:r>
            <a:endParaRPr/>
          </a:p>
          <a:p>
            <a:pPr indent="-251459" lvl="0" marL="342900" rtl="0" algn="l">
              <a:spcBef>
                <a:spcPts val="1000"/>
              </a:spcBef>
              <a:spcAft>
                <a:spcPts val="0"/>
              </a:spcAft>
              <a:buSzPts val="1440"/>
              <a:buNone/>
            </a:pPr>
            <a:r>
              <a:t/>
            </a:r>
            <a:endParaRPr sz="1800">
              <a:solidFill>
                <a:schemeClr val="dk1"/>
              </a:solidFill>
              <a:latin typeface="Calibri"/>
              <a:ea typeface="Calibri"/>
              <a:cs typeface="Calibri"/>
              <a:sym typeface="Calibri"/>
            </a:endParaRPr>
          </a:p>
          <a:p>
            <a:pPr indent="-251459" lvl="0" marL="342900" rtl="0" algn="l">
              <a:spcBef>
                <a:spcPts val="1000"/>
              </a:spcBef>
              <a:spcAft>
                <a:spcPts val="0"/>
              </a:spcAft>
              <a:buSzPts val="1440"/>
              <a:buNone/>
            </a:pPr>
            <a:r>
              <a:t/>
            </a:r>
            <a:endParaRPr sz="1800">
              <a:latin typeface="Calibri"/>
              <a:ea typeface="Calibri"/>
              <a:cs typeface="Calibri"/>
              <a:sym typeface="Calibri"/>
            </a:endParaRPr>
          </a:p>
          <a:p>
            <a:pPr indent="-241300" lvl="0" marL="342900" rtl="0" algn="l">
              <a:spcBef>
                <a:spcPts val="1000"/>
              </a:spcBef>
              <a:spcAft>
                <a:spcPts val="0"/>
              </a:spcAft>
              <a:buSzPts val="16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9"/>
          <p:cNvSpPr txBox="1"/>
          <p:nvPr>
            <p:ph type="title"/>
          </p:nvPr>
        </p:nvSpPr>
        <p:spPr>
          <a:xfrm>
            <a:off x="722311" y="452718"/>
            <a:ext cx="9404700" cy="1400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Αξιολόγηση της δράσης </a:t>
            </a:r>
            <a:endParaRPr/>
          </a:p>
        </p:txBody>
      </p:sp>
      <p:sp>
        <p:nvSpPr>
          <p:cNvPr id="341" name="Google Shape;341;p29"/>
          <p:cNvSpPr txBox="1"/>
          <p:nvPr>
            <p:ph idx="1" type="body"/>
          </p:nvPr>
        </p:nvSpPr>
        <p:spPr>
          <a:xfrm>
            <a:off x="1209862" y="2083268"/>
            <a:ext cx="8946600" cy="41955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t>Στα  πλαίσια της δράσης δημιουργήθηκε ένα online  ερωτηματολόγιο  το οποίο απαντήθηκε   από τους μαθητές .</a:t>
            </a:r>
            <a:endParaRPr/>
          </a:p>
          <a:p>
            <a:pPr indent="-342900" lvl="0" marL="342900" rtl="0" algn="l">
              <a:spcBef>
                <a:spcPts val="1000"/>
              </a:spcBef>
              <a:spcAft>
                <a:spcPts val="0"/>
              </a:spcAft>
              <a:buSzPts val="1600"/>
              <a:buChar char="►"/>
            </a:pPr>
            <a:r>
              <a:rPr lang="el-GR"/>
              <a:t>Μπορείτε να κάνετε κλικ παρακάτω και  να δείτε το ερωτηματολόγιο.</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l-GR" u="sng">
                <a:solidFill>
                  <a:schemeClr val="hlink"/>
                </a:solidFill>
                <a:hlinkClick r:id="rId3"/>
              </a:rPr>
              <a:t>https://docs.google.com/forms/d/e/1FAIpQLScO0_WO28_bKuZ4acULztri69LVhDmAxx9USGyKwQa3-dol2w/viewform</a:t>
            </a:r>
            <a:endParaRPr/>
          </a:p>
          <a:p>
            <a:pPr indent="-241300" lvl="0" marL="342900" rtl="0" algn="l">
              <a:spcBef>
                <a:spcPts val="1000"/>
              </a:spcBef>
              <a:spcAft>
                <a:spcPts val="0"/>
              </a:spcAft>
              <a:buSzPts val="16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
          <p:cNvSpPr txBox="1"/>
          <p:nvPr>
            <p:ph type="ctrTitle"/>
          </p:nvPr>
        </p:nvSpPr>
        <p:spPr>
          <a:xfrm>
            <a:off x="171450" y="295276"/>
            <a:ext cx="11496675" cy="981074"/>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1800"/>
              <a:buFont typeface="Century Gothic"/>
              <a:buNone/>
            </a:pPr>
            <a:r>
              <a:rPr lang="el-GR" sz="1800"/>
              <a:t> O αρχαιότερος γνωστός αυτοματισμός είναι, φυσικά, ο Μηχανισμός των Αντικυθήρων.</a:t>
            </a:r>
            <a:endParaRPr sz="500"/>
          </a:p>
        </p:txBody>
      </p:sp>
      <p:graphicFrame>
        <p:nvGraphicFramePr>
          <p:cNvPr id="161" name="Google Shape;161;p3"/>
          <p:cNvGraphicFramePr/>
          <p:nvPr/>
        </p:nvGraphicFramePr>
        <p:xfrm>
          <a:off x="9078914" y="1276350"/>
          <a:ext cx="2589212" cy="2219325"/>
        </p:xfrm>
        <a:graphic>
          <a:graphicData uri="http://schemas.openxmlformats.org/presentationml/2006/ole">
            <mc:AlternateContent>
              <mc:Choice Requires="v">
                <p:oleObj r:id="rId4" imgH="2219325" imgW="2589212" progId="PBrush" spid="_x0000_s1">
                  <p:embed/>
                </p:oleObj>
              </mc:Choice>
              <mc:Fallback>
                <p:oleObj r:id="rId5" imgH="2219325" imgW="2589212" progId="PBrush">
                  <p:embed/>
                  <p:pic>
                    <p:nvPicPr>
                      <p:cNvPr id="161" name="Google Shape;161;p3"/>
                      <p:cNvPicPr preferRelativeResize="0"/>
                      <p:nvPr/>
                    </p:nvPicPr>
                    <p:blipFill rotWithShape="1">
                      <a:blip r:embed="rId6">
                        <a:alphaModFix/>
                      </a:blip>
                      <a:srcRect b="0" l="0" r="0" t="0"/>
                      <a:stretch/>
                    </p:blipFill>
                    <p:spPr>
                      <a:xfrm>
                        <a:off x="9078914" y="1276350"/>
                        <a:ext cx="2589212" cy="2219325"/>
                      </a:xfrm>
                      <a:prstGeom prst="rect">
                        <a:avLst/>
                      </a:prstGeom>
                      <a:noFill/>
                      <a:ln>
                        <a:noFill/>
                      </a:ln>
                    </p:spPr>
                  </p:pic>
                </p:oleObj>
              </mc:Fallback>
            </mc:AlternateContent>
          </a:graphicData>
        </a:graphic>
      </p:graphicFrame>
      <p:sp>
        <p:nvSpPr>
          <p:cNvPr id="162" name="Google Shape;162;p3"/>
          <p:cNvSpPr/>
          <p:nvPr/>
        </p:nvSpPr>
        <p:spPr>
          <a:xfrm>
            <a:off x="219870" y="1276350"/>
            <a:ext cx="7571580"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lt1"/>
                </a:solidFill>
                <a:latin typeface="Roboto"/>
                <a:ea typeface="Roboto"/>
                <a:cs typeface="Roboto"/>
                <a:sym typeface="Roboto"/>
              </a:rPr>
              <a:t>«Η 2.000 ετών συσκευή προέβλεπε τη θέση του ήλιου, της Σελήνης και των πλανητών, των ηλιακών και σεληνιακών εκλείψεων, ακόμη και την ημερομηνία των Ολυμπιακών Αγώνων».</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l-GR" sz="1800">
                <a:solidFill>
                  <a:srgbClr val="B58E15"/>
                </a:solidFill>
                <a:latin typeface="Century Gothic"/>
                <a:ea typeface="Century Gothic"/>
                <a:cs typeface="Century Gothic"/>
                <a:sym typeface="Century Gothic"/>
              </a:rPr>
              <a:t>www.athinodromio.gr/η-ιστορία-των-ρομπότ-η-εξέλιξή-τους</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l-GR" sz="1800">
                <a:solidFill>
                  <a:schemeClr val="lt1"/>
                </a:solidFill>
                <a:latin typeface="Century Gothic"/>
                <a:ea typeface="Century Gothic"/>
                <a:cs typeface="Century Gothic"/>
                <a:sym typeface="Century Gothic"/>
              </a:rPr>
              <a:t>«Επίσης, το παλαιότερο σωζόμενο σχέδιο ανθρωποειδούς Αυτομάτου είναι αυτό ενός πολεμιστή με πανοπλία. Τα σχέδια ανήκουν στον πνευματικό γίγαντα της Αναγέννησης Λεονάρντο Ντα Βίντσι (Leonardo Da Vinci).  Το συγκεκριμένο Αυτόματο μπορούσε να ανασηκώνεται και να κινεί τα χέρια του και το κεφάλι του με περιορισμένες όμως κινήσεις. Ο Λεονάρντο το σχεδίασε για μάχη, όπως και πολλές από τις μηχανές του».</a:t>
            </a:r>
            <a:endParaRPr/>
          </a:p>
          <a:p>
            <a:pPr indent="0" lvl="0" marL="0" marR="0" rtl="0" algn="l">
              <a:spcBef>
                <a:spcPts val="0"/>
              </a:spcBef>
              <a:spcAft>
                <a:spcPts val="0"/>
              </a:spcAft>
              <a:buNone/>
            </a:pPr>
            <a:r>
              <a:rPr lang="el-GR" sz="1800">
                <a:solidFill>
                  <a:srgbClr val="B58E15"/>
                </a:solidFill>
                <a:latin typeface="Century Gothic"/>
                <a:ea typeface="Century Gothic"/>
                <a:cs typeface="Century Gothic"/>
                <a:sym typeface="Century Gothic"/>
              </a:rPr>
              <a:t>ΠΗΓΗ: www.athinodromio.gr/η-ιστορία-των-ρομπότ-η-εξέλιξή-τους</a:t>
            </a:r>
            <a:endParaRPr/>
          </a:p>
        </p:txBody>
      </p:sp>
      <p:graphicFrame>
        <p:nvGraphicFramePr>
          <p:cNvPr id="163" name="Google Shape;163;p3"/>
          <p:cNvGraphicFramePr/>
          <p:nvPr/>
        </p:nvGraphicFramePr>
        <p:xfrm>
          <a:off x="9078913" y="3848101"/>
          <a:ext cx="2589211" cy="2000250"/>
        </p:xfrm>
        <a:graphic>
          <a:graphicData uri="http://schemas.openxmlformats.org/presentationml/2006/ole">
            <mc:AlternateContent>
              <mc:Choice Requires="v">
                <p:oleObj r:id="rId7" imgH="2000250" imgW="2589211" progId="PBrush" spid="_x0000_s2">
                  <p:embed/>
                </p:oleObj>
              </mc:Choice>
              <mc:Fallback>
                <p:oleObj r:id="rId8" imgH="2000250" imgW="2589211" progId="PBrush">
                  <p:embed/>
                  <p:pic>
                    <p:nvPicPr>
                      <p:cNvPr id="163" name="Google Shape;163;p3"/>
                      <p:cNvPicPr preferRelativeResize="0"/>
                      <p:nvPr/>
                    </p:nvPicPr>
                    <p:blipFill rotWithShape="1">
                      <a:blip r:embed="rId9">
                        <a:alphaModFix/>
                      </a:blip>
                      <a:srcRect b="0" l="0" r="0" t="0"/>
                      <a:stretch/>
                    </p:blipFill>
                    <p:spPr>
                      <a:xfrm>
                        <a:off x="9078913" y="3848101"/>
                        <a:ext cx="2589211" cy="2000250"/>
                      </a:xfrm>
                      <a:prstGeom prst="rect">
                        <a:avLst/>
                      </a:prstGeom>
                      <a:noFill/>
                      <a:ln>
                        <a:noFill/>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Αποτελέσματα δράσης με βάση το ερωτηματολόγιο-Συμπεράσματα</a:t>
            </a:r>
            <a:endParaRPr/>
          </a:p>
        </p:txBody>
      </p:sp>
      <p:sp>
        <p:nvSpPr>
          <p:cNvPr id="347" name="Google Shape;347;p30"/>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l-GR" sz="1800" u="sng">
                <a:latin typeface="Calibri"/>
                <a:ea typeface="Calibri"/>
                <a:cs typeface="Calibri"/>
                <a:sym typeface="Calibri"/>
              </a:rPr>
              <a:t>Οι μαθητές </a:t>
            </a:r>
            <a:r>
              <a:rPr lang="el-GR" sz="1800" u="sng">
                <a:latin typeface="Calibri"/>
                <a:ea typeface="Calibri"/>
                <a:cs typeface="Calibri"/>
                <a:sym typeface="Calibri"/>
              </a:rPr>
              <a:t>είπαν</a:t>
            </a:r>
            <a:r>
              <a:rPr lang="el-GR" sz="1800" u="sng">
                <a:latin typeface="Calibri"/>
                <a:ea typeface="Calibri"/>
                <a:cs typeface="Calibri"/>
                <a:sym typeface="Calibri"/>
              </a:rPr>
              <a:t> ότι α</a:t>
            </a:r>
            <a:r>
              <a:rPr lang="el-GR" sz="1800" u="sng">
                <a:latin typeface="Calibri"/>
                <a:ea typeface="Calibri"/>
                <a:cs typeface="Calibri"/>
                <a:sym typeface="Calibri"/>
              </a:rPr>
              <a:t>ναπτύχθηκε ,στη δράση ,αρκετά καλή συνεργασία μεταξύ των μαθητών του τμήματος κατά 50%</a:t>
            </a:r>
            <a:r>
              <a:rPr lang="el-GR" sz="1800">
                <a:latin typeface="Calibri"/>
                <a:ea typeface="Calibri"/>
                <a:cs typeface="Calibri"/>
                <a:sym typeface="Calibri"/>
              </a:rPr>
              <a:t>.Επίσης, η δράση βοήθησε στη λύση τεχνολογικών-μηχανικών προβλημάτων κατά 62%.Παράλληλα, βοήθησε να καταλάβουν οι μαθητές την εξέλιξη της τεχνολογίας και να αξιοποιήσουν τα Μαθηματικά και τη φυσική κατά 41%.Ταυτόχρονα </a:t>
            </a:r>
            <a:r>
              <a:rPr lang="el-GR" sz="1800" u="sng">
                <a:latin typeface="Calibri"/>
                <a:ea typeface="Calibri"/>
                <a:cs typeface="Calibri"/>
                <a:sym typeface="Calibri"/>
              </a:rPr>
              <a:t>έχει σημασία να αναφέρουμε ότι σήμερα οι έφηβοι έχουν κάποιους προβληματισμούς κατά 30% που θα εμπόδιζαν τη συμμετοχή τους σε τέτοιους είδους δράσεις ρομποτικής. </a:t>
            </a:r>
            <a:r>
              <a:rPr lang="el-GR" sz="1800">
                <a:latin typeface="Calibri"/>
                <a:ea typeface="Calibri"/>
                <a:cs typeface="Calibri"/>
                <a:sym typeface="Calibri"/>
              </a:rPr>
              <a:t>Επιπρόσθετα, η δράση  </a:t>
            </a:r>
            <a:r>
              <a:rPr lang="el-GR" sz="1800" u="sng">
                <a:latin typeface="Calibri"/>
                <a:ea typeface="Calibri"/>
                <a:cs typeface="Calibri"/>
                <a:sym typeface="Calibri"/>
              </a:rPr>
              <a:t>αύξησε τις  γνώσεις στον προγραμματισμό κατά 95% </a:t>
            </a:r>
            <a:r>
              <a:rPr lang="el-GR" sz="1800">
                <a:latin typeface="Calibri"/>
                <a:ea typeface="Calibri"/>
                <a:cs typeface="Calibri"/>
                <a:sym typeface="Calibri"/>
              </a:rPr>
              <a:t>, οι μαθητές απάντησαν ότι τα κιτ ήταν επαρκή κατά 62% και η δράση ανταποκρίθηκε στις προσδοκίες τους κατά 45% .Οι μαθητές είπαν ότι θα ήθελαν πιο πολλά κιτ ρομποτικής τουλάχιστον ένα κιτ ανά 5 παιδιά ώστε να έχουν πιο πολύ έλεγχο στη γραφή του κώδικα(Στην παρούσα δράση υπήρξε ένα κιτ ανά 10 άτομα).Εν κατακλείδι ,</a:t>
            </a:r>
            <a:r>
              <a:rPr lang="el-GR" sz="1800" u="sng">
                <a:latin typeface="Calibri"/>
                <a:ea typeface="Calibri"/>
                <a:cs typeface="Calibri"/>
                <a:sym typeface="Calibri"/>
              </a:rPr>
              <a:t>η δράση θα πρέπει να συνεχιστεί και του χρόνου κατά 100%.</a:t>
            </a:r>
            <a:endParaRPr sz="1800" u="sng">
              <a:latin typeface="Calibri"/>
              <a:ea typeface="Calibri"/>
              <a:cs typeface="Calibri"/>
              <a:sym typeface="Calibri"/>
            </a:endParaRPr>
          </a:p>
          <a:p>
            <a:pPr indent="-241300" lvl="0" marL="342900" rtl="0" algn="l">
              <a:spcBef>
                <a:spcPts val="1000"/>
              </a:spcBef>
              <a:spcAft>
                <a:spcPts val="0"/>
              </a:spcAft>
              <a:buSzPts val="16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Ευχαριστούμε πολύ </a:t>
            </a:r>
            <a:endParaRPr/>
          </a:p>
        </p:txBody>
      </p:sp>
      <p:sp>
        <p:nvSpPr>
          <p:cNvPr id="353" name="Google Shape;353;p31"/>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241300" lvl="0" marL="342900" rtl="0" algn="l">
              <a:spcBef>
                <a:spcPts val="0"/>
              </a:spcBef>
              <a:spcAft>
                <a:spcPts val="0"/>
              </a:spcAft>
              <a:buSzPts val="1600"/>
              <a:buNone/>
            </a:pPr>
            <a:r>
              <a:t/>
            </a:r>
            <a:endParaRPr/>
          </a:p>
          <a:p>
            <a:pPr indent="-342900" lvl="0" marL="342900" rtl="0" algn="l">
              <a:spcBef>
                <a:spcPts val="1000"/>
              </a:spcBef>
              <a:spcAft>
                <a:spcPts val="0"/>
              </a:spcAft>
              <a:buSzPts val="1600"/>
              <a:buChar char="►"/>
            </a:pPr>
            <a:r>
              <a:rPr lang="el-GR"/>
              <a:t>Η ομάδα μας:</a:t>
            </a:r>
            <a:endParaRPr/>
          </a:p>
          <a:p>
            <a:pPr indent="-342900" lvl="0" marL="342900" rtl="0" algn="l">
              <a:spcBef>
                <a:spcPts val="1000"/>
              </a:spcBef>
              <a:spcAft>
                <a:spcPts val="0"/>
              </a:spcAft>
              <a:buSzPts val="1440"/>
              <a:buChar char="►"/>
            </a:pPr>
            <a:r>
              <a:rPr lang="el-GR"/>
              <a:t>Ανδρέου Δώρα -Μαθηματικός</a:t>
            </a:r>
            <a:endParaRPr/>
          </a:p>
          <a:p>
            <a:pPr indent="-342900" lvl="0" marL="342900" rtl="0" algn="l">
              <a:spcBef>
                <a:spcPts val="1000"/>
              </a:spcBef>
              <a:spcAft>
                <a:spcPts val="0"/>
              </a:spcAft>
              <a:buSzPts val="1440"/>
              <a:buChar char="►"/>
            </a:pPr>
            <a:r>
              <a:rPr lang="el-GR"/>
              <a:t>Μπεκρή Ιωάννα -Θεολόγος</a:t>
            </a:r>
            <a:endParaRPr/>
          </a:p>
          <a:p>
            <a:pPr indent="-342900" lvl="0" marL="342900" rtl="0" algn="l">
              <a:spcBef>
                <a:spcPts val="1000"/>
              </a:spcBef>
              <a:spcAft>
                <a:spcPts val="0"/>
              </a:spcAft>
              <a:buSzPts val="1600"/>
              <a:buChar char="►"/>
            </a:pPr>
            <a:r>
              <a:rPr lang="el-GR"/>
              <a:t>Σταμέλου Χρύσα -Τεχνολόγος</a:t>
            </a:r>
            <a:endParaRPr/>
          </a:p>
          <a:p>
            <a:pPr indent="-342900" lvl="0" marL="342900" rtl="0" algn="l">
              <a:spcBef>
                <a:spcPts val="1000"/>
              </a:spcBef>
              <a:spcAft>
                <a:spcPts val="0"/>
              </a:spcAft>
              <a:buSzPts val="1600"/>
              <a:buChar char="►"/>
            </a:pPr>
            <a:r>
              <a:rPr lang="el-GR"/>
              <a:t>Γουλίτσα Παρασκευή- Πληροφορικής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
          <p:cNvSpPr txBox="1"/>
          <p:nvPr>
            <p:ph type="title"/>
          </p:nvPr>
        </p:nvSpPr>
        <p:spPr>
          <a:xfrm>
            <a:off x="646112" y="452717"/>
            <a:ext cx="8678864" cy="2757208"/>
          </a:xfrm>
          <a:prstGeom prst="rect">
            <a:avLst/>
          </a:prstGeom>
          <a:noFill/>
          <a:ln>
            <a:noFill/>
          </a:ln>
        </p:spPr>
        <p:txBody>
          <a:bodyPr anchorCtr="0" anchor="t" bIns="45700" lIns="91425" spcFirstLastPara="1" rIns="91425" wrap="square" tIns="45700">
            <a:normAutofit fontScale="90000"/>
          </a:bodyPr>
          <a:lstStyle/>
          <a:p>
            <a:pPr indent="0" lvl="0" marL="0" rtl="0" algn="just">
              <a:spcBef>
                <a:spcPts val="0"/>
              </a:spcBef>
              <a:spcAft>
                <a:spcPts val="0"/>
              </a:spcAft>
              <a:buClr>
                <a:srgbClr val="B58E15"/>
              </a:buClr>
              <a:buSzPct val="100000"/>
              <a:buFont typeface="Century Gothic"/>
              <a:buNone/>
            </a:pPr>
            <a:r>
              <a:rPr b="1" lang="el-GR" sz="1600">
                <a:solidFill>
                  <a:srgbClr val="B58E15"/>
                </a:solidFill>
              </a:rPr>
              <a:t>Η αυτόματη υπηρέτρια του Φίλωνος</a:t>
            </a:r>
            <a:br>
              <a:rPr lang="el-GR" sz="1600"/>
            </a:br>
            <a:r>
              <a:rPr lang="el-GR" sz="1600"/>
              <a:t>«</a:t>
            </a:r>
            <a:r>
              <a:rPr lang="el-GR" sz="2000">
                <a:latin typeface="Times New Roman"/>
                <a:ea typeface="Times New Roman"/>
                <a:cs typeface="Times New Roman"/>
                <a:sym typeface="Times New Roman"/>
              </a:rPr>
              <a:t>Η μηχανή χαρακτηρίζεται ως το πρώτο ρομπότ της ιστορίας. Πρόκειται για ένα ανθρωποειδές, σε φυσικό μέγεθος, με τη μορφή υπηρέτριας. Στο δεξί της χέρι κρατούσε μια οινοχόη ενώ το αριστερό ήταν διαμορφωμένο ώστε να κρατάει έναν κρατήρα (κύπελλο). Όταν τοποθετούνταν ο κρατήρας στην παλάμη του δεξιού χεριού της, αυτόματα έπεφτε αρχικά κρασί από την οινοχόη και στη συνέχεια νερό ώστε να αναμιχθεί με το κρασί στον κρατήρα ανάλογα με την επιθυμία του καθενός».</a:t>
            </a:r>
            <a:br>
              <a:rPr lang="el-GR" sz="2000">
                <a:latin typeface="Times New Roman"/>
                <a:ea typeface="Times New Roman"/>
                <a:cs typeface="Times New Roman"/>
                <a:sym typeface="Times New Roman"/>
              </a:rPr>
            </a:br>
            <a:r>
              <a:rPr lang="el-GR" sz="2000">
                <a:solidFill>
                  <a:srgbClr val="EFD37E"/>
                </a:solidFill>
                <a:latin typeface="Times New Roman"/>
                <a:ea typeface="Times New Roman"/>
                <a:cs typeface="Times New Roman"/>
                <a:sym typeface="Times New Roman"/>
              </a:rPr>
              <a:t>ΠΗΓΗ : www.athinodromio.gr</a:t>
            </a:r>
            <a:endParaRPr sz="2000">
              <a:solidFill>
                <a:srgbClr val="EFD37E"/>
              </a:solidFill>
              <a:latin typeface="Times New Roman"/>
              <a:ea typeface="Times New Roman"/>
              <a:cs typeface="Times New Roman"/>
              <a:sym typeface="Times New Roman"/>
            </a:endParaRPr>
          </a:p>
        </p:txBody>
      </p:sp>
      <p:graphicFrame>
        <p:nvGraphicFramePr>
          <p:cNvPr id="169" name="Google Shape;169;p4"/>
          <p:cNvGraphicFramePr/>
          <p:nvPr/>
        </p:nvGraphicFramePr>
        <p:xfrm>
          <a:off x="9324975" y="1581150"/>
          <a:ext cx="2427288" cy="4348163"/>
        </p:xfrm>
        <a:graphic>
          <a:graphicData uri="http://schemas.openxmlformats.org/presentationml/2006/ole">
            <mc:AlternateContent>
              <mc:Choice Requires="v">
                <p:oleObj r:id="rId4" imgH="4348163" imgW="2427288" progId="PBrush" spid="_x0000_s1">
                  <p:embed/>
                </p:oleObj>
              </mc:Choice>
              <mc:Fallback>
                <p:oleObj r:id="rId5" imgH="4348163" imgW="2427288" progId="PBrush">
                  <p:embed/>
                  <p:pic>
                    <p:nvPicPr>
                      <p:cNvPr id="169" name="Google Shape;169;p4"/>
                      <p:cNvPicPr preferRelativeResize="0"/>
                      <p:nvPr/>
                    </p:nvPicPr>
                    <p:blipFill rotWithShape="1">
                      <a:blip r:embed="rId6">
                        <a:alphaModFix/>
                      </a:blip>
                      <a:srcRect b="0" l="0" r="0" t="0"/>
                      <a:stretch/>
                    </p:blipFill>
                    <p:spPr>
                      <a:xfrm>
                        <a:off x="9324975" y="1581150"/>
                        <a:ext cx="2427288" cy="4348163"/>
                      </a:xfrm>
                      <a:prstGeom prst="rect">
                        <a:avLst/>
                      </a:prstGeom>
                      <a:noFill/>
                      <a:ln>
                        <a:noFill/>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5"/>
          <p:cNvSpPr txBox="1"/>
          <p:nvPr>
            <p:ph idx="1" type="body"/>
          </p:nvPr>
        </p:nvSpPr>
        <p:spPr>
          <a:xfrm>
            <a:off x="1103312" y="781050"/>
            <a:ext cx="8946541" cy="54673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l-GR">
                <a:solidFill>
                  <a:srgbClr val="EFD37E"/>
                </a:solidFill>
              </a:rPr>
              <a:t>«Το 19º αιώνα </a:t>
            </a:r>
            <a:r>
              <a:rPr lang="el-GR"/>
              <a:t>ο Ιάπωνας Χισασίγκε Τανάκα (Hisashige Tanaka) δημιούργησε ρομποτικούς μηχανισμούς που είχαν την ικανότητα γραφής ιαπωνικών ιδεογραμμάτων ή σερβιρίσματος τσαγιού».</a:t>
            </a:r>
            <a:endParaRPr/>
          </a:p>
        </p:txBody>
      </p:sp>
      <p:graphicFrame>
        <p:nvGraphicFramePr>
          <p:cNvPr id="175" name="Google Shape;175;p5"/>
          <p:cNvGraphicFramePr/>
          <p:nvPr/>
        </p:nvGraphicFramePr>
        <p:xfrm>
          <a:off x="6505575" y="2486026"/>
          <a:ext cx="5286375" cy="3562350"/>
        </p:xfrm>
        <a:graphic>
          <a:graphicData uri="http://schemas.openxmlformats.org/presentationml/2006/ole">
            <mc:AlternateContent>
              <mc:Choice Requires="v">
                <p:oleObj r:id="rId4" imgH="3562350" imgW="5286375" progId="PBrush" spid="_x0000_s1">
                  <p:embed/>
                </p:oleObj>
              </mc:Choice>
              <mc:Fallback>
                <p:oleObj r:id="rId5" imgH="3562350" imgW="5286375" progId="PBrush">
                  <p:embed/>
                  <p:pic>
                    <p:nvPicPr>
                      <p:cNvPr id="175" name="Google Shape;175;p5"/>
                      <p:cNvPicPr preferRelativeResize="0"/>
                      <p:nvPr/>
                    </p:nvPicPr>
                    <p:blipFill rotWithShape="1">
                      <a:blip r:embed="rId6">
                        <a:alphaModFix/>
                      </a:blip>
                      <a:srcRect b="0" l="0" r="0" t="0"/>
                      <a:stretch/>
                    </p:blipFill>
                    <p:spPr>
                      <a:xfrm>
                        <a:off x="6505575" y="2486026"/>
                        <a:ext cx="5286375" cy="3562350"/>
                      </a:xfrm>
                      <a:prstGeom prst="rect">
                        <a:avLst/>
                      </a:prstGeom>
                      <a:noFill/>
                      <a:ln>
                        <a:noFill/>
                      </a:ln>
                    </p:spPr>
                  </p:pic>
                </p:oleObj>
              </mc:Fallback>
            </mc:AlternateContent>
          </a:graphicData>
        </a:graphic>
      </p:graphicFrame>
      <p:sp>
        <p:nvSpPr>
          <p:cNvPr id="176" name="Google Shape;176;p5"/>
          <p:cNvSpPr/>
          <p:nvPr/>
        </p:nvSpPr>
        <p:spPr>
          <a:xfrm>
            <a:off x="895349" y="6048376"/>
            <a:ext cx="89820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rgbClr val="B58E15"/>
                </a:solidFill>
                <a:latin typeface="Century Gothic"/>
                <a:ea typeface="Century Gothic"/>
                <a:cs typeface="Century Gothic"/>
                <a:sym typeface="Century Gothic"/>
              </a:rPr>
              <a:t>ΠΗΓΗ: www.athinodromio.gr/η-ιστορία-των-ρομπότ-η-εξέλιξή-τους</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6"/>
          <p:cNvSpPr txBox="1"/>
          <p:nvPr>
            <p:ph type="ctrTitle"/>
          </p:nvPr>
        </p:nvSpPr>
        <p:spPr>
          <a:xfrm>
            <a:off x="1154955" y="619126"/>
            <a:ext cx="8825658" cy="857249"/>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B58E15"/>
              </a:buClr>
              <a:buSzPts val="4400"/>
              <a:buFont typeface="Century Gothic"/>
              <a:buNone/>
            </a:pPr>
            <a:r>
              <a:rPr lang="el-GR" sz="4400">
                <a:solidFill>
                  <a:srgbClr val="B58E15"/>
                </a:solidFill>
              </a:rPr>
              <a:t>ΕΤΥΜΟΛΟΓΙΑ ΤΗΣ ΛΕΞΗΣ ROBOT</a:t>
            </a:r>
            <a:endParaRPr sz="4400">
              <a:solidFill>
                <a:srgbClr val="B58E15"/>
              </a:solidFill>
            </a:endParaRPr>
          </a:p>
        </p:txBody>
      </p:sp>
      <p:sp>
        <p:nvSpPr>
          <p:cNvPr id="182" name="Google Shape;182;p6"/>
          <p:cNvSpPr txBox="1"/>
          <p:nvPr/>
        </p:nvSpPr>
        <p:spPr>
          <a:xfrm>
            <a:off x="485775" y="2085975"/>
            <a:ext cx="8629650"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l-GR" sz="1800">
                <a:solidFill>
                  <a:schemeClr val="lt1"/>
                </a:solidFill>
                <a:latin typeface="Century Gothic"/>
                <a:ea typeface="Century Gothic"/>
                <a:cs typeface="Century Gothic"/>
                <a:sym typeface="Century Gothic"/>
              </a:rPr>
              <a:t>Ρομπότ είναι μια μηχανική κατασκευή που έχει σχεδιαστεί και κατασκευαστεί από τον άνθρωπο για να εκτελεί διάφορες αυτοματοποιημένες λειτουργείες.</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l-GR" sz="1800">
                <a:solidFill>
                  <a:schemeClr val="lt1"/>
                </a:solidFill>
                <a:latin typeface="Century Gothic"/>
                <a:ea typeface="Century Gothic"/>
                <a:cs typeface="Century Gothic"/>
                <a:sym typeface="Century Gothic"/>
              </a:rPr>
              <a:t>Η λέξη ρομπότ προέρχεται από την τσέχικη λέξη robota που σημαίνει εργασία.</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l-GR" sz="1800">
                <a:solidFill>
                  <a:srgbClr val="EFD37E"/>
                </a:solidFill>
                <a:latin typeface="Century Gothic"/>
                <a:ea typeface="Century Gothic"/>
                <a:cs typeface="Century Gothic"/>
                <a:sym typeface="Century Gothic"/>
              </a:rPr>
              <a:t>Πηγή :https://el.wikipedia.org/wiki/%CE%A1%CE%BF%CE%BC%CF%80%CF%8C%CF%84</a:t>
            </a:r>
            <a:endParaRPr sz="1800">
              <a:solidFill>
                <a:srgbClr val="EFD37E"/>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rgbClr val="EFD37E"/>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aphicFrame>
        <p:nvGraphicFramePr>
          <p:cNvPr id="183" name="Google Shape;183;p6"/>
          <p:cNvGraphicFramePr/>
          <p:nvPr/>
        </p:nvGraphicFramePr>
        <p:xfrm>
          <a:off x="8934450" y="2152809"/>
          <a:ext cx="2914650" cy="3811587"/>
        </p:xfrm>
        <a:graphic>
          <a:graphicData uri="http://schemas.openxmlformats.org/presentationml/2006/ole">
            <mc:AlternateContent>
              <mc:Choice Requires="v">
                <p:oleObj r:id="rId4" imgH="3811587" imgW="2914650" progId="PBrush" spid="_x0000_s1">
                  <p:embed/>
                </p:oleObj>
              </mc:Choice>
              <mc:Fallback>
                <p:oleObj r:id="rId5" imgH="3811587" imgW="2914650" progId="PBrush">
                  <p:embed/>
                  <p:pic>
                    <p:nvPicPr>
                      <p:cNvPr id="183" name="Google Shape;183;p6"/>
                      <p:cNvPicPr preferRelativeResize="0"/>
                      <p:nvPr/>
                    </p:nvPicPr>
                    <p:blipFill rotWithShape="1">
                      <a:blip r:embed="rId6">
                        <a:alphaModFix/>
                      </a:blip>
                      <a:srcRect b="0" l="0" r="0" t="0"/>
                      <a:stretch/>
                    </p:blipFill>
                    <p:spPr>
                      <a:xfrm>
                        <a:off x="8934450" y="2152809"/>
                        <a:ext cx="2914650" cy="3811587"/>
                      </a:xfrm>
                      <a:prstGeom prst="rect">
                        <a:avLst/>
                      </a:prstGeom>
                      <a:noFill/>
                      <a:ln>
                        <a:noFill/>
                      </a:ln>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Οι τρεις νόμοι της ρομποτικής κατά τον Issak Asimov</a:t>
            </a:r>
            <a:br>
              <a:rPr lang="el-GR"/>
            </a:br>
            <a:endParaRPr/>
          </a:p>
        </p:txBody>
      </p:sp>
      <p:sp>
        <p:nvSpPr>
          <p:cNvPr id="189" name="Google Shape;189;p7"/>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80000"/>
              <a:buChar char="►"/>
            </a:pPr>
            <a:r>
              <a:rPr lang="el-GR"/>
              <a:t>&lt;&lt;Ο όρος ρομποτική χρησιμοποιήθηκε από τον Asimov ως σύμβολο της επιστήμης που είναι αφιερωμένη στη μελέτη των ρομπότ και διέπονται από τους παρακάτω τρεις βασικούς νόμους:</a:t>
            </a:r>
            <a:endParaRPr/>
          </a:p>
          <a:p>
            <a:pPr indent="-24892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Ένα robot δεν μπορεί να τραυματίσει ή μέσω της αδράνειας του να βλάψει ένα ανθρώπινο πλάσμα.</a:t>
            </a:r>
            <a:endParaRPr/>
          </a:p>
          <a:p>
            <a:pPr indent="-342900" lvl="0" marL="342900" rtl="0" algn="l">
              <a:spcBef>
                <a:spcPts val="1000"/>
              </a:spcBef>
              <a:spcAft>
                <a:spcPts val="0"/>
              </a:spcAft>
              <a:buSzPct val="80000"/>
              <a:buChar char="►"/>
            </a:pPr>
            <a:r>
              <a:rPr lang="el-GR"/>
              <a:t>Ένα robot πρέπει να υπακούει στις εντολές που δίνονται από τους ανθρώπους, εκτός και αν αυτό έρχεται σε αντίθεση με τον πρώτο νόμο.</a:t>
            </a:r>
            <a:endParaRPr/>
          </a:p>
          <a:p>
            <a:pPr indent="-342900" lvl="0" marL="342900" rtl="0" algn="l">
              <a:spcBef>
                <a:spcPts val="1000"/>
              </a:spcBef>
              <a:spcAft>
                <a:spcPts val="0"/>
              </a:spcAft>
              <a:buSzPct val="80000"/>
              <a:buChar char="►"/>
            </a:pPr>
            <a:r>
              <a:rPr lang="el-GR"/>
              <a:t>Ένα robot πρέπει να προστατεύει την ίδια του την ύπαρξη, εκτός και αν αυτό έρχεται σε αντίθεση με τον πρώτο ή το δεύτερο νόμο&gt;&gt;.</a:t>
            </a:r>
            <a:endParaRPr/>
          </a:p>
          <a:p>
            <a:pPr indent="-24892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Πηγές:http://courseware.mech.ntua.gr/ml23419/robotics_pdf/intro.pdf</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8"/>
          <p:cNvSpPr txBox="1"/>
          <p:nvPr>
            <p:ph type="title"/>
          </p:nvPr>
        </p:nvSpPr>
        <p:spPr>
          <a:xfrm>
            <a:off x="641838" y="417549"/>
            <a:ext cx="9408998" cy="73543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Η Τεχνητή νοημοσύνη</a:t>
            </a:r>
            <a:endParaRPr/>
          </a:p>
        </p:txBody>
      </p:sp>
      <p:sp>
        <p:nvSpPr>
          <p:cNvPr id="195" name="Google Shape;195;p8"/>
          <p:cNvSpPr txBox="1"/>
          <p:nvPr>
            <p:ph idx="1" type="body"/>
          </p:nvPr>
        </p:nvSpPr>
        <p:spPr>
          <a:xfrm>
            <a:off x="836250" y="1152982"/>
            <a:ext cx="9916742" cy="5705017"/>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SzPct val="80000"/>
              <a:buChar char="►"/>
            </a:pPr>
            <a:r>
              <a:rPr lang="el-GR"/>
              <a:t> Με βάση τον επιθυμητό επιστημονικό στόχο η ΤΝ κατηγοριοποιείται σε άλλου τύπου ευρείς τομείς, όπως επίλυση προβλημάτων, μηχανική μάθηση, ανακάλυψη γνώσης, συστήματα γνώσης κλπ. Επίσης υπάρχει επικάλυψη με συναφή επιστημονικά πεδία όπως η μηχανική όραση, η επεξεργασία φυσικής γλώσσας ή η ρομποτική, τα οποία μπορούν να τοποθετηθούν μες στο ευρύτερο πλαίσιο της σύγχρονης τεχνητής νοημοσύνης ως ανεξάρτητα πεδία της.</a:t>
            </a:r>
            <a:endParaRPr/>
          </a:p>
          <a:p>
            <a:pPr indent="-26416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Η λογοτεχνία και ο κινηματογράφος επιστημονικής φαντασίας από τη δεκαετία του 1920 μέχρι σήμερα έχουν δώσει στο ευρύ κοινό την αίσθηση ότι η ΤΝ αφορά την προσπάθεια κατασκευής μηχανικών ανδροειδών ή αυτοσυνείδητων προγραμμάτων υπολογιστή (ισχυρή ΤΝ), επηρεάζοντας μάλιστα ακόμα και τους πρώτους ερευνητές του τομέα. Στην πραγματικότητα οι περισσότεροι επιστήμονες της τεχνητής νοημοσύνης προσπαθούν να κατασκευάσουν λογισμικό ή πλήρεις μηχανές οι οποίες να επιλύουν με αποδεκτά αποτελέσματα ρεαλιστικά υπολογιστικά προβλήματα οποιουδήποτε τύπου (ασθενής ΤΝ), αν και πολλοί πιστεύουν ότι η εξομοίωση ή η προσομοίωση της πραγματικής ευφυΐας, η ισχυρή ΤΝ, πρέπει να είναι ο τελικός στόχος.</a:t>
            </a:r>
            <a:endParaRPr/>
          </a:p>
          <a:p>
            <a:pPr indent="-342900" lvl="0" marL="342900" rtl="0" algn="l">
              <a:spcBef>
                <a:spcPts val="1000"/>
              </a:spcBef>
              <a:spcAft>
                <a:spcPts val="0"/>
              </a:spcAft>
              <a:buSzPct val="80000"/>
              <a:buChar char="►"/>
            </a:pPr>
            <a:r>
              <a:rPr lang="el-GR"/>
              <a:t>Η σύγχρονη τεχνητή νοημοσύνη αποτελεί ένα από τα πλέον «μαθηματικοποιημένα» και ταχέως εξελισσόμενα πεδία της πληροφορικής. Σήμερα, ο τομέας αξιοποιεί περισσότερο υποσυμβολικές μεθόδους και εργαλεία καταγόμενα από τα εφαρμοσμένα μαθηματικά και τις επιστήμες μηχανικών, παρά από τη θεωρητική πληροφορική και τη μαθηματική λογική όπως συνέβαινε πριν το 1990. Σε ακαδημαϊκό επίπεδο η τεχνητή νοημοσύνη μελετάται επίσης από την ηλεκτρονική μηχανική, ενώ συνιστά ένα από τα σημαντικότερα θεμελιακά συστατικά του διεπιστημονικού γνωστικού πεδίου της γνωσιακής επιστήμης.</a:t>
            </a:r>
            <a:endParaRPr/>
          </a:p>
          <a:p>
            <a:pPr indent="-264160" lvl="0" marL="342900" rtl="0" algn="l">
              <a:spcBef>
                <a:spcPts val="1000"/>
              </a:spcBef>
              <a:spcAft>
                <a:spcPts val="0"/>
              </a:spcAft>
              <a:buSzPct val="80000"/>
              <a:buNone/>
            </a:pPr>
            <a:r>
              <a:t/>
            </a:r>
            <a:endParaRPr/>
          </a:p>
          <a:p>
            <a:pPr indent="-342900" lvl="0" marL="342900" rtl="0" algn="l">
              <a:spcBef>
                <a:spcPts val="1000"/>
              </a:spcBef>
              <a:spcAft>
                <a:spcPts val="0"/>
              </a:spcAft>
              <a:buSzPct val="80000"/>
              <a:buChar char="►"/>
            </a:pPr>
            <a:r>
              <a:rPr lang="el-GR"/>
              <a:t>Πηγή:Βικιπαίδεια</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ph type="title"/>
          </p:nvPr>
        </p:nvSpPr>
        <p:spPr>
          <a:xfrm>
            <a:off x="509955" y="452718"/>
            <a:ext cx="9540880" cy="725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l-GR"/>
              <a:t>Ηθικοί προβληματισμοί τηςΤεχνητής</a:t>
            </a:r>
            <a:br>
              <a:rPr lang="el-GR"/>
            </a:br>
            <a:r>
              <a:rPr lang="el-GR"/>
              <a:t> νοημοσύνης</a:t>
            </a:r>
            <a:endParaRPr/>
          </a:p>
        </p:txBody>
      </p:sp>
      <p:sp>
        <p:nvSpPr>
          <p:cNvPr id="201" name="Google Shape;201;p9"/>
          <p:cNvSpPr txBox="1"/>
          <p:nvPr>
            <p:ph idx="1" type="body"/>
          </p:nvPr>
        </p:nvSpPr>
        <p:spPr>
          <a:xfrm>
            <a:off x="329184" y="1782026"/>
            <a:ext cx="9432634" cy="5011966"/>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spcBef>
                <a:spcPts val="0"/>
              </a:spcBef>
              <a:spcAft>
                <a:spcPts val="0"/>
              </a:spcAft>
              <a:buSzPct val="80000"/>
              <a:buChar char="►"/>
            </a:pPr>
            <a:r>
              <a:rPr lang="el-GR"/>
              <a:t>Σκοπός των επιστημόνων είναι να φτάσουν τα ρομπότ στο σημείο να επικοινωνούν με τους ανθρώπους, όπως εμείς με τους συνανθρώπους μας. Αυτό συνεπάγεται πως το ρομποτικό σύστημα πρέπει το ίδιο να μπορεί να κατανοήσει τι λέμε, τι του δείχνουμε, τι το προστάζουμε να κάνει, άρα μιλάμε για τεχνητή νοημοσύνη. Η ηθική της τεχνητής νοημοσύνης είναι το τμήμα της ηθικής της τεχνολογίας που αφορά στα ρομπότ και άλλα τεχνητά νοήμονα όντα. Είναι τυπικά διαιρεμένο σε ρομποτική ηθική, δηλαδή στην μέριμνα για την ηθική συμπεριφορά των ανθρώπων όταν σχεδιάζουν, κατασκευάζουν, χρησιμοποιούν και διαχειρίζονται τεχνητά νοήμονα όντα και σε ηθική της μηχανής, η οποία ασχολείται με την ηθική συμπεριφορά τεχνητών ηθικών παραγόντων (AMAs). </a:t>
            </a:r>
            <a:endParaRPr/>
          </a:p>
          <a:p>
            <a:pPr indent="-342900" lvl="0" marL="342900" rtl="0" algn="l">
              <a:spcBef>
                <a:spcPts val="1000"/>
              </a:spcBef>
              <a:spcAft>
                <a:spcPts val="0"/>
              </a:spcAft>
              <a:buSzPct val="80000"/>
              <a:buChar char="►"/>
            </a:pPr>
            <a:r>
              <a:rPr lang="el-GR"/>
              <a:t>Τα συστήματα τεχνητής νοημοσύνης είναι τέχνεργα, κατασκευασμένα από ανθρώπους για να εκπληρώσουν ορισμένους στόχους. Απαιτούνται θεωρίες, μέθοδοι και αλγόριθμοι για την ενσωμάτωση ηθικών, κοινωνικών και νομικών και αξιών στις τεχνολογικές εξελίξεις στην τεχνητή νοημοσύνη, σε όλα τα στάδια ανάπτυξης (ανάλυση, σχεδιασμός, κατασκευή, ανάπτυξη και αξιολόγηση). Αυτά τα ηθικά, κοινωνικά και νομικά κριτήρια σημαίνουν πλαίσια μέσω των οποίων κατευθύνονται οι επιλογές σχεδιασμού και ρύθμισης των συστημάτων τεχνητής νοημοσύνης, όπως και κανόνες εμπλοκής με τον ανθρώπινο παράγοντα</a:t>
            </a:r>
            <a:endParaRPr/>
          </a:p>
          <a:p>
            <a:pPr indent="-342900" lvl="0" marL="342900" rtl="0" algn="l">
              <a:spcBef>
                <a:spcPts val="1000"/>
              </a:spcBef>
              <a:spcAft>
                <a:spcPts val="0"/>
              </a:spcAft>
              <a:buSzPct val="80000"/>
              <a:buChar char="►"/>
            </a:pPr>
            <a:r>
              <a:rPr lang="el-GR"/>
              <a:t>Πηγή:Βικιπαίδεια</a:t>
            </a:r>
            <a:endParaRPr/>
          </a:p>
          <a:p>
            <a:pPr indent="-256540" lvl="0" marL="342900" rtl="0" algn="l">
              <a:spcBef>
                <a:spcPts val="1000"/>
              </a:spcBef>
              <a:spcAft>
                <a:spcPts val="0"/>
              </a:spcAft>
              <a:buSzPct val="800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Ιόν">
  <a:themeElements>
    <a:clrScheme name="Ιόν">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2023-01-02T20:42:28Z</dcterms:created>
  <dc:creator>Νεκταρία Σαλεμή</dc:creator>
</cp:coreProperties>
</file>