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</p:sldMasterIdLst>
  <p:notesMasterIdLst>
    <p:notesMasterId r:id="rId12"/>
  </p:notesMasterIdLst>
  <p:handoutMasterIdLst>
    <p:handoutMasterId r:id="rId13"/>
  </p:handoutMasterIdLst>
  <p:sldIdLst>
    <p:sldId id="416" r:id="rId3"/>
    <p:sldId id="413" r:id="rId4"/>
    <p:sldId id="417" r:id="rId5"/>
    <p:sldId id="294" r:id="rId6"/>
    <p:sldId id="412" r:id="rId7"/>
    <p:sldId id="273" r:id="rId8"/>
    <p:sldId id="349" r:id="rId9"/>
    <p:sldId id="418" r:id="rId10"/>
    <p:sldId id="40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6327" autoAdjust="0"/>
  </p:normalViewPr>
  <p:slideViewPr>
    <p:cSldViewPr snapToGrid="0" snapToObjects="1">
      <p:cViewPr varScale="1">
        <p:scale>
          <a:sx n="123" d="100"/>
          <a:sy n="123" d="100"/>
        </p:scale>
        <p:origin x="185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12/25/19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12/25/19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12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14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6B044-214C-AA40-8F2B-DEC41BD6B0FD}" type="datetime1">
              <a:rPr lang="en-US" smtClean="0"/>
              <a:t>12/25/19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/>
              <a:t>BEGINNER PROGRAMMING LESSON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By Sanjay and Arvind </a:t>
            </a:r>
            <a:r>
              <a:rPr lang="en-US" dirty="0" err="1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23138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8122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1A44E-0822-7846-8A3A-29CB2E1F6B5E}" type="datetime1">
              <a:rPr lang="en-US" smtClean="0"/>
              <a:t>12/25/19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360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D7E1A-1EF1-D045-B958-CD9693A2F651}" type="datetime1">
              <a:rPr lang="en-US" smtClean="0"/>
              <a:t>12/25/19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73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98927-B149-E94E-864A-536EA39DA34F}" type="datetime1">
              <a:rPr lang="en-US" smtClean="0"/>
              <a:t>12/25/19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19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C462-A379-D645-8E55-460BE9E5634F}" type="datetime1">
              <a:rPr lang="en-US" smtClean="0"/>
              <a:t>12/25/19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88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A16FC-6B8D-4C4B-98C9-A36709896349}" type="datetime1">
              <a:rPr lang="en-US" smtClean="0"/>
              <a:t>12/25/19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67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01F44-25FA-1D41-BE65-D8E565AEAEB5}" type="datetime1">
              <a:rPr lang="en-US" smtClean="0"/>
              <a:t>12/25/19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31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9443F-DC4C-0D4F-B29A-9EE4BD180C45}" type="datetime1">
              <a:rPr lang="en-US" smtClean="0"/>
              <a:t>12/25/19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009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9E9CB-2ED8-4345-9469-BB05A7C029B6}" type="datetime1">
              <a:rPr lang="en-US" smtClean="0"/>
              <a:t>12/25/19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674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E55B-28A5-1949-8F43-7D732EE13D7D}" type="datetime1">
              <a:rPr lang="en-US" smtClean="0"/>
              <a:t>12/25/19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6471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5B6A9-9682-5F4C-AE9B-B2438C7ADE84}" type="datetime1">
              <a:rPr lang="en-US" smtClean="0"/>
              <a:t>12/25/19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58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06CDA-FE9C-FE43-8B0C-63B386422ED5}" type="datetime1">
              <a:rPr lang="en-US" smtClean="0"/>
              <a:t>12/25/19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453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3E779-1760-5C43-B53B-D674A6CB97E2}" type="datetime1">
              <a:rPr lang="en-US" smtClean="0"/>
              <a:t>12/25/19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76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48B2-49EF-124E-8D68-ABBBA3120F09}" type="datetime1">
              <a:rPr lang="en-US" smtClean="0"/>
              <a:t>12/25/19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4506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23103-11D5-6F49-868F-C77D40C36CC8}" type="datetime1">
              <a:rPr lang="en-US" smtClean="0"/>
              <a:t>12/25/19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49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368F-17E9-E64F-BDF0-8F0AB9A41617}" type="datetime1">
              <a:rPr lang="en-US" smtClean="0"/>
              <a:t>12/25/19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78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82702-CB2B-6047-8396-AB62D5DDA085}" type="datetime1">
              <a:rPr lang="en-US" smtClean="0"/>
              <a:t>12/25/19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31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4B5EF-AF1D-7248-B67E-7F8EEC924613}" type="datetime1">
              <a:rPr lang="en-US" smtClean="0"/>
              <a:t>12/25/19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41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57D8-5DCA-2948-886A-85AE279681E5}" type="datetime1">
              <a:rPr lang="en-US" smtClean="0"/>
              <a:t>12/25/19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96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5EBC-DE3D-5747-A6F7-C150736E42E0}" type="datetime1">
              <a:rPr lang="en-US" smtClean="0"/>
              <a:t>12/25/19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72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C032E-ED03-8F4E-92E7-963A01C31AC9}" type="datetime1">
              <a:rPr lang="en-US" smtClean="0"/>
              <a:t>12/25/19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680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81A2C-344D-DA4B-8B9E-4D898BE28DD5}" type="datetime1">
              <a:rPr lang="en-US" smtClean="0"/>
              <a:t>12/25/19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94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18CECB9-4820-7148-9BD5-B2B8A9811744}" type="datetime1">
              <a:rPr lang="en-US" smtClean="0"/>
              <a:t>12/25/19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23138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040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7B430-D6D9-BF4C-909A-F4D47B0C7DFE}" type="datetime1">
              <a:rPr lang="en-US" smtClean="0"/>
              <a:t>12/25/19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06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tiff"/><Relationship Id="rId4" Type="http://schemas.openxmlformats.org/officeDocument/2006/relationships/hyperlink" Target="http://www.ucalgary.ca/IOSTEM/files/IOSTEM/media_crop/44/public/sensors.jp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creativecommons.org/licenses/by-nc-sa/4.0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EV3 Classroom: Color Sensor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F083CB0-537A-DB48-A2A4-C789C40EE024}"/>
              </a:ext>
            </a:extLst>
          </p:cNvPr>
          <p:cNvSpPr txBox="1">
            <a:spLocks/>
          </p:cNvSpPr>
          <p:nvPr/>
        </p:nvSpPr>
        <p:spPr>
          <a:xfrm>
            <a:off x="4868091" y="272833"/>
            <a:ext cx="3897684" cy="15980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/>
              <a:t>BEGINNER PROGRAMMING LESSON</a:t>
            </a:r>
            <a:endParaRPr lang="en-US" sz="3200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2DF7FEAD-041A-984E-97A7-002158126A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17" t="7031" r="4033" b="8124"/>
          <a:stretch/>
        </p:blipFill>
        <p:spPr>
          <a:xfrm>
            <a:off x="129863" y="209018"/>
            <a:ext cx="4442137" cy="1673443"/>
          </a:xfrm>
          <a:prstGeom prst="rect">
            <a:avLst/>
          </a:prstGeom>
        </p:spPr>
      </p:pic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6DEEDB64-E640-C84E-A0D2-65C2FEC09A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120" y="4883748"/>
            <a:ext cx="1444298" cy="144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887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Learn how to use the Color Sensor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Learn about Coast and Brake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72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sensor?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930166"/>
            <a:ext cx="8245474" cy="519599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 sensor lets an EV3 program measure and collect data about is surroundings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EV3 sensors include:</a:t>
            </a:r>
          </a:p>
          <a:p>
            <a:pPr marL="800100" lvl="1" indent="-342900"/>
            <a:r>
              <a:rPr lang="en-US" dirty="0"/>
              <a:t>Color – measures color and darkness</a:t>
            </a:r>
          </a:p>
          <a:p>
            <a:pPr marL="800100" lvl="1" indent="-342900"/>
            <a:r>
              <a:rPr lang="en-US" dirty="0"/>
              <a:t>Gyro – measures rotation of robot </a:t>
            </a:r>
          </a:p>
          <a:p>
            <a:pPr marL="800100" lvl="1" indent="-342900"/>
            <a:r>
              <a:rPr lang="en-US" dirty="0"/>
              <a:t>Ultrasonic – measures distance to nearby surfaces</a:t>
            </a:r>
          </a:p>
          <a:p>
            <a:pPr marL="800100" lvl="1" indent="-342900"/>
            <a:r>
              <a:rPr lang="en-US" dirty="0"/>
              <a:t>Touch – measures contact with surface</a:t>
            </a:r>
          </a:p>
          <a:p>
            <a:pPr marL="800100" lvl="1" indent="-342900"/>
            <a:r>
              <a:rPr lang="en-US" dirty="0"/>
              <a:t>Infrared – measures IR remote’s signals</a:t>
            </a:r>
          </a:p>
          <a:p>
            <a:pPr marL="800100" lvl="1" indent="-342900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 descr="http://www.ucalgary.ca/IOSTEM/files/IOSTEM/media_crop/44/public/sensor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6179" y="4297339"/>
            <a:ext cx="5715070" cy="1828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199" y="6280694"/>
            <a:ext cx="736947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Image from: </a:t>
            </a:r>
            <a:r>
              <a:rPr lang="en-US" sz="1100" dirty="0">
                <a:hlinkClick r:id="rId4"/>
              </a:rPr>
              <a:t>http://www.ucalgary.ca/IOSTEM/files/IOSTEM/media_crop/44/public/sensors.jpg</a:t>
            </a:r>
            <a:r>
              <a:rPr lang="en-US" sz="1100" dirty="0"/>
              <a:t>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37774" y="4297339"/>
            <a:ext cx="1587717" cy="175310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966976" y="5801527"/>
            <a:ext cx="13267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Infrared Sensor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91274" y="5788465"/>
            <a:ext cx="1009791" cy="2616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100" dirty="0"/>
              <a:t>Color Sensor</a:t>
            </a:r>
          </a:p>
        </p:txBody>
      </p:sp>
    </p:spTree>
    <p:extLst>
      <p:ext uri="{BB962C8B-B14F-4D97-AF65-F5344CB8AC3E}">
        <p14:creationId xmlns:p14="http://schemas.microsoft.com/office/powerpoint/2010/main" val="1591005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color sensor?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047560"/>
            <a:ext cx="8245475" cy="5058900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What are they?  Sensors that detect the intensity of light that enters 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Three modes: Color, Reflected Light Intensity and Ambient Light Intensity</a:t>
            </a:r>
          </a:p>
          <a:p>
            <a:pPr marL="800100" lvl="1" indent="-342900"/>
            <a:r>
              <a:rPr lang="en-US" b="1" dirty="0"/>
              <a:t>Color Mode: </a:t>
            </a:r>
            <a:r>
              <a:rPr lang="en-US" b="0" dirty="0"/>
              <a:t>Recognizes 7 colors (black, brown, blue, green, yellow, red, white) and No Color</a:t>
            </a:r>
          </a:p>
          <a:p>
            <a:pPr marL="800100" lvl="1" indent="-342900"/>
            <a:r>
              <a:rPr lang="en-US" b="1" dirty="0"/>
              <a:t>Reflected Light: </a:t>
            </a:r>
            <a:r>
              <a:rPr lang="en-US" b="0" dirty="0"/>
              <a:t>Measures the intensity of the light reflected back from a lamp that emits a red light. (0=very dark and 100=very light)</a:t>
            </a:r>
          </a:p>
          <a:p>
            <a:pPr marL="800100" lvl="1" indent="-342900"/>
            <a:r>
              <a:rPr lang="en-US" b="1" dirty="0"/>
              <a:t>Ambient Light: </a:t>
            </a:r>
            <a:r>
              <a:rPr lang="en-US" b="0" dirty="0"/>
              <a:t>Measures the strength of the light that enters the sensor from the environment. (0=very dark and 100=very light)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USES:</a:t>
            </a:r>
          </a:p>
          <a:p>
            <a:pPr marL="800100" lvl="1" indent="-342900"/>
            <a:r>
              <a:rPr lang="en-US" dirty="0"/>
              <a:t>Move until a line, Follow a line, Find a color</a:t>
            </a:r>
          </a:p>
          <a:p>
            <a:pPr marL="800100" lvl="1" indent="-342900"/>
            <a:r>
              <a:rPr lang="en-US" dirty="0"/>
              <a:t>Play a game using the color sensor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96292" y="5969405"/>
            <a:ext cx="6724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We will use COLOR MODE in this Lesson</a:t>
            </a:r>
          </a:p>
        </p:txBody>
      </p:sp>
      <p:pic>
        <p:nvPicPr>
          <p:cNvPr id="8" name="Picture 2" descr="http://www.ucalgary.ca/IOSTEM/files/IOSTEM/media_crop/44/public/sensor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3553" r="21929" b="18166"/>
          <a:stretch/>
        </p:blipFill>
        <p:spPr bwMode="auto">
          <a:xfrm>
            <a:off x="6712204" y="4365565"/>
            <a:ext cx="1401218" cy="1496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733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9-12-21 at 5.15.1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118" y="2161322"/>
            <a:ext cx="3686138" cy="11845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MOVE STEERING TIP: hold position or Float?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752600"/>
            <a:ext cx="4436919" cy="4373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Something more about the Move Steering Block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You will notice you have an option to HOLD POSITION or FLOAT. This is the same as BRAKE and COAST in EV3-G.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Float will make the motors keep moving.  Hold Position makes the motors stop immediately.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Which do you use to stop EXACTLY on a colored line?</a:t>
            </a:r>
          </a:p>
          <a:p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AA780E8-983E-244C-8884-092D34004977}"/>
              </a:ext>
            </a:extLst>
          </p:cNvPr>
          <p:cNvCxnSpPr/>
          <p:nvPr/>
        </p:nvCxnSpPr>
        <p:spPr>
          <a:xfrm>
            <a:off x="4572000" y="3032991"/>
            <a:ext cx="143769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364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 SENSOR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186" y="932639"/>
            <a:ext cx="3658140" cy="505620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Make the robot move up to a green line using the color sensor.</a:t>
            </a:r>
          </a:p>
          <a:p>
            <a:r>
              <a:rPr lang="en-US" dirty="0"/>
              <a:t>Step 1: Set up motors (e.g. hold position or float)</a:t>
            </a:r>
          </a:p>
          <a:p>
            <a:r>
              <a:rPr lang="en-US" dirty="0"/>
              <a:t>Step 2: Start Driving</a:t>
            </a:r>
          </a:p>
          <a:p>
            <a:r>
              <a:rPr lang="en-US" dirty="0"/>
              <a:t>Step 3: Wait for the color sensor to detect green using the Wait Until Color Is block</a:t>
            </a:r>
          </a:p>
          <a:p>
            <a:r>
              <a:rPr lang="en-US" dirty="0"/>
              <a:t>Step 4: Stop motors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0" dirty="0">
                <a:solidFill>
                  <a:srgbClr val="FF0000"/>
                </a:solidFill>
              </a:rPr>
              <a:t>Hint: You will use Move Steering (think about motor on and off) and Wait for “Color”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pic>
        <p:nvPicPr>
          <p:cNvPr id="11" name="Picture 10" descr="Screen Shot 2019-12-21 at 5.15.1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174" y="1821103"/>
            <a:ext cx="3658141" cy="1175555"/>
          </a:xfrm>
          <a:prstGeom prst="rect">
            <a:avLst/>
          </a:prstGeom>
        </p:spPr>
      </p:pic>
      <p:pic>
        <p:nvPicPr>
          <p:cNvPr id="9" name="Picture 8" descr="Screen Shot 2019-12-21 at 5.44.4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187" y="3364027"/>
            <a:ext cx="3136012" cy="194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629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 Sensor Challenge Solution</a:t>
            </a:r>
          </a:p>
        </p:txBody>
      </p:sp>
      <p:pic>
        <p:nvPicPr>
          <p:cNvPr id="8" name="Picture 7" descr="Screen Shot 2019-12-21 at 5.54.4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9755" y="1989306"/>
            <a:ext cx="4890516" cy="321512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7657067" y="1803731"/>
            <a:ext cx="932751" cy="0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7657067" y="5490740"/>
            <a:ext cx="932751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024706" y="2004257"/>
            <a:ext cx="0" cy="33554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561683" y="1366551"/>
            <a:ext cx="941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FINISH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561683" y="5677029"/>
            <a:ext cx="915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3448" y="2004257"/>
            <a:ext cx="243169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Sets motors to hold position</a:t>
            </a:r>
          </a:p>
          <a:p>
            <a:pPr marL="342900" indent="-342900">
              <a:buFontTx/>
              <a:buAutoNum type="arabicPeriod"/>
            </a:pPr>
            <a:r>
              <a:rPr lang="en-US" dirty="0"/>
              <a:t>Start Moving With Steering At Speed block starts moving the robot and moves on to the next block</a:t>
            </a:r>
          </a:p>
          <a:p>
            <a:pPr marL="342900" indent="-342900">
              <a:buFontTx/>
              <a:buAutoNum type="arabicPeriod"/>
            </a:pPr>
            <a:r>
              <a:rPr lang="en-US" dirty="0"/>
              <a:t>Waits until Color is Green</a:t>
            </a:r>
          </a:p>
          <a:p>
            <a:pPr marL="342900" indent="-342900">
              <a:buFontTx/>
              <a:buAutoNum type="arabicPeriod"/>
            </a:pPr>
            <a:r>
              <a:rPr lang="en-US" dirty="0"/>
              <a:t>Stops moving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483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Notes For EV3-G Users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117600"/>
            <a:ext cx="8396191" cy="5008563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/>
              <a:t>You can not look for more than one color with just the color sensor blocks 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/>
              <a:t>However, other code can be written that will have the same effect.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1566" y="2176904"/>
            <a:ext cx="1054848" cy="1658988"/>
          </a:xfrm>
          <a:prstGeom prst="rect">
            <a:avLst/>
          </a:prstGeom>
        </p:spPr>
      </p:pic>
      <p:pic>
        <p:nvPicPr>
          <p:cNvPr id="9" name="Picture 8" descr="Screen Shot 2019-12-21 at 5.44.4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5636" y="2176904"/>
            <a:ext cx="2587386" cy="1606454"/>
          </a:xfrm>
          <a:prstGeom prst="rect">
            <a:avLst/>
          </a:prstGeom>
        </p:spPr>
      </p:pic>
      <p:pic>
        <p:nvPicPr>
          <p:cNvPr id="8" name="Picture 7" descr="Screen Shot 2019-12-21 at 6.08.06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419" y="3835892"/>
            <a:ext cx="6151231" cy="50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32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/>
              <a:t>CREDITS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/>
              <a:t>This tutorial was created by Sanjay Seshan and Arvind </a:t>
            </a:r>
            <a:r>
              <a:rPr lang="en-US" sz="1800" dirty="0" err="1"/>
              <a:t>Seshan</a:t>
            </a:r>
            <a:endParaRPr lang="en-US" sz="1800" dirty="0"/>
          </a:p>
          <a:p>
            <a:pPr marL="342900" indent="-342900">
              <a:buFont typeface="Arial"/>
              <a:buChar char="•"/>
            </a:pPr>
            <a:r>
              <a:rPr lang="en-US" sz="1800" dirty="0"/>
              <a:t>More lessons are available at www.ev3lessons.com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© EV3Lessons.com, 2019, (Last edit: 21/12/2019)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2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750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6321</TotalTime>
  <Words>647</Words>
  <Application>Microsoft Macintosh PowerPoint</Application>
  <PresentationFormat>On-screen Show (4:3)</PresentationFormat>
  <Paragraphs>76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Helvetica Neue</vt:lpstr>
      <vt:lpstr>beginner</vt:lpstr>
      <vt:lpstr>Custom Design</vt:lpstr>
      <vt:lpstr>PowerPoint Presentation</vt:lpstr>
      <vt:lpstr>Lesson Objectives</vt:lpstr>
      <vt:lpstr>What is a sensor?</vt:lpstr>
      <vt:lpstr>What is the color sensor? </vt:lpstr>
      <vt:lpstr>ANOTHER MOVE STEERING TIP: hold position or Float?</vt:lpstr>
      <vt:lpstr>COLOR SENSOR CHALLENGE</vt:lpstr>
      <vt:lpstr>Color Sensor Challenge Solution</vt:lpstr>
      <vt:lpstr>Notes For EV3-G Users</vt:lpstr>
      <vt:lpstr>CREDITS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cp:lastModifiedBy>Srinivasan Seshan</cp:lastModifiedBy>
  <cp:revision>33</cp:revision>
  <dcterms:created xsi:type="dcterms:W3CDTF">2014-08-07T02:19:13Z</dcterms:created>
  <dcterms:modified xsi:type="dcterms:W3CDTF">2019-12-25T15:26:09Z</dcterms:modified>
</cp:coreProperties>
</file>