
<file path=[Content_Types].xml><?xml version="1.0" encoding="utf-8"?>
<Types xmlns="http://schemas.openxmlformats.org/package/2006/content-types">
  <Default Extension="emf" ContentType="image/x-emf"/>
  <Default Extension="jpeg" ContentType="image/jpeg"/>
  <Default Extension="mov" ContentType="video/quicktime"/>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 id="2147483750" r:id="rId3"/>
  </p:sldMasterIdLst>
  <p:notesMasterIdLst>
    <p:notesMasterId r:id="rId26"/>
  </p:notesMasterIdLst>
  <p:handoutMasterIdLst>
    <p:handoutMasterId r:id="rId27"/>
  </p:handoutMasterIdLst>
  <p:sldIdLst>
    <p:sldId id="414" r:id="rId4"/>
    <p:sldId id="413" r:id="rId5"/>
    <p:sldId id="416" r:id="rId6"/>
    <p:sldId id="300" r:id="rId7"/>
    <p:sldId id="423" r:id="rId8"/>
    <p:sldId id="425" r:id="rId9"/>
    <p:sldId id="426" r:id="rId10"/>
    <p:sldId id="409" r:id="rId11"/>
    <p:sldId id="420" r:id="rId12"/>
    <p:sldId id="419" r:id="rId13"/>
    <p:sldId id="344" r:id="rId14"/>
    <p:sldId id="427" r:id="rId15"/>
    <p:sldId id="411" r:id="rId16"/>
    <p:sldId id="260" r:id="rId17"/>
    <p:sldId id="366" r:id="rId18"/>
    <p:sldId id="412" r:id="rId19"/>
    <p:sldId id="415" r:id="rId20"/>
    <p:sldId id="428" r:id="rId21"/>
    <p:sldId id="424" r:id="rId22"/>
    <p:sldId id="429" r:id="rId23"/>
    <p:sldId id="430" r:id="rId24"/>
    <p:sldId id="40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7A7A7A"/>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0" autoAdjust="0"/>
    <p:restoredTop sz="96346" autoAdjust="0"/>
  </p:normalViewPr>
  <p:slideViewPr>
    <p:cSldViewPr snapToGrid="0" snapToObjects="1">
      <p:cViewPr varScale="1">
        <p:scale>
          <a:sx n="138" d="100"/>
          <a:sy n="138" d="100"/>
        </p:scale>
        <p:origin x="200" y="35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12/25/19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12/25/19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77780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22</a:t>
            </a:fld>
            <a:endParaRPr lang="en-US"/>
          </a:p>
        </p:txBody>
      </p:sp>
    </p:spTree>
    <p:extLst>
      <p:ext uri="{BB962C8B-B14F-4D97-AF65-F5344CB8AC3E}">
        <p14:creationId xmlns:p14="http://schemas.microsoft.com/office/powerpoint/2010/main" val="320189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6341A3-3A5C-3745-BC30-54FFEDE8A36B}"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2B100-D328-E642-AEEF-A90A364B1B2C}"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45276B-D67B-1743-BEE5-773F3AAB098C}"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CDBB16-B659-094C-B0E0-14428E9CFF3A}" type="datetime1">
              <a:rPr lang="en-US" smtClean="0"/>
              <a:t>12/25/19</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EV3Lessons.com, 2020, Last Update: (12/21/2019)</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0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AE0409-5936-DA40-AA8D-9B9F1171B3F1}"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3832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3641629-FDC6-9646-8916-DFCB0CC4C3D2}" type="datetime1">
              <a:rPr lang="en-US" smtClean="0"/>
              <a:t>12/25/19</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EV3Lessons.com, 2020, Last Update: (12/21/2019)</a:t>
            </a:r>
          </a:p>
        </p:txBody>
      </p:sp>
    </p:spTree>
    <p:extLst>
      <p:ext uri="{BB962C8B-B14F-4D97-AF65-F5344CB8AC3E}">
        <p14:creationId xmlns:p14="http://schemas.microsoft.com/office/powerpoint/2010/main" val="180326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EED84-7D89-EF4D-80B7-C0903BEC0F0F}"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4329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F49A2-FCB8-7B4A-9369-8D06491ED0F3}" type="datetime1">
              <a:rPr lang="en-US" smtClean="0"/>
              <a:t>12/25/19</a:t>
            </a:fld>
            <a:endParaRPr lang="en-US"/>
          </a:p>
        </p:txBody>
      </p:sp>
      <p:sp>
        <p:nvSpPr>
          <p:cNvPr id="8" name="Footer Placeholder 7"/>
          <p:cNvSpPr>
            <a:spLocks noGrp="1"/>
          </p:cNvSpPr>
          <p:nvPr>
            <p:ph type="ftr" sz="quarter" idx="11"/>
          </p:nvPr>
        </p:nvSpPr>
        <p:spPr/>
        <p:txBody>
          <a:bodyPr/>
          <a:lstStyle/>
          <a:p>
            <a:r>
              <a:rPr lang="en-US"/>
              <a:t>© EV3Lessons.com, 2020, Last Update: (12/21/2019)</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29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EE1FBE-7364-B540-8A69-BBDA3DAE4448}" type="datetime1">
              <a:rPr lang="en-US" smtClean="0"/>
              <a:t>12/25/19</a:t>
            </a:fld>
            <a:endParaRPr lang="en-US"/>
          </a:p>
        </p:txBody>
      </p:sp>
      <p:sp>
        <p:nvSpPr>
          <p:cNvPr id="4" name="Footer Placeholder 3"/>
          <p:cNvSpPr>
            <a:spLocks noGrp="1"/>
          </p:cNvSpPr>
          <p:nvPr>
            <p:ph type="ftr" sz="quarter" idx="11"/>
          </p:nvPr>
        </p:nvSpPr>
        <p:spPr/>
        <p:txBody>
          <a:bodyPr/>
          <a:lstStyle/>
          <a:p>
            <a:r>
              <a:rPr lang="en-US"/>
              <a:t>© EV3Lessons.com, 2020, Last Update: (12/21/2019)</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5776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B46F7-CE65-F244-A7A4-3BA4D0CDC302}" type="datetime1">
              <a:rPr lang="en-US" smtClean="0"/>
              <a:t>12/25/19</a:t>
            </a:fld>
            <a:endParaRPr lang="en-US"/>
          </a:p>
        </p:txBody>
      </p:sp>
      <p:sp>
        <p:nvSpPr>
          <p:cNvPr id="3" name="Footer Placeholder 2"/>
          <p:cNvSpPr>
            <a:spLocks noGrp="1"/>
          </p:cNvSpPr>
          <p:nvPr>
            <p:ph type="ftr" sz="quarter" idx="11"/>
          </p:nvPr>
        </p:nvSpPr>
        <p:spPr/>
        <p:txBody>
          <a:bodyPr/>
          <a:lstStyle/>
          <a:p>
            <a:r>
              <a:rPr lang="en-US"/>
              <a:t>© EV3Lessons.com, 2020, Last Update: (12/21/2019)</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2498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D2B611-B40D-2240-B482-E4D908A29AF3}"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6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27595-4161-3744-97D9-448D4ACD3C75}"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FACC0-16DE-4A47-BF1F-76E85C82FD36}"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37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4940C-BE97-6D46-ACC3-258768E7C92C}"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5726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06BC9-44C8-4043-8D40-9C1BB56BC5E0}"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9563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1830B1-426C-D04C-9682-F29C58439FD1}"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8948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C702B-A8C5-604C-AA76-6B80B33A8985}"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66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2406C5-2DD4-AE4E-9802-AE18246DAF2B}"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4771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5EBF40-D494-884C-BCB7-0B9FC1CD76DD}"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079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56E9E-FDDA-B84D-B5EC-97DCC02EFE95}" type="datetime1">
              <a:rPr lang="en-US" smtClean="0"/>
              <a:t>12/25/19</a:t>
            </a:fld>
            <a:endParaRPr lang="en-US"/>
          </a:p>
        </p:txBody>
      </p:sp>
      <p:sp>
        <p:nvSpPr>
          <p:cNvPr id="8" name="Footer Placeholder 7"/>
          <p:cNvSpPr>
            <a:spLocks noGrp="1"/>
          </p:cNvSpPr>
          <p:nvPr>
            <p:ph type="ftr" sz="quarter" idx="11"/>
          </p:nvPr>
        </p:nvSpPr>
        <p:spPr/>
        <p:txBody>
          <a:bodyPr/>
          <a:lstStyle/>
          <a:p>
            <a:r>
              <a:rPr lang="en-US"/>
              <a:t>© EV3Lessons.com, 2020, Last Update: (12/21/2019)</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2476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5EC41-0A0D-2040-818B-7E3F76C3BA39}" type="datetime1">
              <a:rPr lang="en-US" smtClean="0"/>
              <a:t>12/25/19</a:t>
            </a:fld>
            <a:endParaRPr lang="en-US"/>
          </a:p>
        </p:txBody>
      </p:sp>
      <p:sp>
        <p:nvSpPr>
          <p:cNvPr id="4" name="Footer Placeholder 3"/>
          <p:cNvSpPr>
            <a:spLocks noGrp="1"/>
          </p:cNvSpPr>
          <p:nvPr>
            <p:ph type="ftr" sz="quarter" idx="11"/>
          </p:nvPr>
        </p:nvSpPr>
        <p:spPr/>
        <p:txBody>
          <a:bodyPr/>
          <a:lstStyle/>
          <a:p>
            <a:r>
              <a:rPr lang="en-US"/>
              <a:t>© EV3Lessons.com, 2020, Last Update: (12/21/2019)</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9308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F2DA6-2AAD-2C40-A8B6-FE2225F6D4C7}" type="datetime1">
              <a:rPr lang="en-US" smtClean="0"/>
              <a:t>12/25/19</a:t>
            </a:fld>
            <a:endParaRPr lang="en-US"/>
          </a:p>
        </p:txBody>
      </p:sp>
      <p:sp>
        <p:nvSpPr>
          <p:cNvPr id="3" name="Footer Placeholder 2"/>
          <p:cNvSpPr>
            <a:spLocks noGrp="1"/>
          </p:cNvSpPr>
          <p:nvPr>
            <p:ph type="ftr" sz="quarter" idx="11"/>
          </p:nvPr>
        </p:nvSpPr>
        <p:spPr/>
        <p:txBody>
          <a:bodyPr/>
          <a:lstStyle/>
          <a:p>
            <a:r>
              <a:rPr lang="en-US"/>
              <a:t>© EV3Lessons.com, 2020, Last Update: (12/21/2019)</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6038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08215-8BF7-FF49-9552-02539D343919}"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6CF9DD-310B-8D4D-BA92-B146035468C1}"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27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E24B0D-140C-C74F-999D-58FC0BAF490B}"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86652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AD8908-E595-9B4C-9CD9-C9F976E4B215}"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62581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88B9D3-5A92-FE45-94CF-5523E08680B8}"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596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FE577-2006-EA47-9359-150F90D29856}"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CFA2BC-DEF6-F94D-9C12-B2BBABF544C8}" type="datetime1">
              <a:rPr lang="en-US" smtClean="0"/>
              <a:t>12/25/19</a:t>
            </a:fld>
            <a:endParaRPr lang="en-US"/>
          </a:p>
        </p:txBody>
      </p:sp>
      <p:sp>
        <p:nvSpPr>
          <p:cNvPr id="8" name="Footer Placeholder 7"/>
          <p:cNvSpPr>
            <a:spLocks noGrp="1"/>
          </p:cNvSpPr>
          <p:nvPr>
            <p:ph type="ftr" sz="quarter" idx="11"/>
          </p:nvPr>
        </p:nvSpPr>
        <p:spPr/>
        <p:txBody>
          <a:bodyPr/>
          <a:lstStyle/>
          <a:p>
            <a:r>
              <a:rPr lang="en-US"/>
              <a:t>© EV3Lessons.com, 2020, Last Update: (12/21/2019)</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1F082-6479-8443-A203-20A89C19C1DD}" type="datetime1">
              <a:rPr lang="en-US" smtClean="0"/>
              <a:t>12/25/19</a:t>
            </a:fld>
            <a:endParaRPr lang="en-US"/>
          </a:p>
        </p:txBody>
      </p:sp>
      <p:sp>
        <p:nvSpPr>
          <p:cNvPr id="4" name="Footer Placeholder 3"/>
          <p:cNvSpPr>
            <a:spLocks noGrp="1"/>
          </p:cNvSpPr>
          <p:nvPr>
            <p:ph type="ftr" sz="quarter" idx="11"/>
          </p:nvPr>
        </p:nvSpPr>
        <p:spPr/>
        <p:txBody>
          <a:bodyPr/>
          <a:lstStyle/>
          <a:p>
            <a:r>
              <a:rPr lang="en-US"/>
              <a:t>© EV3Lessons.com, 2020, Last Update: (12/21/2019)</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23731-BB3E-DC4D-A661-F8AC7896ADC2}" type="datetime1">
              <a:rPr lang="en-US" smtClean="0"/>
              <a:t>12/25/19</a:t>
            </a:fld>
            <a:endParaRPr lang="en-US"/>
          </a:p>
        </p:txBody>
      </p:sp>
      <p:sp>
        <p:nvSpPr>
          <p:cNvPr id="3" name="Footer Placeholder 2"/>
          <p:cNvSpPr>
            <a:spLocks noGrp="1"/>
          </p:cNvSpPr>
          <p:nvPr>
            <p:ph type="ftr" sz="quarter" idx="11"/>
          </p:nvPr>
        </p:nvSpPr>
        <p:spPr/>
        <p:txBody>
          <a:bodyPr/>
          <a:lstStyle/>
          <a:p>
            <a:r>
              <a:rPr lang="en-US"/>
              <a:t>© EV3Lessons.com, 2020, Last Update: (12/21/2019)</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718D0E-A320-244F-A257-08C2F2EB4213}"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7D37AC-BAB0-5841-933D-6BAA9292C757}"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48FC0-270F-FA4C-AEA9-CF7D4996EE09}" type="datetime1">
              <a:rPr lang="en-US" smtClean="0"/>
              <a:t>12/25/19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EV3Lessons.com, 2020, Last Update: (12/21/2019)</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74120E0-BC98-E049-B0B0-F75A22846210}" type="datetime1">
              <a:rPr lang="en-US" smtClean="0"/>
              <a:t>12/25/19</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EV3Lessons.com, 2020, Last Update: (12/21/2019)</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24126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7017F-4A6D-3E48-B121-5CB164E40C5F}" type="datetime1">
              <a:rPr lang="en-US" smtClean="0"/>
              <a:t>12/25/19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EV3Lessons.com, 2020, Last Update: (12/21/2019)</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2648108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if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400" dirty="0"/>
              <a:t>EV3 Classroom: Moving Straight</a:t>
            </a:r>
          </a:p>
        </p:txBody>
      </p:sp>
      <p:sp>
        <p:nvSpPr>
          <p:cNvPr id="7" name="Title 1">
            <a:extLst>
              <a:ext uri="{FF2B5EF4-FFF2-40B4-BE49-F238E27FC236}">
                <a16:creationId xmlns:a16="http://schemas.microsoft.com/office/drawing/2014/main" id="{7129D53A-3D05-8248-8098-79F7510ECAE6}"/>
              </a:ext>
            </a:extLst>
          </p:cNvPr>
          <p:cNvSpPr txBox="1">
            <a:spLocks/>
          </p:cNvSpPr>
          <p:nvPr/>
        </p:nvSpPr>
        <p:spPr>
          <a:xfrm>
            <a:off x="4868091" y="272833"/>
            <a:ext cx="3897684" cy="159805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cap="all" spc="-60" baseline="0">
                <a:solidFill>
                  <a:schemeClr val="tx2"/>
                </a:solidFill>
                <a:latin typeface="+mj-lt"/>
                <a:ea typeface="+mj-ea"/>
                <a:cs typeface="+mj-cs"/>
              </a:defRPr>
            </a:lvl1pPr>
          </a:lstStyle>
          <a:p>
            <a:r>
              <a:rPr lang="en-US" sz="3200"/>
              <a:t>BEGINNER PROGRAMMING LESSON</a:t>
            </a:r>
            <a:endParaRPr lang="en-US" sz="3200" dirty="0"/>
          </a:p>
        </p:txBody>
      </p:sp>
      <p:pic>
        <p:nvPicPr>
          <p:cNvPr id="8" name="Picture 7" descr="A picture containing drawing&#10;&#10;Description automatically generated">
            <a:extLst>
              <a:ext uri="{FF2B5EF4-FFF2-40B4-BE49-F238E27FC236}">
                <a16:creationId xmlns:a16="http://schemas.microsoft.com/office/drawing/2014/main" id="{D7E273A3-FF6F-C149-A15E-370258B18245}"/>
              </a:ext>
            </a:extLst>
          </p:cNvPr>
          <p:cNvPicPr>
            <a:picLocks noChangeAspect="1"/>
          </p:cNvPicPr>
          <p:nvPr/>
        </p:nvPicPr>
        <p:blipFill rotWithShape="1">
          <a:blip r:embed="rId3"/>
          <a:srcRect l="1617" t="7031" r="4033" b="8124"/>
          <a:stretch/>
        </p:blipFill>
        <p:spPr>
          <a:xfrm>
            <a:off x="129863" y="209018"/>
            <a:ext cx="4442137" cy="1673443"/>
          </a:xfrm>
          <a:prstGeom prst="rect">
            <a:avLst/>
          </a:prstGeom>
        </p:spPr>
      </p:pic>
      <p:pic>
        <p:nvPicPr>
          <p:cNvPr id="9" name="Picture 8" descr="A close up of a sign&#10;&#10;Description automatically generated">
            <a:extLst>
              <a:ext uri="{FF2B5EF4-FFF2-40B4-BE49-F238E27FC236}">
                <a16:creationId xmlns:a16="http://schemas.microsoft.com/office/drawing/2014/main" id="{CF42A41D-02AD-5848-9541-7359494F1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120" y="4883748"/>
            <a:ext cx="1444298" cy="1444298"/>
          </a:xfrm>
          <a:prstGeom prst="rect">
            <a:avLst/>
          </a:prstGeom>
        </p:spPr>
      </p:pic>
    </p:spTree>
    <p:extLst>
      <p:ext uri="{BB962C8B-B14F-4D97-AF65-F5344CB8AC3E}">
        <p14:creationId xmlns:p14="http://schemas.microsoft.com/office/powerpoint/2010/main" val="156878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CB2E-A630-E941-B8E3-488439B9E5DF}"/>
              </a:ext>
            </a:extLst>
          </p:cNvPr>
          <p:cNvSpPr>
            <a:spLocks noGrp="1"/>
          </p:cNvSpPr>
          <p:nvPr>
            <p:ph type="title"/>
          </p:nvPr>
        </p:nvSpPr>
        <p:spPr/>
        <p:txBody>
          <a:bodyPr/>
          <a:lstStyle/>
          <a:p>
            <a:r>
              <a:rPr lang="en-US" dirty="0"/>
              <a:t>Making a Move Straight Program</a:t>
            </a:r>
          </a:p>
        </p:txBody>
      </p:sp>
      <p:pic>
        <p:nvPicPr>
          <p:cNvPr id="7" name="Online Media 6" descr="Screen Recording 2019-12-21 at 12.41.45 PM">
            <a:hlinkClick r:id="" action="ppaction://media"/>
            <a:extLst>
              <a:ext uri="{FF2B5EF4-FFF2-40B4-BE49-F238E27FC236}">
                <a16:creationId xmlns:a16="http://schemas.microsoft.com/office/drawing/2014/main" id="{2BAC5E86-489F-854C-B516-D7FDDCAD3BE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3536" y="1635244"/>
            <a:ext cx="5559425" cy="4373563"/>
          </a:xfrm>
        </p:spPr>
      </p:pic>
      <p:sp>
        <p:nvSpPr>
          <p:cNvPr id="5" name="TextBox 4">
            <a:extLst>
              <a:ext uri="{FF2B5EF4-FFF2-40B4-BE49-F238E27FC236}">
                <a16:creationId xmlns:a16="http://schemas.microsoft.com/office/drawing/2014/main" id="{C917C01B-225E-4B02-B74C-B358C1095C99}"/>
              </a:ext>
            </a:extLst>
          </p:cNvPr>
          <p:cNvSpPr txBox="1"/>
          <p:nvPr/>
        </p:nvSpPr>
        <p:spPr>
          <a:xfrm>
            <a:off x="6102961" y="1524318"/>
            <a:ext cx="2572055" cy="2585323"/>
          </a:xfrm>
          <a:prstGeom prst="rect">
            <a:avLst/>
          </a:prstGeom>
          <a:noFill/>
        </p:spPr>
        <p:txBody>
          <a:bodyPr wrap="square" rtlCol="0">
            <a:spAutoFit/>
          </a:bodyPr>
          <a:lstStyle/>
          <a:p>
            <a:r>
              <a:rPr lang="en-US" dirty="0"/>
              <a:t>STEP 3: Drag the remaining “configure movement” blocks to the program</a:t>
            </a:r>
          </a:p>
          <a:p>
            <a:endParaRPr lang="en-US" dirty="0"/>
          </a:p>
          <a:p>
            <a:r>
              <a:rPr lang="en-US" dirty="0"/>
              <a:t>STEP 4: Drag the Move Straight block onto the program </a:t>
            </a:r>
          </a:p>
          <a:p>
            <a:r>
              <a:rPr lang="en-US" dirty="0"/>
              <a:t>(see animation)</a:t>
            </a:r>
          </a:p>
        </p:txBody>
      </p:sp>
      <p:sp>
        <p:nvSpPr>
          <p:cNvPr id="3" name="Footer Placeholder 2">
            <a:extLst>
              <a:ext uri="{FF2B5EF4-FFF2-40B4-BE49-F238E27FC236}">
                <a16:creationId xmlns:a16="http://schemas.microsoft.com/office/drawing/2014/main" id="{C3E42D61-967C-8145-9EF5-BF2DC606F5F0}"/>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346719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69B188-5C55-BB4F-8C5C-9EC589CDE082}"/>
              </a:ext>
            </a:extLst>
          </p:cNvPr>
          <p:cNvPicPr>
            <a:picLocks noChangeAspect="1"/>
          </p:cNvPicPr>
          <p:nvPr/>
        </p:nvPicPr>
        <p:blipFill>
          <a:blip r:embed="rId2"/>
          <a:stretch>
            <a:fillRect/>
          </a:stretch>
        </p:blipFill>
        <p:spPr>
          <a:xfrm>
            <a:off x="1622619" y="5213924"/>
            <a:ext cx="1217517" cy="707682"/>
          </a:xfrm>
          <a:prstGeom prst="rect">
            <a:avLst/>
          </a:prstGeom>
        </p:spPr>
      </p:pic>
      <p:pic>
        <p:nvPicPr>
          <p:cNvPr id="4" name="Picture 3">
            <a:extLst>
              <a:ext uri="{FF2B5EF4-FFF2-40B4-BE49-F238E27FC236}">
                <a16:creationId xmlns:a16="http://schemas.microsoft.com/office/drawing/2014/main" id="{544CE83D-369B-FE48-9443-CD15F26A6D46}"/>
              </a:ext>
            </a:extLst>
          </p:cNvPr>
          <p:cNvPicPr>
            <a:picLocks noChangeAspect="1"/>
          </p:cNvPicPr>
          <p:nvPr/>
        </p:nvPicPr>
        <p:blipFill>
          <a:blip r:embed="rId3"/>
          <a:stretch>
            <a:fillRect/>
          </a:stretch>
        </p:blipFill>
        <p:spPr>
          <a:xfrm>
            <a:off x="1495838" y="1448483"/>
            <a:ext cx="3657600" cy="749300"/>
          </a:xfrm>
          <a:prstGeom prst="rect">
            <a:avLst/>
          </a:prstGeom>
        </p:spPr>
      </p:pic>
      <p:pic>
        <p:nvPicPr>
          <p:cNvPr id="19" name="Picture 18">
            <a:extLst>
              <a:ext uri="{FF2B5EF4-FFF2-40B4-BE49-F238E27FC236}">
                <a16:creationId xmlns:a16="http://schemas.microsoft.com/office/drawing/2014/main" id="{524B64CF-31CF-4D12-8BA0-BA2ADF38F0A0}"/>
              </a:ext>
            </a:extLst>
          </p:cNvPr>
          <p:cNvPicPr>
            <a:picLocks noChangeAspect="1"/>
          </p:cNvPicPr>
          <p:nvPr/>
        </p:nvPicPr>
        <p:blipFill>
          <a:blip r:embed="rId4"/>
          <a:stretch>
            <a:fillRect/>
          </a:stretch>
        </p:blipFill>
        <p:spPr>
          <a:xfrm>
            <a:off x="3769240" y="2094206"/>
            <a:ext cx="1697839" cy="853364"/>
          </a:xfrm>
          <a:prstGeom prst="rect">
            <a:avLst/>
          </a:prstGeom>
        </p:spPr>
      </p:pic>
      <p:sp>
        <p:nvSpPr>
          <p:cNvPr id="2" name="Title 1"/>
          <p:cNvSpPr>
            <a:spLocks noGrp="1"/>
          </p:cNvSpPr>
          <p:nvPr>
            <p:ph type="title"/>
          </p:nvPr>
        </p:nvSpPr>
        <p:spPr/>
        <p:txBody>
          <a:bodyPr/>
          <a:lstStyle/>
          <a:p>
            <a:r>
              <a:rPr lang="en-US" dirty="0"/>
              <a:t>CHALLENGE 1: Move Straight (3 SECONDS)</a:t>
            </a:r>
          </a:p>
        </p:txBody>
      </p:sp>
      <p:sp>
        <p:nvSpPr>
          <p:cNvPr id="3" name="TextBox 2"/>
          <p:cNvSpPr txBox="1"/>
          <p:nvPr/>
        </p:nvSpPr>
        <p:spPr>
          <a:xfrm>
            <a:off x="5304224" y="3514135"/>
            <a:ext cx="3540450" cy="2862322"/>
          </a:xfrm>
          <a:prstGeom prst="rect">
            <a:avLst/>
          </a:prstGeom>
          <a:noFill/>
        </p:spPr>
        <p:txBody>
          <a:bodyPr wrap="square" rtlCol="0">
            <a:spAutoFit/>
          </a:bodyPr>
          <a:lstStyle/>
          <a:p>
            <a:r>
              <a:rPr lang="en-US" dirty="0">
                <a:solidFill>
                  <a:schemeClr val="bg1">
                    <a:lumMod val="50000"/>
                  </a:schemeClr>
                </a:solidFill>
              </a:rPr>
              <a:t>STEP 1: Create a Move Straight program</a:t>
            </a:r>
          </a:p>
          <a:p>
            <a:endParaRPr lang="en-US" dirty="0"/>
          </a:p>
          <a:p>
            <a:r>
              <a:rPr lang="en-US" dirty="0"/>
              <a:t>STEP 2: Change mode and duration. Move “3 Seconds”</a:t>
            </a:r>
          </a:p>
          <a:p>
            <a:endParaRPr lang="en-US" dirty="0"/>
          </a:p>
          <a:p>
            <a:r>
              <a:rPr lang="en-US" dirty="0"/>
              <a:t>STEP 3: Connect USB cable to EV3 and Laptop.</a:t>
            </a:r>
          </a:p>
          <a:p>
            <a:endParaRPr lang="en-US" dirty="0"/>
          </a:p>
          <a:p>
            <a:r>
              <a:rPr lang="en-US" dirty="0"/>
              <a:t>STEP 4: Download to EV3</a:t>
            </a:r>
          </a:p>
        </p:txBody>
      </p:sp>
      <p:sp>
        <p:nvSpPr>
          <p:cNvPr id="12" name="Oval 11"/>
          <p:cNvSpPr/>
          <p:nvPr/>
        </p:nvSpPr>
        <p:spPr>
          <a:xfrm>
            <a:off x="3806722" y="2601831"/>
            <a:ext cx="1496964" cy="364372"/>
          </a:xfrm>
          <a:prstGeom prst="ellipse">
            <a:avLst/>
          </a:prstGeom>
          <a:noFill/>
          <a:ln w="28575" cmpd="sng">
            <a:solidFill>
              <a:srgbClr val="00B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716840" y="1525629"/>
            <a:ext cx="270663" cy="558489"/>
          </a:xfrm>
          <a:prstGeom prst="rect">
            <a:avLst/>
          </a:prstGeom>
          <a:noFill/>
          <a:ln w="28575" cmpd="sng">
            <a:solidFill>
              <a:srgbClr val="00B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719056" y="5342341"/>
            <a:ext cx="653754" cy="579265"/>
          </a:xfrm>
          <a:prstGeom prst="rect">
            <a:avLst/>
          </a:prstGeom>
          <a:noFill/>
          <a:ln w="28575" cmpd="sng">
            <a:solidFill>
              <a:srgbClr val="D128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r="41895"/>
          <a:stretch/>
        </p:blipFill>
        <p:spPr>
          <a:xfrm>
            <a:off x="337259" y="3018472"/>
            <a:ext cx="1689876" cy="1752600"/>
          </a:xfrm>
          <a:prstGeom prst="rect">
            <a:avLst/>
          </a:prstGeom>
        </p:spPr>
      </p:pic>
      <p:sp>
        <p:nvSpPr>
          <p:cNvPr id="5" name="TextBox 4"/>
          <p:cNvSpPr txBox="1"/>
          <p:nvPr/>
        </p:nvSpPr>
        <p:spPr>
          <a:xfrm>
            <a:off x="552933" y="1611189"/>
            <a:ext cx="1258528" cy="369332"/>
          </a:xfrm>
          <a:prstGeom prst="rect">
            <a:avLst/>
          </a:prstGeom>
          <a:noFill/>
        </p:spPr>
        <p:txBody>
          <a:bodyPr wrap="square" rtlCol="0">
            <a:spAutoFit/>
          </a:bodyPr>
          <a:lstStyle/>
          <a:p>
            <a:r>
              <a:rPr lang="en-US" dirty="0"/>
              <a:t>Step 2:</a:t>
            </a:r>
          </a:p>
        </p:txBody>
      </p:sp>
      <p:sp>
        <p:nvSpPr>
          <p:cNvPr id="15" name="TextBox 14"/>
          <p:cNvSpPr txBox="1"/>
          <p:nvPr/>
        </p:nvSpPr>
        <p:spPr>
          <a:xfrm>
            <a:off x="2150179" y="3732939"/>
            <a:ext cx="1258528" cy="369332"/>
          </a:xfrm>
          <a:prstGeom prst="rect">
            <a:avLst/>
          </a:prstGeom>
          <a:noFill/>
        </p:spPr>
        <p:txBody>
          <a:bodyPr wrap="square" rtlCol="0">
            <a:spAutoFit/>
          </a:bodyPr>
          <a:lstStyle/>
          <a:p>
            <a:r>
              <a:rPr lang="en-US" dirty="0"/>
              <a:t>Step 3</a:t>
            </a:r>
          </a:p>
        </p:txBody>
      </p:sp>
      <p:sp>
        <p:nvSpPr>
          <p:cNvPr id="16" name="TextBox 15"/>
          <p:cNvSpPr txBox="1"/>
          <p:nvPr/>
        </p:nvSpPr>
        <p:spPr>
          <a:xfrm>
            <a:off x="715787" y="5450078"/>
            <a:ext cx="1258528" cy="369332"/>
          </a:xfrm>
          <a:prstGeom prst="rect">
            <a:avLst/>
          </a:prstGeom>
          <a:noFill/>
        </p:spPr>
        <p:txBody>
          <a:bodyPr wrap="square" rtlCol="0">
            <a:spAutoFit/>
          </a:bodyPr>
          <a:lstStyle/>
          <a:p>
            <a:r>
              <a:rPr lang="en-US" dirty="0"/>
              <a:t>Step 4</a:t>
            </a:r>
          </a:p>
        </p:txBody>
      </p:sp>
      <p:sp>
        <p:nvSpPr>
          <p:cNvPr id="6" name="Footer Placeholder 5">
            <a:extLst>
              <a:ext uri="{FF2B5EF4-FFF2-40B4-BE49-F238E27FC236}">
                <a16:creationId xmlns:a16="http://schemas.microsoft.com/office/drawing/2014/main" id="{A846FB70-989B-F14F-95C2-E97EC512F2EA}"/>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36365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4E38-CA95-4858-B9E6-F6BB09BE2EAA}"/>
              </a:ext>
            </a:extLst>
          </p:cNvPr>
          <p:cNvSpPr>
            <a:spLocks noGrp="1"/>
          </p:cNvSpPr>
          <p:nvPr>
            <p:ph type="title"/>
          </p:nvPr>
        </p:nvSpPr>
        <p:spPr/>
        <p:txBody>
          <a:bodyPr/>
          <a:lstStyle/>
          <a:p>
            <a:r>
              <a:rPr lang="en-US" dirty="0"/>
              <a:t>Other Ways to Move 3 Seconds</a:t>
            </a:r>
          </a:p>
        </p:txBody>
      </p:sp>
      <p:sp>
        <p:nvSpPr>
          <p:cNvPr id="3" name="Content Placeholder 2">
            <a:extLst>
              <a:ext uri="{FF2B5EF4-FFF2-40B4-BE49-F238E27FC236}">
                <a16:creationId xmlns:a16="http://schemas.microsoft.com/office/drawing/2014/main" id="{3C910320-50AE-4E8D-B71F-6F0EAF08E2CA}"/>
              </a:ext>
            </a:extLst>
          </p:cNvPr>
          <p:cNvSpPr>
            <a:spLocks noGrp="1"/>
          </p:cNvSpPr>
          <p:nvPr>
            <p:ph idx="1"/>
          </p:nvPr>
        </p:nvSpPr>
        <p:spPr>
          <a:xfrm>
            <a:off x="457200" y="1752600"/>
            <a:ext cx="3225800" cy="4373563"/>
          </a:xfrm>
        </p:spPr>
        <p:txBody>
          <a:bodyPr/>
          <a:lstStyle/>
          <a:p>
            <a:r>
              <a:rPr lang="en-US" dirty="0"/>
              <a:t>Scratch gives you different ways to move 3 seconds. </a:t>
            </a:r>
          </a:p>
          <a:p>
            <a:r>
              <a:rPr lang="en-US" dirty="0"/>
              <a:t>Here are 3 other blocks that will move you 3 seconds </a:t>
            </a:r>
          </a:p>
        </p:txBody>
      </p:sp>
      <p:pic>
        <p:nvPicPr>
          <p:cNvPr id="5" name="Picture 4">
            <a:extLst>
              <a:ext uri="{FF2B5EF4-FFF2-40B4-BE49-F238E27FC236}">
                <a16:creationId xmlns:a16="http://schemas.microsoft.com/office/drawing/2014/main" id="{8DC3D67F-234D-4AE7-BF78-CF54F6A4C1FC}"/>
              </a:ext>
            </a:extLst>
          </p:cNvPr>
          <p:cNvPicPr>
            <a:picLocks noChangeAspect="1"/>
          </p:cNvPicPr>
          <p:nvPr/>
        </p:nvPicPr>
        <p:blipFill>
          <a:blip r:embed="rId2"/>
          <a:stretch>
            <a:fillRect/>
          </a:stretch>
        </p:blipFill>
        <p:spPr>
          <a:xfrm>
            <a:off x="3683000" y="2233691"/>
            <a:ext cx="5003800" cy="2755900"/>
          </a:xfrm>
          <a:prstGeom prst="rect">
            <a:avLst/>
          </a:prstGeom>
        </p:spPr>
      </p:pic>
      <p:sp>
        <p:nvSpPr>
          <p:cNvPr id="6" name="Footer Placeholder 5">
            <a:extLst>
              <a:ext uri="{FF2B5EF4-FFF2-40B4-BE49-F238E27FC236}">
                <a16:creationId xmlns:a16="http://schemas.microsoft.com/office/drawing/2014/main" id="{473F7615-8139-9344-8602-E82DD296A2DE}"/>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40552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instructions	</a:t>
            </a:r>
          </a:p>
        </p:txBody>
      </p:sp>
      <p:sp>
        <p:nvSpPr>
          <p:cNvPr id="3" name="Content Placeholder 2"/>
          <p:cNvSpPr>
            <a:spLocks noGrp="1"/>
          </p:cNvSpPr>
          <p:nvPr>
            <p:ph idx="1"/>
          </p:nvPr>
        </p:nvSpPr>
        <p:spPr>
          <a:xfrm>
            <a:off x="457200" y="1005840"/>
            <a:ext cx="8245474" cy="5120323"/>
          </a:xfrm>
        </p:spPr>
        <p:txBody>
          <a:bodyPr>
            <a:normAutofit/>
          </a:bodyPr>
          <a:lstStyle/>
          <a:p>
            <a:pPr marL="342900" indent="-342900">
              <a:buFont typeface="Arial" panose="020B0604020202020204" pitchFamily="34" charset="0"/>
              <a:buChar char="•"/>
            </a:pPr>
            <a:r>
              <a:rPr lang="en-US" sz="2800" dirty="0"/>
              <a:t>Split up class into groups as need</a:t>
            </a:r>
          </a:p>
          <a:p>
            <a:pPr marL="342900" indent="-342900">
              <a:buFont typeface="Arial" panose="020B0604020202020204" pitchFamily="34" charset="0"/>
              <a:buChar char="•"/>
            </a:pPr>
            <a:r>
              <a:rPr lang="en-US" sz="2800" dirty="0"/>
              <a:t>Give each team a copy of the Move Straight Challenge Worksheet</a:t>
            </a:r>
          </a:p>
          <a:p>
            <a:pPr marL="342900" indent="-342900">
              <a:buFont typeface="Arial" panose="020B0604020202020204" pitchFamily="34" charset="0"/>
              <a:buChar char="•"/>
            </a:pPr>
            <a:r>
              <a:rPr lang="en-US" sz="2800" dirty="0"/>
              <a:t>Challenge Details are on Slide 8</a:t>
            </a:r>
          </a:p>
          <a:p>
            <a:pPr marL="342900" indent="-342900">
              <a:buFont typeface="Arial" panose="020B0604020202020204" pitchFamily="34" charset="0"/>
              <a:buChar char="•"/>
            </a:pPr>
            <a:r>
              <a:rPr lang="en-US" sz="2800" dirty="0"/>
              <a:t>Discussion Page Slide 9</a:t>
            </a:r>
          </a:p>
          <a:p>
            <a:pPr marL="342900" indent="-342900">
              <a:buFont typeface="Arial" panose="020B0604020202020204" pitchFamily="34" charset="0"/>
              <a:buChar char="•"/>
            </a:pPr>
            <a:r>
              <a:rPr lang="en-US" sz="2800" dirty="0"/>
              <a:t>Challenge Solution on Slide 10</a:t>
            </a:r>
          </a:p>
          <a:p>
            <a:pPr marL="342900" indent="-342900">
              <a:buFont typeface="Arial" panose="020B0604020202020204" pitchFamily="34" charset="0"/>
              <a:buChar char="•"/>
            </a:pPr>
            <a:r>
              <a:rPr lang="en-US" sz="2800" dirty="0"/>
              <a:t>A Better Way on Slide 11</a:t>
            </a:r>
          </a:p>
          <a:p>
            <a:endParaRPr lang="en-US" sz="2800" dirty="0"/>
          </a:p>
        </p:txBody>
      </p:sp>
      <p:sp>
        <p:nvSpPr>
          <p:cNvPr id="4" name="Footer Placeholder 3">
            <a:extLst>
              <a:ext uri="{FF2B5EF4-FFF2-40B4-BE49-F238E27FC236}">
                <a16:creationId xmlns:a16="http://schemas.microsoft.com/office/drawing/2014/main" id="{2CE007F3-F8FF-F34A-BE46-08EA5DB41E00}"/>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161629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Straight: Seconds vs. degrees vs. rotations</a:t>
            </a:r>
          </a:p>
        </p:txBody>
      </p:sp>
      <p:sp>
        <p:nvSpPr>
          <p:cNvPr id="3" name="Content Placeholder 2"/>
          <p:cNvSpPr>
            <a:spLocks noGrp="1"/>
          </p:cNvSpPr>
          <p:nvPr>
            <p:ph idx="1"/>
          </p:nvPr>
        </p:nvSpPr>
        <p:spPr>
          <a:xfrm>
            <a:off x="457200" y="1752600"/>
            <a:ext cx="4555958" cy="4373563"/>
          </a:xfrm>
        </p:spPr>
        <p:txBody>
          <a:bodyPr>
            <a:normAutofit/>
          </a:bodyPr>
          <a:lstStyle/>
          <a:p>
            <a:r>
              <a:rPr lang="en-US" dirty="0"/>
              <a:t>CHALLENGE: Move your robot forward from the start line to the finish line (1) and back to the start (2).</a:t>
            </a:r>
          </a:p>
          <a:p>
            <a:r>
              <a:rPr lang="en-US" dirty="0"/>
              <a:t>Try mode SECONDS, DEGREES or ROTATIONS and adjust duration/distance</a:t>
            </a:r>
          </a:p>
          <a:p>
            <a:r>
              <a:rPr lang="en-US" dirty="0"/>
              <a:t>Try different speeds</a:t>
            </a:r>
            <a:endParaRPr lang="en-US" sz="2800" dirty="0">
              <a:solidFill>
                <a:srgbClr val="3366FF"/>
              </a:solidFill>
            </a:endParaRPr>
          </a:p>
          <a:p>
            <a:endParaRPr lang="en-US" dirty="0"/>
          </a:p>
        </p:txBody>
      </p:sp>
      <p:cxnSp>
        <p:nvCxnSpPr>
          <p:cNvPr id="5" name="Straight Connector 4"/>
          <p:cNvCxnSpPr/>
          <p:nvPr/>
        </p:nvCxnSpPr>
        <p:spPr>
          <a:xfrm flipH="1">
            <a:off x="5775158" y="1871579"/>
            <a:ext cx="2540000"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775158" y="5558588"/>
            <a:ext cx="2540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015789" y="2072105"/>
            <a:ext cx="0" cy="3355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52064" y="2072105"/>
            <a:ext cx="0" cy="3355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561263" y="3449053"/>
            <a:ext cx="307474" cy="369332"/>
          </a:xfrm>
          <a:prstGeom prst="rect">
            <a:avLst/>
          </a:prstGeom>
          <a:noFill/>
        </p:spPr>
        <p:txBody>
          <a:bodyPr wrap="square" rtlCol="0">
            <a:spAutoFit/>
          </a:bodyPr>
          <a:lstStyle/>
          <a:p>
            <a:r>
              <a:rPr lang="en-US" dirty="0"/>
              <a:t>1</a:t>
            </a:r>
          </a:p>
        </p:txBody>
      </p:sp>
      <p:sp>
        <p:nvSpPr>
          <p:cNvPr id="17" name="TextBox 16"/>
          <p:cNvSpPr txBox="1"/>
          <p:nvPr/>
        </p:nvSpPr>
        <p:spPr>
          <a:xfrm>
            <a:off x="8275053" y="3601453"/>
            <a:ext cx="307474" cy="369332"/>
          </a:xfrm>
          <a:prstGeom prst="rect">
            <a:avLst/>
          </a:prstGeom>
          <a:noFill/>
        </p:spPr>
        <p:txBody>
          <a:bodyPr wrap="square" rtlCol="0">
            <a:spAutoFit/>
          </a:bodyPr>
          <a:lstStyle/>
          <a:p>
            <a:r>
              <a:rPr lang="en-US" dirty="0"/>
              <a:t>2</a:t>
            </a:r>
          </a:p>
        </p:txBody>
      </p:sp>
      <p:sp>
        <p:nvSpPr>
          <p:cNvPr id="4" name="TextBox 3"/>
          <p:cNvSpPr txBox="1"/>
          <p:nvPr/>
        </p:nvSpPr>
        <p:spPr>
          <a:xfrm>
            <a:off x="5679774" y="1434399"/>
            <a:ext cx="941296" cy="369332"/>
          </a:xfrm>
          <a:prstGeom prst="rect">
            <a:avLst/>
          </a:prstGeom>
          <a:noFill/>
        </p:spPr>
        <p:txBody>
          <a:bodyPr wrap="none" rtlCol="0">
            <a:spAutoFit/>
          </a:bodyPr>
          <a:lstStyle/>
          <a:p>
            <a:r>
              <a:rPr lang="en-US" dirty="0"/>
              <a:t>FINISH</a:t>
            </a:r>
          </a:p>
        </p:txBody>
      </p:sp>
      <p:sp>
        <p:nvSpPr>
          <p:cNvPr id="12" name="TextBox 11"/>
          <p:cNvSpPr txBox="1"/>
          <p:nvPr/>
        </p:nvSpPr>
        <p:spPr>
          <a:xfrm>
            <a:off x="5679774" y="5744877"/>
            <a:ext cx="915823" cy="369332"/>
          </a:xfrm>
          <a:prstGeom prst="rect">
            <a:avLst/>
          </a:prstGeom>
          <a:noFill/>
        </p:spPr>
        <p:txBody>
          <a:bodyPr wrap="none" rtlCol="0">
            <a:spAutoFit/>
          </a:bodyPr>
          <a:lstStyle/>
          <a:p>
            <a:r>
              <a:rPr lang="en-US" dirty="0"/>
              <a:t>START</a:t>
            </a:r>
          </a:p>
        </p:txBody>
      </p:sp>
      <p:grpSp>
        <p:nvGrpSpPr>
          <p:cNvPr id="14" name="Group 13"/>
          <p:cNvGrpSpPr/>
          <p:nvPr/>
        </p:nvGrpSpPr>
        <p:grpSpPr>
          <a:xfrm rot="16200000">
            <a:off x="6667610" y="5405934"/>
            <a:ext cx="1053186" cy="1120696"/>
            <a:chOff x="6507213" y="1268447"/>
            <a:chExt cx="1199001" cy="1488066"/>
          </a:xfrm>
        </p:grpSpPr>
        <p:grpSp>
          <p:nvGrpSpPr>
            <p:cNvPr id="15" name="Group 14"/>
            <p:cNvGrpSpPr/>
            <p:nvPr/>
          </p:nvGrpSpPr>
          <p:grpSpPr>
            <a:xfrm rot="5400000">
              <a:off x="6518630" y="1512901"/>
              <a:ext cx="1141996" cy="1164830"/>
              <a:chOff x="6310708" y="2223671"/>
              <a:chExt cx="809489" cy="898563"/>
            </a:xfrm>
          </p:grpSpPr>
          <p:sp>
            <p:nvSpPr>
              <p:cNvPr id="20" name="Rounded Rectangle 19"/>
              <p:cNvSpPr/>
              <p:nvPr/>
            </p:nvSpPr>
            <p:spPr>
              <a:xfrm>
                <a:off x="6451829"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2" name="Rounded Rectangle 21"/>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3" name="Oval 22"/>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p:nvSpPr>
          <p:spPr>
            <a:xfrm>
              <a:off x="7216810" y="1268447"/>
              <a:ext cx="465620" cy="369332"/>
            </a:xfrm>
            <a:prstGeom prst="rect">
              <a:avLst/>
            </a:prstGeom>
            <a:noFill/>
          </p:spPr>
          <p:txBody>
            <a:bodyPr wrap="square" rtlCol="0">
              <a:spAutoFit/>
            </a:bodyPr>
            <a:lstStyle/>
            <a:p>
              <a:r>
                <a:rPr lang="en-US" dirty="0"/>
                <a:t>B</a:t>
              </a:r>
            </a:p>
          </p:txBody>
        </p:sp>
        <p:sp>
          <p:nvSpPr>
            <p:cNvPr id="19" name="TextBox 18"/>
            <p:cNvSpPr txBox="1"/>
            <p:nvPr/>
          </p:nvSpPr>
          <p:spPr>
            <a:xfrm>
              <a:off x="7240594" y="2387181"/>
              <a:ext cx="465620" cy="369332"/>
            </a:xfrm>
            <a:prstGeom prst="rect">
              <a:avLst/>
            </a:prstGeom>
            <a:noFill/>
          </p:spPr>
          <p:txBody>
            <a:bodyPr wrap="square" rtlCol="0">
              <a:spAutoFit/>
            </a:bodyPr>
            <a:lstStyle/>
            <a:p>
              <a:r>
                <a:rPr lang="en-US" dirty="0"/>
                <a:t>C</a:t>
              </a:r>
            </a:p>
          </p:txBody>
        </p:sp>
      </p:grpSp>
      <p:sp>
        <p:nvSpPr>
          <p:cNvPr id="8" name="Footer Placeholder 7">
            <a:extLst>
              <a:ext uri="{FF2B5EF4-FFF2-40B4-BE49-F238E27FC236}">
                <a16:creationId xmlns:a16="http://schemas.microsoft.com/office/drawing/2014/main" id="{C2343568-9331-7A48-9D07-C332D71BD676}"/>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2210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6208E-6 -4.85886E-6 L -0.00017 -0.52591 " pathEditMode="relative" rAng="0" ptsTypes="AA">
                                      <p:cBhvr>
                                        <p:cTn id="6" dur="2000" fill="hold"/>
                                        <p:tgtEl>
                                          <p:spTgt spid="14"/>
                                        </p:tgtEl>
                                        <p:attrNameLst>
                                          <p:attrName>ppt_x</p:attrName>
                                          <p:attrName>ppt_y</p:attrName>
                                        </p:attrNameLst>
                                      </p:cBhvr>
                                      <p:rCtr x="-17" y="-2630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8 -0.52592 L 4.43634E-6 3.76677E-6 " pathEditMode="relative" rAng="0" ptsTypes="AA">
                                      <p:cBhvr>
                                        <p:cTn id="10" dur="2000" fill="hold"/>
                                        <p:tgtEl>
                                          <p:spTgt spid="14"/>
                                        </p:tgtEl>
                                        <p:attrNameLst>
                                          <p:attrName>ppt_x</p:attrName>
                                          <p:attrName>ppt_y</p:attrName>
                                        </p:attrNameLst>
                                      </p:cBhvr>
                                      <p:rCtr x="0" y="262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STRAIGHT discussion</a:t>
            </a:r>
          </a:p>
        </p:txBody>
      </p:sp>
      <p:sp>
        <p:nvSpPr>
          <p:cNvPr id="5" name="TextBox 4"/>
          <p:cNvSpPr txBox="1"/>
          <p:nvPr/>
        </p:nvSpPr>
        <p:spPr>
          <a:xfrm>
            <a:off x="544010" y="926708"/>
            <a:ext cx="7720314" cy="5632311"/>
          </a:xfrm>
          <a:prstGeom prst="rect">
            <a:avLst/>
          </a:prstGeom>
          <a:noFill/>
        </p:spPr>
        <p:txBody>
          <a:bodyPr wrap="square" rtlCol="0">
            <a:spAutoFit/>
          </a:bodyPr>
          <a:lstStyle/>
          <a:p>
            <a:r>
              <a:rPr lang="en-US" sz="2400" b="1" dirty="0"/>
              <a:t>Did you guess and check a lot?</a:t>
            </a:r>
          </a:p>
          <a:p>
            <a:pPr lvl="1"/>
            <a:r>
              <a:rPr lang="en-US" sz="2400" dirty="0">
                <a:solidFill>
                  <a:srgbClr val="FF0000"/>
                </a:solidFill>
              </a:rPr>
              <a:t>Yes.</a:t>
            </a:r>
            <a:r>
              <a:rPr lang="en-US" sz="2400" b="1" dirty="0">
                <a:solidFill>
                  <a:srgbClr val="FF0000"/>
                </a:solidFill>
              </a:rPr>
              <a:t> </a:t>
            </a:r>
            <a:r>
              <a:rPr lang="en-US" sz="2400" dirty="0">
                <a:solidFill>
                  <a:srgbClr val="FF0000"/>
                </a:solidFill>
              </a:rPr>
              <a:t>Programming with seconds, rotations and degrees using guess and check takes a lot of time and effort.</a:t>
            </a:r>
            <a:endParaRPr lang="en-US" sz="2400" b="1" dirty="0">
              <a:solidFill>
                <a:srgbClr val="FF0000"/>
              </a:solidFill>
            </a:endParaRPr>
          </a:p>
          <a:p>
            <a:endParaRPr lang="en-US" sz="2400" b="1" dirty="0"/>
          </a:p>
          <a:p>
            <a:r>
              <a:rPr lang="en-US" sz="2400" b="1" dirty="0"/>
              <a:t>Did changing the speed matter?</a:t>
            </a:r>
          </a:p>
          <a:p>
            <a:pPr lvl="1"/>
            <a:r>
              <a:rPr lang="en-US" sz="2400" dirty="0">
                <a:solidFill>
                  <a:srgbClr val="FF0000"/>
                </a:solidFill>
              </a:rPr>
              <a:t>Yes. When you move in seconds your speed will matter.</a:t>
            </a:r>
          </a:p>
          <a:p>
            <a:endParaRPr lang="en-US" sz="2400" b="1" dirty="0"/>
          </a:p>
          <a:p>
            <a:r>
              <a:rPr lang="en-US" sz="2400" b="1" dirty="0"/>
              <a:t>Do you think the wheel size will matter? Why?</a:t>
            </a:r>
          </a:p>
          <a:p>
            <a:pPr lvl="1"/>
            <a:r>
              <a:rPr lang="en-US" sz="2400" dirty="0">
                <a:solidFill>
                  <a:srgbClr val="FF0000"/>
                </a:solidFill>
              </a:rPr>
              <a:t>Wheel size affects degrees/rotations.</a:t>
            </a:r>
          </a:p>
          <a:p>
            <a:pPr lvl="1"/>
            <a:endParaRPr lang="en-US" sz="2400" b="1" dirty="0"/>
          </a:p>
          <a:p>
            <a:r>
              <a:rPr lang="en-US" sz="2400" b="1" dirty="0"/>
              <a:t>Do you this the battery level will matter? Why?</a:t>
            </a:r>
          </a:p>
          <a:p>
            <a:pPr lvl="1"/>
            <a:r>
              <a:rPr lang="en-US" sz="2400" dirty="0">
                <a:solidFill>
                  <a:srgbClr val="FF0000"/>
                </a:solidFill>
              </a:rPr>
              <a:t>When you move in seconds, battery levels change the power.</a:t>
            </a:r>
          </a:p>
        </p:txBody>
      </p:sp>
      <p:sp>
        <p:nvSpPr>
          <p:cNvPr id="3" name="Footer Placeholder 2">
            <a:extLst>
              <a:ext uri="{FF2B5EF4-FFF2-40B4-BE49-F238E27FC236}">
                <a16:creationId xmlns:a16="http://schemas.microsoft.com/office/drawing/2014/main" id="{F8662C5C-7C5F-1B46-B804-B58263CB70E2}"/>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1707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8B5F52-675B-3847-A092-CDE2661A9523}"/>
              </a:ext>
            </a:extLst>
          </p:cNvPr>
          <p:cNvPicPr>
            <a:picLocks noChangeAspect="1"/>
          </p:cNvPicPr>
          <p:nvPr/>
        </p:nvPicPr>
        <p:blipFill>
          <a:blip r:embed="rId2"/>
          <a:stretch>
            <a:fillRect/>
          </a:stretch>
        </p:blipFill>
        <p:spPr>
          <a:xfrm>
            <a:off x="814320" y="1187860"/>
            <a:ext cx="4203700" cy="3327400"/>
          </a:xfrm>
          <a:prstGeom prst="rect">
            <a:avLst/>
          </a:prstGeom>
        </p:spPr>
      </p:pic>
      <p:sp>
        <p:nvSpPr>
          <p:cNvPr id="2" name="Title 1"/>
          <p:cNvSpPr>
            <a:spLocks noGrp="1"/>
          </p:cNvSpPr>
          <p:nvPr>
            <p:ph type="title"/>
          </p:nvPr>
        </p:nvSpPr>
        <p:spPr/>
        <p:txBody>
          <a:bodyPr/>
          <a:lstStyle/>
          <a:p>
            <a:r>
              <a:rPr lang="en-US" dirty="0"/>
              <a:t>CHALLENGE SOLUTION</a:t>
            </a:r>
          </a:p>
        </p:txBody>
      </p:sp>
      <p:sp>
        <p:nvSpPr>
          <p:cNvPr id="3" name="Content Placeholder 2"/>
          <p:cNvSpPr>
            <a:spLocks noGrp="1"/>
          </p:cNvSpPr>
          <p:nvPr>
            <p:ph idx="1"/>
          </p:nvPr>
        </p:nvSpPr>
        <p:spPr>
          <a:xfrm>
            <a:off x="457200" y="4924239"/>
            <a:ext cx="8245474" cy="1201924"/>
          </a:xfrm>
        </p:spPr>
        <p:txBody>
          <a:bodyPr/>
          <a:lstStyle/>
          <a:p>
            <a:pPr marL="342900" indent="-342900">
              <a:buFont typeface="Arial" panose="020B0604020202020204" pitchFamily="34" charset="0"/>
              <a:buChar char="•"/>
            </a:pPr>
            <a:r>
              <a:rPr lang="en-US" dirty="0"/>
              <a:t>There is a better way (go to slide 11) to solve this challenge</a:t>
            </a:r>
          </a:p>
        </p:txBody>
      </p:sp>
      <p:cxnSp>
        <p:nvCxnSpPr>
          <p:cNvPr id="7" name="Straight Arrow Connector 6"/>
          <p:cNvCxnSpPr>
            <a:cxnSpLocks/>
            <a:stCxn id="10" idx="1"/>
          </p:cNvCxnSpPr>
          <p:nvPr/>
        </p:nvCxnSpPr>
        <p:spPr>
          <a:xfrm flipH="1" flipV="1">
            <a:off x="4507396" y="3637722"/>
            <a:ext cx="757622" cy="187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65018" y="3544851"/>
            <a:ext cx="2310063" cy="56143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This would be changed for degrees or seconds</a:t>
            </a:r>
          </a:p>
        </p:txBody>
      </p:sp>
      <p:cxnSp>
        <p:nvCxnSpPr>
          <p:cNvPr id="11" name="Straight Arrow Connector 10">
            <a:extLst>
              <a:ext uri="{FF2B5EF4-FFF2-40B4-BE49-F238E27FC236}">
                <a16:creationId xmlns:a16="http://schemas.microsoft.com/office/drawing/2014/main" id="{D2E2CF87-5C16-45B3-B8E9-A8B59AABB83E}"/>
              </a:ext>
            </a:extLst>
          </p:cNvPr>
          <p:cNvCxnSpPr>
            <a:cxnSpLocks/>
            <a:stCxn id="10" idx="1"/>
          </p:cNvCxnSpPr>
          <p:nvPr/>
        </p:nvCxnSpPr>
        <p:spPr>
          <a:xfrm flipH="1">
            <a:off x="4507396" y="3825566"/>
            <a:ext cx="757622" cy="2509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474D541-FED3-0944-9B18-B32E59B3B59C}"/>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133285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USE PORT VIEW</a:t>
            </a:r>
          </a:p>
        </p:txBody>
      </p:sp>
      <p:sp>
        <p:nvSpPr>
          <p:cNvPr id="3" name="Content Placeholder 2"/>
          <p:cNvSpPr>
            <a:spLocks noGrp="1"/>
          </p:cNvSpPr>
          <p:nvPr>
            <p:ph idx="1"/>
          </p:nvPr>
        </p:nvSpPr>
        <p:spPr>
          <a:xfrm>
            <a:off x="457198" y="1254549"/>
            <a:ext cx="4962229" cy="4373563"/>
          </a:xfrm>
        </p:spPr>
        <p:txBody>
          <a:bodyPr>
            <a:normAutofit fontScale="85000" lnSpcReduction="10000"/>
          </a:bodyPr>
          <a:lstStyle/>
          <a:p>
            <a:r>
              <a:rPr lang="en-US" sz="1700" dirty="0"/>
              <a:t>CHALLENGE: Move your robot forward from the start line to the finish line (1) and back to the start (2).</a:t>
            </a:r>
          </a:p>
          <a:p>
            <a:r>
              <a:rPr lang="en-US" sz="1700" dirty="0"/>
              <a:t>In this lesson, you had to use a lot of guess and check to stop exactly on the second line.</a:t>
            </a:r>
            <a:endParaRPr lang="en-US" sz="2200" dirty="0">
              <a:solidFill>
                <a:srgbClr val="3366FF"/>
              </a:solidFill>
            </a:endParaRPr>
          </a:p>
          <a:p>
            <a:r>
              <a:rPr lang="en-US" sz="1700" dirty="0"/>
              <a:t>Now try Port View:</a:t>
            </a:r>
          </a:p>
          <a:p>
            <a:pPr lvl="1"/>
            <a:r>
              <a:rPr lang="en-US" sz="1700" dirty="0"/>
              <a:t>Go to one of the rotation sensors (Motor B or C for our robot on the right)</a:t>
            </a:r>
          </a:p>
          <a:p>
            <a:pPr lvl="1"/>
            <a:r>
              <a:rPr lang="en-US" sz="1700" dirty="0"/>
              <a:t>Make sure it is on degrees as the mode and that it starts at 0 degrees.</a:t>
            </a:r>
          </a:p>
          <a:p>
            <a:pPr lvl="1"/>
            <a:r>
              <a:rPr lang="en-US" sz="1700" dirty="0"/>
              <a:t>Move your robot with your hand from the start line to the end line. Make sure that your wheel turns smoothly and doesn’t slip as the robot moves.</a:t>
            </a:r>
          </a:p>
          <a:p>
            <a:pPr lvl="1"/>
            <a:r>
              <a:rPr lang="en-US" sz="1700" dirty="0"/>
              <a:t>Read how many degrees your robot moved</a:t>
            </a:r>
          </a:p>
          <a:p>
            <a:pPr lvl="1"/>
            <a:r>
              <a:rPr lang="en-US" sz="1700" dirty="0"/>
              <a:t>Use this number in the Move Steering Block to move the correct distance.</a:t>
            </a:r>
          </a:p>
          <a:p>
            <a:pPr lvl="1"/>
            <a:r>
              <a:rPr lang="en-US" sz="1700" dirty="0"/>
              <a:t>Read the lesson on Port View for more information</a:t>
            </a:r>
          </a:p>
          <a:p>
            <a:endParaRPr lang="en-US" sz="2800" dirty="0">
              <a:solidFill>
                <a:srgbClr val="3366FF"/>
              </a:solidFill>
            </a:endParaRPr>
          </a:p>
          <a:p>
            <a:endParaRPr lang="en-US" dirty="0"/>
          </a:p>
        </p:txBody>
      </p:sp>
      <p:cxnSp>
        <p:nvCxnSpPr>
          <p:cNvPr id="5" name="Straight Connector 4"/>
          <p:cNvCxnSpPr/>
          <p:nvPr/>
        </p:nvCxnSpPr>
        <p:spPr>
          <a:xfrm flipH="1">
            <a:off x="5746210" y="1419634"/>
            <a:ext cx="2540000"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789874" y="3479945"/>
            <a:ext cx="2540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982969" y="1620160"/>
            <a:ext cx="3872" cy="1561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400613" y="1637823"/>
            <a:ext cx="4417" cy="15865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532315" y="2997108"/>
            <a:ext cx="307474" cy="369332"/>
          </a:xfrm>
          <a:prstGeom prst="rect">
            <a:avLst/>
          </a:prstGeom>
          <a:noFill/>
        </p:spPr>
        <p:txBody>
          <a:bodyPr wrap="square" rtlCol="0">
            <a:spAutoFit/>
          </a:bodyPr>
          <a:lstStyle/>
          <a:p>
            <a:r>
              <a:rPr lang="en-US" dirty="0"/>
              <a:t>1</a:t>
            </a:r>
          </a:p>
        </p:txBody>
      </p:sp>
      <p:sp>
        <p:nvSpPr>
          <p:cNvPr id="17" name="TextBox 16"/>
          <p:cNvSpPr txBox="1"/>
          <p:nvPr/>
        </p:nvSpPr>
        <p:spPr>
          <a:xfrm>
            <a:off x="6490135" y="2023705"/>
            <a:ext cx="307474" cy="369332"/>
          </a:xfrm>
          <a:prstGeom prst="rect">
            <a:avLst/>
          </a:prstGeom>
          <a:noFill/>
        </p:spPr>
        <p:txBody>
          <a:bodyPr wrap="square" rtlCol="0">
            <a:spAutoFit/>
          </a:bodyPr>
          <a:lstStyle/>
          <a:p>
            <a:r>
              <a:rPr lang="en-US" dirty="0"/>
              <a:t>2</a:t>
            </a:r>
          </a:p>
        </p:txBody>
      </p:sp>
      <p:sp>
        <p:nvSpPr>
          <p:cNvPr id="4" name="TextBox 3"/>
          <p:cNvSpPr txBox="1"/>
          <p:nvPr/>
        </p:nvSpPr>
        <p:spPr>
          <a:xfrm>
            <a:off x="7344914" y="1447162"/>
            <a:ext cx="941296" cy="369332"/>
          </a:xfrm>
          <a:prstGeom prst="rect">
            <a:avLst/>
          </a:prstGeom>
          <a:noFill/>
        </p:spPr>
        <p:txBody>
          <a:bodyPr wrap="none" rtlCol="0">
            <a:spAutoFit/>
          </a:bodyPr>
          <a:lstStyle/>
          <a:p>
            <a:r>
              <a:rPr lang="en-US" dirty="0"/>
              <a:t>FINISH</a:t>
            </a:r>
          </a:p>
        </p:txBody>
      </p:sp>
      <p:sp>
        <p:nvSpPr>
          <p:cNvPr id="12" name="TextBox 11"/>
          <p:cNvSpPr txBox="1"/>
          <p:nvPr/>
        </p:nvSpPr>
        <p:spPr>
          <a:xfrm>
            <a:off x="7371385" y="3083086"/>
            <a:ext cx="915823" cy="369332"/>
          </a:xfrm>
          <a:prstGeom prst="rect">
            <a:avLst/>
          </a:prstGeom>
          <a:noFill/>
        </p:spPr>
        <p:txBody>
          <a:bodyPr wrap="none" rtlCol="0">
            <a:spAutoFit/>
          </a:bodyPr>
          <a:lstStyle/>
          <a:p>
            <a:r>
              <a:rPr lang="en-US" dirty="0"/>
              <a:t>START</a:t>
            </a:r>
          </a:p>
        </p:txBody>
      </p:sp>
      <p:grpSp>
        <p:nvGrpSpPr>
          <p:cNvPr id="14" name="Group 13"/>
          <p:cNvGrpSpPr/>
          <p:nvPr/>
        </p:nvGrpSpPr>
        <p:grpSpPr>
          <a:xfrm rot="16200000">
            <a:off x="5829168" y="3362513"/>
            <a:ext cx="545006" cy="864972"/>
            <a:chOff x="6507213" y="1210579"/>
            <a:chExt cx="1199000" cy="1603803"/>
          </a:xfrm>
        </p:grpSpPr>
        <p:grpSp>
          <p:nvGrpSpPr>
            <p:cNvPr id="15" name="Group 14"/>
            <p:cNvGrpSpPr/>
            <p:nvPr/>
          </p:nvGrpSpPr>
          <p:grpSpPr>
            <a:xfrm rot="5400000">
              <a:off x="6518630" y="1512901"/>
              <a:ext cx="1141996" cy="1164830"/>
              <a:chOff x="6310708" y="2223671"/>
              <a:chExt cx="809489" cy="898563"/>
            </a:xfrm>
          </p:grpSpPr>
          <p:sp>
            <p:nvSpPr>
              <p:cNvPr id="20" name="Rounded Rectangle 19"/>
              <p:cNvSpPr/>
              <p:nvPr/>
            </p:nvSpPr>
            <p:spPr>
              <a:xfrm>
                <a:off x="6451829"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 name="Rounded Rectangle 20"/>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100">
                  <a:effectLst/>
                </a:endParaRPr>
              </a:p>
            </p:txBody>
          </p:sp>
          <p:sp>
            <p:nvSpPr>
              <p:cNvPr id="22" name="Rounded Rectangle 21"/>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100">
                  <a:effectLst/>
                </a:endParaRPr>
              </a:p>
            </p:txBody>
          </p:sp>
          <p:sp>
            <p:nvSpPr>
              <p:cNvPr id="23" name="Oval 22"/>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8" name="TextBox 17"/>
            <p:cNvSpPr txBox="1"/>
            <p:nvPr/>
          </p:nvSpPr>
          <p:spPr>
            <a:xfrm>
              <a:off x="7216811" y="1210579"/>
              <a:ext cx="465620" cy="485069"/>
            </a:xfrm>
            <a:prstGeom prst="rect">
              <a:avLst/>
            </a:prstGeom>
            <a:noFill/>
          </p:spPr>
          <p:txBody>
            <a:bodyPr wrap="square" rtlCol="0">
              <a:spAutoFit/>
            </a:bodyPr>
            <a:lstStyle/>
            <a:p>
              <a:r>
                <a:rPr lang="en-US" sz="1100" dirty="0"/>
                <a:t>B</a:t>
              </a:r>
            </a:p>
          </p:txBody>
        </p:sp>
        <p:sp>
          <p:nvSpPr>
            <p:cNvPr id="19" name="TextBox 18"/>
            <p:cNvSpPr txBox="1"/>
            <p:nvPr/>
          </p:nvSpPr>
          <p:spPr>
            <a:xfrm>
              <a:off x="7240593" y="2329313"/>
              <a:ext cx="465620" cy="485069"/>
            </a:xfrm>
            <a:prstGeom prst="rect">
              <a:avLst/>
            </a:prstGeom>
            <a:noFill/>
          </p:spPr>
          <p:txBody>
            <a:bodyPr wrap="square" rtlCol="0">
              <a:spAutoFit/>
            </a:bodyPr>
            <a:lstStyle/>
            <a:p>
              <a:r>
                <a:rPr lang="en-US" sz="1100" dirty="0"/>
                <a:t>C</a:t>
              </a:r>
            </a:p>
          </p:txBody>
        </p:sp>
      </p:grpSp>
      <p:pic>
        <p:nvPicPr>
          <p:cNvPr id="29" name="Picture 28"/>
          <p:cNvPicPr>
            <a:picLocks noChangeAspect="1"/>
          </p:cNvPicPr>
          <p:nvPr/>
        </p:nvPicPr>
        <p:blipFill>
          <a:blip r:embed="rId2"/>
          <a:stretch>
            <a:fillRect/>
          </a:stretch>
        </p:blipFill>
        <p:spPr>
          <a:xfrm>
            <a:off x="5532315" y="4233411"/>
            <a:ext cx="2943522" cy="2152149"/>
          </a:xfrm>
          <a:prstGeom prst="rect">
            <a:avLst/>
          </a:prstGeom>
        </p:spPr>
      </p:pic>
      <p:sp>
        <p:nvSpPr>
          <p:cNvPr id="30" name="Rounded Rectangle 29"/>
          <p:cNvSpPr/>
          <p:nvPr/>
        </p:nvSpPr>
        <p:spPr>
          <a:xfrm>
            <a:off x="6643872" y="5011186"/>
            <a:ext cx="1119231" cy="53602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68AD669-C5F1-9F48-A074-6EF98C71120B}"/>
              </a:ext>
            </a:extLst>
          </p:cNvPr>
          <p:cNvPicPr>
            <a:picLocks noChangeAspect="1"/>
          </p:cNvPicPr>
          <p:nvPr/>
        </p:nvPicPr>
        <p:blipFill>
          <a:blip r:embed="rId3"/>
          <a:stretch>
            <a:fillRect/>
          </a:stretch>
        </p:blipFill>
        <p:spPr>
          <a:xfrm>
            <a:off x="151600" y="5596911"/>
            <a:ext cx="5308600" cy="850900"/>
          </a:xfrm>
          <a:prstGeom prst="rect">
            <a:avLst/>
          </a:prstGeom>
        </p:spPr>
      </p:pic>
      <p:sp>
        <p:nvSpPr>
          <p:cNvPr id="24" name="Rounded Rectangle 29">
            <a:extLst>
              <a:ext uri="{FF2B5EF4-FFF2-40B4-BE49-F238E27FC236}">
                <a16:creationId xmlns:a16="http://schemas.microsoft.com/office/drawing/2014/main" id="{13D26710-9902-4783-A44F-9C822B64D55C}"/>
              </a:ext>
            </a:extLst>
          </p:cNvPr>
          <p:cNvSpPr/>
          <p:nvPr/>
        </p:nvSpPr>
        <p:spPr>
          <a:xfrm>
            <a:off x="3715142" y="5647513"/>
            <a:ext cx="1637080" cy="67377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B9D506A7-1747-574F-A90C-5EADE164BB5A}"/>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5678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7.40741E-7 L -0.00225 -0.31435 " pathEditMode="relative" rAng="0" ptsTypes="AA">
                                      <p:cBhvr>
                                        <p:cTn id="6" dur="2000" fill="hold"/>
                                        <p:tgtEl>
                                          <p:spTgt spid="14"/>
                                        </p:tgtEl>
                                        <p:attrNameLst>
                                          <p:attrName>ppt_x</p:attrName>
                                          <p:attrName>ppt_y</p:attrName>
                                        </p:attrNameLst>
                                      </p:cBhvr>
                                      <p:rCtr x="0" y="-1571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226 -0.31435 L 2.5E-6 -7.40741E-7 " pathEditMode="relative" rAng="0" ptsTypes="AA">
                                      <p:cBhvr>
                                        <p:cTn id="10" dur="2000" fill="hold"/>
                                        <p:tgtEl>
                                          <p:spTgt spid="14"/>
                                        </p:tgtEl>
                                        <p:attrNameLst>
                                          <p:attrName>ppt_x</p:attrName>
                                          <p:attrName>ppt_y</p:attrName>
                                        </p:attrNameLst>
                                      </p:cBhvr>
                                      <p:rCtr x="104" y="15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Moving and Stop Moving Blocks</a:t>
            </a:r>
          </a:p>
        </p:txBody>
      </p:sp>
      <p:sp>
        <p:nvSpPr>
          <p:cNvPr id="3" name="Content Placeholder 2"/>
          <p:cNvSpPr>
            <a:spLocks noGrp="1"/>
          </p:cNvSpPr>
          <p:nvPr>
            <p:ph idx="1"/>
          </p:nvPr>
        </p:nvSpPr>
        <p:spPr>
          <a:xfrm>
            <a:off x="4080076" y="1524318"/>
            <a:ext cx="4622598" cy="4736927"/>
          </a:xfrm>
        </p:spPr>
        <p:txBody>
          <a:bodyPr>
            <a:normAutofit fontScale="92500" lnSpcReduction="10000"/>
          </a:bodyPr>
          <a:lstStyle/>
          <a:p>
            <a:pPr marL="342900" indent="-342900">
              <a:buFont typeface="Arial"/>
              <a:buChar char="•"/>
            </a:pPr>
            <a:r>
              <a:rPr lang="en-US" dirty="0"/>
              <a:t>There are 4 more move blocks in the Movement palette.</a:t>
            </a:r>
          </a:p>
          <a:p>
            <a:pPr marL="342900" indent="-342900">
              <a:buFont typeface="Arial"/>
              <a:buChar char="•"/>
            </a:pPr>
            <a:r>
              <a:rPr lang="en-US" dirty="0"/>
              <a:t>The Start moving blocks will turn on your drive motors at the given speed (and steering if given). </a:t>
            </a:r>
          </a:p>
          <a:p>
            <a:pPr marL="342900" indent="-342900">
              <a:buFont typeface="Arial"/>
              <a:buChar char="•"/>
            </a:pPr>
            <a:r>
              <a:rPr lang="en-US" dirty="0"/>
              <a:t>These blocks have no duration/distance. After turning the motor on, the program instantly moves to the next block</a:t>
            </a:r>
          </a:p>
          <a:p>
            <a:pPr marL="342900" indent="-342900">
              <a:buFont typeface="Arial"/>
              <a:buChar char="•"/>
            </a:pPr>
            <a:r>
              <a:rPr lang="en-US" dirty="0"/>
              <a:t>The motor will continue running until stopped or controlled by another block</a:t>
            </a:r>
          </a:p>
          <a:p>
            <a:pPr marL="342900" indent="-342900">
              <a:buFont typeface="Arial"/>
              <a:buChar char="•"/>
            </a:pPr>
            <a:r>
              <a:rPr lang="en-US" dirty="0"/>
              <a:t>Stop moving will halt your drive motors no matter what action they are running.</a:t>
            </a:r>
          </a:p>
        </p:txBody>
      </p:sp>
      <p:sp>
        <p:nvSpPr>
          <p:cNvPr id="4" name="Footer Placeholder 3"/>
          <p:cNvSpPr>
            <a:spLocks noGrp="1"/>
          </p:cNvSpPr>
          <p:nvPr>
            <p:ph type="ftr" sz="quarter" idx="11"/>
          </p:nvPr>
        </p:nvSpPr>
        <p:spPr/>
        <p:txBody>
          <a:bodyPr/>
          <a:lstStyle/>
          <a:p>
            <a:r>
              <a:rPr lang="en-US"/>
              <a:t>© EV3Lessons.com, 2020, (Last edit: 12/21/19)</a:t>
            </a:r>
          </a:p>
        </p:txBody>
      </p:sp>
      <p:sp>
        <p:nvSpPr>
          <p:cNvPr id="5" name="Slide Number Placeholder 4"/>
          <p:cNvSpPr>
            <a:spLocks noGrp="1"/>
          </p:cNvSpPr>
          <p:nvPr>
            <p:ph type="sldNum" sz="quarter" idx="12"/>
          </p:nvPr>
        </p:nvSpPr>
        <p:spPr/>
        <p:txBody>
          <a:bodyPr/>
          <a:lstStyle/>
          <a:p>
            <a:fld id="{4DBC7FC8-25FB-FC45-8177-2B991DA6778C}" type="slidenum">
              <a:rPr lang="en-US" smtClean="0"/>
              <a:t>18</a:t>
            </a:fld>
            <a:endParaRPr lang="en-US"/>
          </a:p>
        </p:txBody>
      </p:sp>
      <p:pic>
        <p:nvPicPr>
          <p:cNvPr id="7" name="Picture 6" descr="Screen Shot 2019-12-21 at 3.54.20 PM.png"/>
          <p:cNvPicPr>
            <a:picLocks noChangeAspect="1"/>
          </p:cNvPicPr>
          <p:nvPr/>
        </p:nvPicPr>
        <p:blipFill rotWithShape="1">
          <a:blip r:embed="rId2">
            <a:extLst>
              <a:ext uri="{28A0092B-C50C-407E-A947-70E740481C1C}">
                <a14:useLocalDpi xmlns:a14="http://schemas.microsoft.com/office/drawing/2010/main" val="0"/>
              </a:ext>
            </a:extLst>
          </a:blip>
          <a:srcRect l="985"/>
          <a:stretch/>
        </p:blipFill>
        <p:spPr>
          <a:xfrm>
            <a:off x="243818" y="2303898"/>
            <a:ext cx="3710189" cy="709143"/>
          </a:xfrm>
          <a:prstGeom prst="rect">
            <a:avLst/>
          </a:prstGeom>
        </p:spPr>
      </p:pic>
      <p:pic>
        <p:nvPicPr>
          <p:cNvPr id="8" name="Picture 7" descr="Screen Shot 2019-12-21 at 3.54.25 PM.png"/>
          <p:cNvPicPr>
            <a:picLocks noChangeAspect="1"/>
          </p:cNvPicPr>
          <p:nvPr/>
        </p:nvPicPr>
        <p:blipFill rotWithShape="1">
          <a:blip r:embed="rId3">
            <a:extLst>
              <a:ext uri="{28A0092B-C50C-407E-A947-70E740481C1C}">
                <a14:useLocalDpi xmlns:a14="http://schemas.microsoft.com/office/drawing/2010/main" val="0"/>
              </a:ext>
            </a:extLst>
          </a:blip>
          <a:srcRect l="2427"/>
          <a:stretch/>
        </p:blipFill>
        <p:spPr>
          <a:xfrm>
            <a:off x="243818" y="4228759"/>
            <a:ext cx="1674451" cy="743643"/>
          </a:xfrm>
          <a:prstGeom prst="rect">
            <a:avLst/>
          </a:prstGeom>
        </p:spPr>
      </p:pic>
      <p:pic>
        <p:nvPicPr>
          <p:cNvPr id="6" name="Picture 5">
            <a:extLst>
              <a:ext uri="{FF2B5EF4-FFF2-40B4-BE49-F238E27FC236}">
                <a16:creationId xmlns:a16="http://schemas.microsoft.com/office/drawing/2014/main" id="{3E74FBE1-6743-884E-AC89-801158F55CD6}"/>
              </a:ext>
            </a:extLst>
          </p:cNvPr>
          <p:cNvPicPr>
            <a:picLocks noChangeAspect="1"/>
          </p:cNvPicPr>
          <p:nvPr/>
        </p:nvPicPr>
        <p:blipFill>
          <a:blip r:embed="rId4"/>
          <a:stretch>
            <a:fillRect/>
          </a:stretch>
        </p:blipFill>
        <p:spPr>
          <a:xfrm>
            <a:off x="243818" y="1574223"/>
            <a:ext cx="2479588" cy="681206"/>
          </a:xfrm>
          <a:prstGeom prst="rect">
            <a:avLst/>
          </a:prstGeom>
        </p:spPr>
      </p:pic>
      <p:pic>
        <p:nvPicPr>
          <p:cNvPr id="9" name="Picture 8">
            <a:extLst>
              <a:ext uri="{FF2B5EF4-FFF2-40B4-BE49-F238E27FC236}">
                <a16:creationId xmlns:a16="http://schemas.microsoft.com/office/drawing/2014/main" id="{05C472CD-098B-6A44-9029-E7CAF22A5C8E}"/>
              </a:ext>
            </a:extLst>
          </p:cNvPr>
          <p:cNvPicPr>
            <a:picLocks noChangeAspect="1"/>
          </p:cNvPicPr>
          <p:nvPr/>
        </p:nvPicPr>
        <p:blipFill>
          <a:blip r:embed="rId5"/>
          <a:stretch>
            <a:fillRect/>
          </a:stretch>
        </p:blipFill>
        <p:spPr>
          <a:xfrm>
            <a:off x="243818" y="3035009"/>
            <a:ext cx="3158401" cy="658371"/>
          </a:xfrm>
          <a:prstGeom prst="rect">
            <a:avLst/>
          </a:prstGeom>
        </p:spPr>
      </p:pic>
    </p:spTree>
    <p:extLst>
      <p:ext uri="{BB962C8B-B14F-4D97-AF65-F5344CB8AC3E}">
        <p14:creationId xmlns:p14="http://schemas.microsoft.com/office/powerpoint/2010/main" val="142998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and stop Moving</a:t>
            </a:r>
          </a:p>
        </p:txBody>
      </p:sp>
      <p:sp>
        <p:nvSpPr>
          <p:cNvPr id="4" name="Footer Placeholder 3"/>
          <p:cNvSpPr>
            <a:spLocks noGrp="1"/>
          </p:cNvSpPr>
          <p:nvPr>
            <p:ph type="ftr" sz="quarter" idx="11"/>
          </p:nvPr>
        </p:nvSpPr>
        <p:spPr/>
        <p:txBody>
          <a:bodyPr/>
          <a:lstStyle/>
          <a:p>
            <a:r>
              <a:rPr lang="en-US"/>
              <a:t>© EV3Lessons.com, 2020, (Last edit: 12/21/19)</a:t>
            </a:r>
          </a:p>
        </p:txBody>
      </p:sp>
      <p:sp>
        <p:nvSpPr>
          <p:cNvPr id="5" name="Slide Number Placeholder 4"/>
          <p:cNvSpPr>
            <a:spLocks noGrp="1"/>
          </p:cNvSpPr>
          <p:nvPr>
            <p:ph type="sldNum" sz="quarter" idx="12"/>
          </p:nvPr>
        </p:nvSpPr>
        <p:spPr/>
        <p:txBody>
          <a:bodyPr/>
          <a:lstStyle/>
          <a:p>
            <a:fld id="{4DBC7FC8-25FB-FC45-8177-2B991DA6778C}" type="slidenum">
              <a:rPr lang="en-US" smtClean="0"/>
              <a:t>19</a:t>
            </a:fld>
            <a:endParaRPr lang="en-US"/>
          </a:p>
        </p:txBody>
      </p:sp>
      <p:sp>
        <p:nvSpPr>
          <p:cNvPr id="7" name="Content Placeholder 2"/>
          <p:cNvSpPr txBox="1">
            <a:spLocks/>
          </p:cNvSpPr>
          <p:nvPr/>
        </p:nvSpPr>
        <p:spPr>
          <a:xfrm>
            <a:off x="457200" y="1301374"/>
            <a:ext cx="5447833" cy="4855586"/>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What would happen if you placed a Start Moving block?</a:t>
            </a:r>
          </a:p>
          <a:p>
            <a:r>
              <a:rPr lang="en-US" dirty="0"/>
              <a:t>Would the robot…</a:t>
            </a:r>
          </a:p>
          <a:p>
            <a:r>
              <a:rPr lang="en-US" dirty="0"/>
              <a:t>	1) Move?</a:t>
            </a:r>
          </a:p>
          <a:p>
            <a:r>
              <a:rPr lang="en-US" dirty="0"/>
              <a:t>	2) Move for a little while?</a:t>
            </a:r>
          </a:p>
          <a:p>
            <a:r>
              <a:rPr lang="en-US" dirty="0"/>
              <a:t>	3) Not move at all?</a:t>
            </a:r>
          </a:p>
          <a:p>
            <a:r>
              <a:rPr lang="en-US" dirty="0"/>
              <a:t>	</a:t>
            </a:r>
          </a:p>
          <a:p>
            <a:r>
              <a:rPr lang="en-US" dirty="0"/>
              <a:t>ANS. Move until stopped or the program ends. Note that the program will not end unless you have a Stop Program block.	</a:t>
            </a:r>
          </a:p>
          <a:p>
            <a:endParaRPr lang="en-US" dirty="0"/>
          </a:p>
          <a:p>
            <a:r>
              <a:rPr lang="en-US" dirty="0"/>
              <a:t>What does Motor Off do?</a:t>
            </a:r>
          </a:p>
          <a:p>
            <a:r>
              <a:rPr lang="en-US" dirty="0"/>
              <a:t>ANS. Turn off the motors.</a:t>
            </a:r>
          </a:p>
        </p:txBody>
      </p:sp>
      <p:pic>
        <p:nvPicPr>
          <p:cNvPr id="3" name="Picture 2" descr="Screen Shot 2019-12-21 at 3.54.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344" y="2298650"/>
            <a:ext cx="3680329" cy="696512"/>
          </a:xfrm>
          <a:prstGeom prst="rect">
            <a:avLst/>
          </a:prstGeom>
        </p:spPr>
      </p:pic>
      <p:sp>
        <p:nvSpPr>
          <p:cNvPr id="10" name="TextBox 9"/>
          <p:cNvSpPr txBox="1"/>
          <p:nvPr/>
        </p:nvSpPr>
        <p:spPr>
          <a:xfrm>
            <a:off x="5905033" y="3919921"/>
            <a:ext cx="3033349" cy="923330"/>
          </a:xfrm>
          <a:prstGeom prst="rect">
            <a:avLst/>
          </a:prstGeom>
          <a:noFill/>
        </p:spPr>
        <p:txBody>
          <a:bodyPr wrap="square" rtlCol="0">
            <a:spAutoFit/>
          </a:bodyPr>
          <a:lstStyle/>
          <a:p>
            <a:r>
              <a:rPr lang="en-US" dirty="0"/>
              <a:t>Note that this is a different behavior than EV3-G users might be familiar with.</a:t>
            </a:r>
          </a:p>
        </p:txBody>
      </p:sp>
    </p:spTree>
    <p:extLst>
      <p:ext uri="{BB962C8B-B14F-4D97-AF65-F5344CB8AC3E}">
        <p14:creationId xmlns:p14="http://schemas.microsoft.com/office/powerpoint/2010/main" val="81904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Learn how to make your robot go forward and backwards</a:t>
            </a:r>
          </a:p>
          <a:p>
            <a:pPr marL="457200" indent="-457200">
              <a:buFont typeface="+mj-lt"/>
              <a:buAutoNum type="arabicPeriod"/>
            </a:pPr>
            <a:r>
              <a:rPr lang="en-US" dirty="0"/>
              <a:t>Learn how to use the Move Steering block</a:t>
            </a:r>
          </a:p>
          <a:p>
            <a:pPr marL="457200" indent="-457200">
              <a:buFont typeface="+mj-lt"/>
              <a:buAutoNum type="arabicPeriod"/>
            </a:pPr>
            <a:r>
              <a:rPr lang="en-US" dirty="0"/>
              <a:t>Learn how to read sensor values using Port View</a:t>
            </a:r>
          </a:p>
        </p:txBody>
      </p:sp>
      <p:sp>
        <p:nvSpPr>
          <p:cNvPr id="4" name="Footer Placeholder 3">
            <a:extLst>
              <a:ext uri="{FF2B5EF4-FFF2-40B4-BE49-F238E27FC236}">
                <a16:creationId xmlns:a16="http://schemas.microsoft.com/office/drawing/2014/main" id="{0F511978-D10A-AD43-B291-F6BC2E551E37}"/>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294339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D0A-B1A8-294A-83FE-A85B287ED67A}"/>
              </a:ext>
            </a:extLst>
          </p:cNvPr>
          <p:cNvSpPr>
            <a:spLocks noGrp="1"/>
          </p:cNvSpPr>
          <p:nvPr>
            <p:ph type="title"/>
          </p:nvPr>
        </p:nvSpPr>
        <p:spPr/>
        <p:txBody>
          <a:bodyPr/>
          <a:lstStyle/>
          <a:p>
            <a:r>
              <a:rPr lang="en-US" dirty="0"/>
              <a:t>Wait Block</a:t>
            </a:r>
          </a:p>
        </p:txBody>
      </p:sp>
      <p:sp>
        <p:nvSpPr>
          <p:cNvPr id="3" name="Content Placeholder 2">
            <a:extLst>
              <a:ext uri="{FF2B5EF4-FFF2-40B4-BE49-F238E27FC236}">
                <a16:creationId xmlns:a16="http://schemas.microsoft.com/office/drawing/2014/main" id="{02912647-7A3C-D645-B1B9-77704CE02166}"/>
              </a:ext>
            </a:extLst>
          </p:cNvPr>
          <p:cNvSpPr>
            <a:spLocks noGrp="1"/>
          </p:cNvSpPr>
          <p:nvPr>
            <p:ph idx="1"/>
          </p:nvPr>
        </p:nvSpPr>
        <p:spPr/>
        <p:txBody>
          <a:bodyPr/>
          <a:lstStyle/>
          <a:p>
            <a:r>
              <a:rPr lang="en-US" dirty="0"/>
              <a:t>Start and Stop Moving blocks are typically used along with wait blocks. Wait blocks hold up the program execution until some event occurs. The lessons on sensors cover wait blocks in more detail.</a:t>
            </a:r>
          </a:p>
          <a:p>
            <a:r>
              <a:rPr lang="en-US" dirty="0"/>
              <a:t>For now, we will use the Wait for Seconds block</a:t>
            </a:r>
          </a:p>
          <a:p>
            <a:endParaRPr lang="en-US" dirty="0"/>
          </a:p>
          <a:p>
            <a:endParaRPr lang="en-US" dirty="0"/>
          </a:p>
          <a:p>
            <a:r>
              <a:rPr lang="en-US" dirty="0"/>
              <a:t>This block takes the entered number of seconds to run</a:t>
            </a:r>
          </a:p>
          <a:p>
            <a:r>
              <a:rPr lang="en-US" dirty="0"/>
              <a:t>Can you solve Challenge 1 (Move 3 Seconds) using Start Move and Wait blocks?</a:t>
            </a:r>
          </a:p>
        </p:txBody>
      </p:sp>
      <p:sp>
        <p:nvSpPr>
          <p:cNvPr id="4" name="Footer Placeholder 3">
            <a:extLst>
              <a:ext uri="{FF2B5EF4-FFF2-40B4-BE49-F238E27FC236}">
                <a16:creationId xmlns:a16="http://schemas.microsoft.com/office/drawing/2014/main" id="{311E1362-5AE5-9F49-B591-B26344D19024}"/>
              </a:ext>
            </a:extLst>
          </p:cNvPr>
          <p:cNvSpPr>
            <a:spLocks noGrp="1"/>
          </p:cNvSpPr>
          <p:nvPr>
            <p:ph type="ftr" sz="quarter" idx="11"/>
          </p:nvPr>
        </p:nvSpPr>
        <p:spPr/>
        <p:txBody>
          <a:bodyPr/>
          <a:lstStyle/>
          <a:p>
            <a:r>
              <a:rPr lang="en-US"/>
              <a:t>© EV3Lessons.com, 2020, Last Update: (12/21/2019)</a:t>
            </a:r>
          </a:p>
        </p:txBody>
      </p:sp>
      <p:pic>
        <p:nvPicPr>
          <p:cNvPr id="5" name="Picture 4">
            <a:extLst>
              <a:ext uri="{FF2B5EF4-FFF2-40B4-BE49-F238E27FC236}">
                <a16:creationId xmlns:a16="http://schemas.microsoft.com/office/drawing/2014/main" id="{A2D29647-AD6C-5741-9512-9A68CE99C368}"/>
              </a:ext>
            </a:extLst>
          </p:cNvPr>
          <p:cNvPicPr>
            <a:picLocks noChangeAspect="1"/>
          </p:cNvPicPr>
          <p:nvPr/>
        </p:nvPicPr>
        <p:blipFill>
          <a:blip r:embed="rId2"/>
          <a:stretch>
            <a:fillRect/>
          </a:stretch>
        </p:blipFill>
        <p:spPr>
          <a:xfrm>
            <a:off x="3258756" y="3548984"/>
            <a:ext cx="1747295" cy="662767"/>
          </a:xfrm>
          <a:prstGeom prst="rect">
            <a:avLst/>
          </a:prstGeom>
        </p:spPr>
      </p:pic>
    </p:spTree>
    <p:extLst>
      <p:ext uri="{BB962C8B-B14F-4D97-AF65-F5344CB8AC3E}">
        <p14:creationId xmlns:p14="http://schemas.microsoft.com/office/powerpoint/2010/main" val="395074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4E38-CA95-4858-B9E6-F6BB09BE2EAA}"/>
              </a:ext>
            </a:extLst>
          </p:cNvPr>
          <p:cNvSpPr>
            <a:spLocks noGrp="1"/>
          </p:cNvSpPr>
          <p:nvPr>
            <p:ph type="title"/>
          </p:nvPr>
        </p:nvSpPr>
        <p:spPr/>
        <p:txBody>
          <a:bodyPr/>
          <a:lstStyle/>
          <a:p>
            <a:r>
              <a:rPr lang="en-US" dirty="0"/>
              <a:t>Other Ways to Move 3 Seconds</a:t>
            </a:r>
          </a:p>
        </p:txBody>
      </p:sp>
      <p:sp>
        <p:nvSpPr>
          <p:cNvPr id="3" name="Content Placeholder 2">
            <a:extLst>
              <a:ext uri="{FF2B5EF4-FFF2-40B4-BE49-F238E27FC236}">
                <a16:creationId xmlns:a16="http://schemas.microsoft.com/office/drawing/2014/main" id="{3C910320-50AE-4E8D-B71F-6F0EAF08E2CA}"/>
              </a:ext>
            </a:extLst>
          </p:cNvPr>
          <p:cNvSpPr>
            <a:spLocks noGrp="1"/>
          </p:cNvSpPr>
          <p:nvPr>
            <p:ph idx="1"/>
          </p:nvPr>
        </p:nvSpPr>
        <p:spPr>
          <a:xfrm>
            <a:off x="457200" y="1752600"/>
            <a:ext cx="3225800" cy="4373563"/>
          </a:xfrm>
        </p:spPr>
        <p:txBody>
          <a:bodyPr/>
          <a:lstStyle/>
          <a:p>
            <a:r>
              <a:rPr lang="en-US" dirty="0"/>
              <a:t>The Start Moving block starts the robot moving</a:t>
            </a:r>
          </a:p>
          <a:p>
            <a:r>
              <a:rPr lang="en-US" dirty="0"/>
              <a:t>After turning on the motors, the program begins running the Wait block. This takes 3 seconds to run.</a:t>
            </a:r>
          </a:p>
          <a:p>
            <a:r>
              <a:rPr lang="en-US" dirty="0"/>
              <a:t>The Stop Moving block makes the robot stop</a:t>
            </a:r>
          </a:p>
        </p:txBody>
      </p:sp>
      <p:sp>
        <p:nvSpPr>
          <p:cNvPr id="6" name="Footer Placeholder 5">
            <a:extLst>
              <a:ext uri="{FF2B5EF4-FFF2-40B4-BE49-F238E27FC236}">
                <a16:creationId xmlns:a16="http://schemas.microsoft.com/office/drawing/2014/main" id="{473F7615-8139-9344-8602-E82DD296A2DE}"/>
              </a:ext>
            </a:extLst>
          </p:cNvPr>
          <p:cNvSpPr>
            <a:spLocks noGrp="1"/>
          </p:cNvSpPr>
          <p:nvPr>
            <p:ph type="ftr" sz="quarter" idx="11"/>
          </p:nvPr>
        </p:nvSpPr>
        <p:spPr/>
        <p:txBody>
          <a:bodyPr/>
          <a:lstStyle/>
          <a:p>
            <a:r>
              <a:rPr lang="en-US"/>
              <a:t>© EV3Lessons.com, 2020, Last Update: (12/21/2019)</a:t>
            </a:r>
          </a:p>
        </p:txBody>
      </p:sp>
      <p:pic>
        <p:nvPicPr>
          <p:cNvPr id="4" name="Picture 3">
            <a:extLst>
              <a:ext uri="{FF2B5EF4-FFF2-40B4-BE49-F238E27FC236}">
                <a16:creationId xmlns:a16="http://schemas.microsoft.com/office/drawing/2014/main" id="{BAE6F2A9-F597-E74C-BE2F-2CBE8AFEE2E7}"/>
              </a:ext>
            </a:extLst>
          </p:cNvPr>
          <p:cNvPicPr>
            <a:picLocks noChangeAspect="1"/>
          </p:cNvPicPr>
          <p:nvPr/>
        </p:nvPicPr>
        <p:blipFill>
          <a:blip r:embed="rId2"/>
          <a:stretch>
            <a:fillRect/>
          </a:stretch>
        </p:blipFill>
        <p:spPr>
          <a:xfrm>
            <a:off x="4491540" y="2470632"/>
            <a:ext cx="3644900" cy="2298700"/>
          </a:xfrm>
          <a:prstGeom prst="rect">
            <a:avLst/>
          </a:prstGeom>
        </p:spPr>
      </p:pic>
    </p:spTree>
    <p:extLst>
      <p:ext uri="{BB962C8B-B14F-4D97-AF65-F5344CB8AC3E}">
        <p14:creationId xmlns:p14="http://schemas.microsoft.com/office/powerpoint/2010/main" val="1331066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a:t>CREDITS</a:t>
            </a:r>
          </a:p>
        </p:txBody>
      </p:sp>
      <p:sp>
        <p:nvSpPr>
          <p:cNvPr id="3" name="Content Placeholder 2"/>
          <p:cNvSpPr>
            <a:spLocks noGrp="1"/>
          </p:cNvSpPr>
          <p:nvPr>
            <p:ph idx="1"/>
          </p:nvPr>
        </p:nvSpPr>
        <p:spPr>
          <a:xfrm>
            <a:off x="457200" y="1480457"/>
            <a:ext cx="8245474" cy="4607432"/>
          </a:xfrm>
        </p:spPr>
        <p:txBody>
          <a:bodyPr>
            <a:noAutofit/>
          </a:bodyPr>
          <a:lstStyle/>
          <a:p>
            <a:pPr marL="342900" indent="-342900">
              <a:buFont typeface="Arial"/>
              <a:buChar char="•"/>
            </a:pPr>
            <a:r>
              <a:rPr lang="en-US" sz="1800" dirty="0"/>
              <a:t>This tutorial was created by Sanjay Seshan and Arvind </a:t>
            </a:r>
            <a:r>
              <a:rPr lang="en-US" sz="1800" dirty="0" err="1"/>
              <a:t>Seshan</a:t>
            </a:r>
            <a:endParaRPr lang="en-US" sz="1800" dirty="0"/>
          </a:p>
          <a:p>
            <a:pPr marL="342900" indent="-342900">
              <a:buFont typeface="Arial"/>
              <a:buChar char="•"/>
            </a:pPr>
            <a:r>
              <a:rPr lang="en-US" sz="1800" dirty="0"/>
              <a:t>More lessons are available at www.ev3lessons.com</a:t>
            </a:r>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276C93E-7853-FE46-9106-5370EA9571AD}"/>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254361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D909-918C-9E42-9362-D55F91E208EE}"/>
              </a:ext>
            </a:extLst>
          </p:cNvPr>
          <p:cNvSpPr>
            <a:spLocks noGrp="1"/>
          </p:cNvSpPr>
          <p:nvPr>
            <p:ph type="title"/>
          </p:nvPr>
        </p:nvSpPr>
        <p:spPr/>
        <p:txBody>
          <a:bodyPr/>
          <a:lstStyle/>
          <a:p>
            <a:r>
              <a:rPr lang="en-US" dirty="0"/>
              <a:t>Configuring Movement Blocks</a:t>
            </a:r>
          </a:p>
        </p:txBody>
      </p:sp>
      <p:sp>
        <p:nvSpPr>
          <p:cNvPr id="3" name="Content Placeholder 2">
            <a:extLst>
              <a:ext uri="{FF2B5EF4-FFF2-40B4-BE49-F238E27FC236}">
                <a16:creationId xmlns:a16="http://schemas.microsoft.com/office/drawing/2014/main" id="{7CEC9749-535A-844C-917F-6213A60C2E0F}"/>
              </a:ext>
            </a:extLst>
          </p:cNvPr>
          <p:cNvSpPr>
            <a:spLocks noGrp="1"/>
          </p:cNvSpPr>
          <p:nvPr>
            <p:ph idx="1"/>
          </p:nvPr>
        </p:nvSpPr>
        <p:spPr/>
        <p:txBody>
          <a:bodyPr/>
          <a:lstStyle/>
          <a:p>
            <a:r>
              <a:rPr lang="en-US" dirty="0"/>
              <a:t>Before using movement blocks, you must configure the robot first. </a:t>
            </a:r>
          </a:p>
          <a:p>
            <a:r>
              <a:rPr lang="en-US" dirty="0"/>
              <a:t>There are three blocks for this purpose: </a:t>
            </a:r>
          </a:p>
          <a:p>
            <a:endParaRPr lang="en-US" dirty="0"/>
          </a:p>
          <a:p>
            <a:r>
              <a:rPr lang="en-US" dirty="0"/>
              <a:t>This one determines which </a:t>
            </a:r>
            <a:br>
              <a:rPr lang="en-US" dirty="0"/>
            </a:br>
            <a:r>
              <a:rPr lang="en-US" dirty="0"/>
              <a:t>motors are connected to the </a:t>
            </a:r>
            <a:br>
              <a:rPr lang="en-US" dirty="0"/>
            </a:br>
            <a:r>
              <a:rPr lang="en-US" dirty="0"/>
              <a:t>left &amp; right wheels</a:t>
            </a:r>
          </a:p>
          <a:p>
            <a:r>
              <a:rPr lang="en-US" dirty="0"/>
              <a:t>This determines what the robot </a:t>
            </a:r>
            <a:br>
              <a:rPr lang="en-US" dirty="0"/>
            </a:br>
            <a:r>
              <a:rPr lang="en-US" dirty="0" err="1"/>
              <a:t>doesat</a:t>
            </a:r>
            <a:r>
              <a:rPr lang="en-US" dirty="0"/>
              <a:t> the end of a move block</a:t>
            </a:r>
            <a:br>
              <a:rPr lang="en-US" dirty="0"/>
            </a:br>
            <a:r>
              <a:rPr lang="en-US" dirty="0"/>
              <a:t>(brake/hold or float/coast)</a:t>
            </a:r>
          </a:p>
          <a:p>
            <a:r>
              <a:rPr lang="en-US" dirty="0"/>
              <a:t>This sets the “default” speed</a:t>
            </a:r>
            <a:br>
              <a:rPr lang="en-US" dirty="0"/>
            </a:br>
            <a:r>
              <a:rPr lang="en-US" dirty="0"/>
              <a:t>for later move blocks</a:t>
            </a:r>
          </a:p>
        </p:txBody>
      </p:sp>
      <p:pic>
        <p:nvPicPr>
          <p:cNvPr id="5" name="Picture 4">
            <a:extLst>
              <a:ext uri="{FF2B5EF4-FFF2-40B4-BE49-F238E27FC236}">
                <a16:creationId xmlns:a16="http://schemas.microsoft.com/office/drawing/2014/main" id="{9977806F-56F6-AB44-99BE-CC60BB010A55}"/>
              </a:ext>
            </a:extLst>
          </p:cNvPr>
          <p:cNvPicPr>
            <a:picLocks noChangeAspect="1"/>
          </p:cNvPicPr>
          <p:nvPr/>
        </p:nvPicPr>
        <p:blipFill rotWithShape="1">
          <a:blip r:embed="rId2"/>
          <a:srcRect l="3111" t="8214" r="3279" b="9618"/>
          <a:stretch/>
        </p:blipFill>
        <p:spPr>
          <a:xfrm>
            <a:off x="4875435" y="3690517"/>
            <a:ext cx="4030201" cy="1596600"/>
          </a:xfrm>
          <a:prstGeom prst="rect">
            <a:avLst/>
          </a:prstGeom>
        </p:spPr>
      </p:pic>
      <p:pic>
        <p:nvPicPr>
          <p:cNvPr id="6" name="Picture 5">
            <a:extLst>
              <a:ext uri="{FF2B5EF4-FFF2-40B4-BE49-F238E27FC236}">
                <a16:creationId xmlns:a16="http://schemas.microsoft.com/office/drawing/2014/main" id="{88C5390A-6871-F24D-8E69-A5415387E6A3}"/>
              </a:ext>
            </a:extLst>
          </p:cNvPr>
          <p:cNvPicPr>
            <a:picLocks noChangeAspect="1"/>
          </p:cNvPicPr>
          <p:nvPr/>
        </p:nvPicPr>
        <p:blipFill rotWithShape="1">
          <a:blip r:embed="rId3"/>
          <a:srcRect l="29673" t="40962" b="1"/>
          <a:stretch/>
        </p:blipFill>
        <p:spPr>
          <a:xfrm>
            <a:off x="5524550" y="5711119"/>
            <a:ext cx="2858106" cy="959714"/>
          </a:xfrm>
          <a:prstGeom prst="rect">
            <a:avLst/>
          </a:prstGeom>
        </p:spPr>
      </p:pic>
      <p:cxnSp>
        <p:nvCxnSpPr>
          <p:cNvPr id="8" name="Straight Arrow Connector 7">
            <a:extLst>
              <a:ext uri="{FF2B5EF4-FFF2-40B4-BE49-F238E27FC236}">
                <a16:creationId xmlns:a16="http://schemas.microsoft.com/office/drawing/2014/main" id="{7B8E4CD8-38CB-4A69-B676-339C2D72784C}"/>
              </a:ext>
            </a:extLst>
          </p:cNvPr>
          <p:cNvCxnSpPr>
            <a:cxnSpLocks/>
          </p:cNvCxnSpPr>
          <p:nvPr/>
        </p:nvCxnSpPr>
        <p:spPr>
          <a:xfrm>
            <a:off x="4067138" y="3562276"/>
            <a:ext cx="751997" cy="377105"/>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71996B-EC94-47AF-A3A2-8E8898DFB345}"/>
              </a:ext>
            </a:extLst>
          </p:cNvPr>
          <p:cNvCxnSpPr>
            <a:cxnSpLocks/>
          </p:cNvCxnSpPr>
          <p:nvPr/>
        </p:nvCxnSpPr>
        <p:spPr>
          <a:xfrm flipV="1">
            <a:off x="4123438" y="4942703"/>
            <a:ext cx="751997" cy="45602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70490E-D860-4558-92F0-7F19B9C4BDFD}"/>
              </a:ext>
            </a:extLst>
          </p:cNvPr>
          <p:cNvCxnSpPr>
            <a:cxnSpLocks/>
            <a:endCxn id="5" idx="1"/>
          </p:cNvCxnSpPr>
          <p:nvPr/>
        </p:nvCxnSpPr>
        <p:spPr>
          <a:xfrm flipV="1">
            <a:off x="4371938" y="4488817"/>
            <a:ext cx="503497" cy="4434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id="{B55CC410-18BB-4CA3-B711-F878E4E61F31}"/>
              </a:ext>
            </a:extLst>
          </p:cNvPr>
          <p:cNvSpPr/>
          <p:nvPr/>
        </p:nvSpPr>
        <p:spPr>
          <a:xfrm rot="1800000">
            <a:off x="6819448" y="4534680"/>
            <a:ext cx="1523547" cy="1852963"/>
          </a:xfrm>
          <a:prstGeom prst="arc">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Group 15">
            <a:extLst>
              <a:ext uri="{FF2B5EF4-FFF2-40B4-BE49-F238E27FC236}">
                <a16:creationId xmlns:a16="http://schemas.microsoft.com/office/drawing/2014/main" id="{E2CCEF7C-834D-492D-BE5F-D025AB43D18F}"/>
              </a:ext>
            </a:extLst>
          </p:cNvPr>
          <p:cNvGrpSpPr/>
          <p:nvPr/>
        </p:nvGrpSpPr>
        <p:grpSpPr>
          <a:xfrm>
            <a:off x="6146240" y="2190509"/>
            <a:ext cx="1199001" cy="1371767"/>
            <a:chOff x="6507213" y="1384746"/>
            <a:chExt cx="1199001" cy="1371767"/>
          </a:xfrm>
        </p:grpSpPr>
        <p:grpSp>
          <p:nvGrpSpPr>
            <p:cNvPr id="17" name="Group 16">
              <a:extLst>
                <a:ext uri="{FF2B5EF4-FFF2-40B4-BE49-F238E27FC236}">
                  <a16:creationId xmlns:a16="http://schemas.microsoft.com/office/drawing/2014/main" id="{81122D2C-4D47-4029-8F4A-E717F89127F9}"/>
                </a:ext>
              </a:extLst>
            </p:cNvPr>
            <p:cNvGrpSpPr/>
            <p:nvPr/>
          </p:nvGrpSpPr>
          <p:grpSpPr>
            <a:xfrm rot="5400000">
              <a:off x="6518630" y="1512901"/>
              <a:ext cx="1141996" cy="1164830"/>
              <a:chOff x="6310708" y="2223671"/>
              <a:chExt cx="809489" cy="898563"/>
            </a:xfrm>
          </p:grpSpPr>
          <p:sp>
            <p:nvSpPr>
              <p:cNvPr id="20" name="Rounded Rectangle 14">
                <a:extLst>
                  <a:ext uri="{FF2B5EF4-FFF2-40B4-BE49-F238E27FC236}">
                    <a16:creationId xmlns:a16="http://schemas.microsoft.com/office/drawing/2014/main" id="{507020E4-B09D-43F0-A376-2009F9F16C1A}"/>
                  </a:ext>
                </a:extLst>
              </p:cNvPr>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15">
                <a:extLst>
                  <a:ext uri="{FF2B5EF4-FFF2-40B4-BE49-F238E27FC236}">
                    <a16:creationId xmlns:a16="http://schemas.microsoft.com/office/drawing/2014/main" id="{076AEFFD-93DC-489E-8590-E55B8C329988}"/>
                  </a:ext>
                </a:extLst>
              </p:cNvPr>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2" name="Rounded Rectangle 16">
                <a:extLst>
                  <a:ext uri="{FF2B5EF4-FFF2-40B4-BE49-F238E27FC236}">
                    <a16:creationId xmlns:a16="http://schemas.microsoft.com/office/drawing/2014/main" id="{D0D6CCAE-145A-4997-A904-2E4B2642C62D}"/>
                  </a:ext>
                </a:extLst>
              </p:cNvPr>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3" name="Oval 22">
                <a:extLst>
                  <a:ext uri="{FF2B5EF4-FFF2-40B4-BE49-F238E27FC236}">
                    <a16:creationId xmlns:a16="http://schemas.microsoft.com/office/drawing/2014/main" id="{165F9179-3A27-4B0C-AA29-2354FB3C208A}"/>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95B1542-4D6E-4F7D-AF88-01079C8A2E71}"/>
                </a:ext>
              </a:extLst>
            </p:cNvPr>
            <p:cNvSpPr txBox="1"/>
            <p:nvPr/>
          </p:nvSpPr>
          <p:spPr>
            <a:xfrm>
              <a:off x="7216809" y="1384746"/>
              <a:ext cx="465620" cy="369332"/>
            </a:xfrm>
            <a:prstGeom prst="rect">
              <a:avLst/>
            </a:prstGeom>
            <a:noFill/>
          </p:spPr>
          <p:txBody>
            <a:bodyPr wrap="square" rtlCol="0">
              <a:spAutoFit/>
            </a:bodyPr>
            <a:lstStyle/>
            <a:p>
              <a:r>
                <a:rPr lang="en-US" dirty="0"/>
                <a:t>B</a:t>
              </a:r>
            </a:p>
          </p:txBody>
        </p:sp>
        <p:sp>
          <p:nvSpPr>
            <p:cNvPr id="19" name="TextBox 18">
              <a:extLst>
                <a:ext uri="{FF2B5EF4-FFF2-40B4-BE49-F238E27FC236}">
                  <a16:creationId xmlns:a16="http://schemas.microsoft.com/office/drawing/2014/main" id="{05706CA1-D89A-4D08-BC98-41DF093CA217}"/>
                </a:ext>
              </a:extLst>
            </p:cNvPr>
            <p:cNvSpPr txBox="1"/>
            <p:nvPr/>
          </p:nvSpPr>
          <p:spPr>
            <a:xfrm>
              <a:off x="7240594" y="2387181"/>
              <a:ext cx="465620" cy="369332"/>
            </a:xfrm>
            <a:prstGeom prst="rect">
              <a:avLst/>
            </a:prstGeom>
            <a:noFill/>
          </p:spPr>
          <p:txBody>
            <a:bodyPr wrap="square" rtlCol="0">
              <a:spAutoFit/>
            </a:bodyPr>
            <a:lstStyle/>
            <a:p>
              <a:r>
                <a:rPr lang="en-US" dirty="0"/>
                <a:t>C</a:t>
              </a:r>
            </a:p>
          </p:txBody>
        </p:sp>
      </p:grpSp>
      <p:sp>
        <p:nvSpPr>
          <p:cNvPr id="24" name="Arc 23">
            <a:extLst>
              <a:ext uri="{FF2B5EF4-FFF2-40B4-BE49-F238E27FC236}">
                <a16:creationId xmlns:a16="http://schemas.microsoft.com/office/drawing/2014/main" id="{2B9E2385-44B4-4FF2-9D4C-DD71F6FE5AD0}"/>
              </a:ext>
            </a:extLst>
          </p:cNvPr>
          <p:cNvSpPr/>
          <p:nvPr/>
        </p:nvSpPr>
        <p:spPr>
          <a:xfrm rot="900000">
            <a:off x="6687617" y="2957130"/>
            <a:ext cx="1449867" cy="1092920"/>
          </a:xfrm>
          <a:prstGeom prst="arc">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C8EF38FA-172D-524E-BEBC-0A3805EB6153}"/>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369241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F4AE477-DAF9-4E64-A6A9-22378DCFA0D7}"/>
              </a:ext>
            </a:extLst>
          </p:cNvPr>
          <p:cNvPicPr>
            <a:picLocks noChangeAspect="1"/>
          </p:cNvPicPr>
          <p:nvPr/>
        </p:nvPicPr>
        <p:blipFill>
          <a:blip r:embed="rId2"/>
          <a:stretch>
            <a:fillRect/>
          </a:stretch>
        </p:blipFill>
        <p:spPr>
          <a:xfrm>
            <a:off x="1420787" y="1110896"/>
            <a:ext cx="3784600" cy="800100"/>
          </a:xfrm>
          <a:prstGeom prst="rect">
            <a:avLst/>
          </a:prstGeom>
        </p:spPr>
      </p:pic>
      <p:sp>
        <p:nvSpPr>
          <p:cNvPr id="2" name="Title 1"/>
          <p:cNvSpPr>
            <a:spLocks noGrp="1"/>
          </p:cNvSpPr>
          <p:nvPr>
            <p:ph type="title"/>
          </p:nvPr>
        </p:nvSpPr>
        <p:spPr/>
        <p:txBody>
          <a:bodyPr/>
          <a:lstStyle/>
          <a:p>
            <a:r>
              <a:rPr lang="en-US" dirty="0"/>
              <a:t>Move Straight Block </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457200" y="4848039"/>
            <a:ext cx="8245474" cy="1278124"/>
          </a:xfrm>
        </p:spPr>
        <p:txBody>
          <a:bodyPr/>
          <a:lstStyle/>
          <a:p>
            <a:r>
              <a:rPr lang="en-US" dirty="0"/>
              <a:t>Simplest move block – just gives control over direction and distance</a:t>
            </a:r>
          </a:p>
          <a:p>
            <a:r>
              <a:rPr lang="en-US" dirty="0"/>
              <a:t>Other move blocks give control over speed and steering</a:t>
            </a:r>
          </a:p>
        </p:txBody>
      </p:sp>
      <p:sp>
        <p:nvSpPr>
          <p:cNvPr id="9" name="TextBox 8"/>
          <p:cNvSpPr txBox="1"/>
          <p:nvPr/>
        </p:nvSpPr>
        <p:spPr>
          <a:xfrm>
            <a:off x="6309140" y="2789560"/>
            <a:ext cx="1958217" cy="369332"/>
          </a:xfrm>
          <a:prstGeom prst="rect">
            <a:avLst/>
          </a:prstGeom>
          <a:solidFill>
            <a:srgbClr val="F5C201"/>
          </a:solidFill>
        </p:spPr>
        <p:txBody>
          <a:bodyPr wrap="square" rtlCol="0">
            <a:spAutoFit/>
          </a:bodyPr>
          <a:lstStyle/>
          <a:p>
            <a:pPr algn="ctr"/>
            <a:r>
              <a:rPr lang="en-US" dirty="0"/>
              <a:t>Power/Speed</a:t>
            </a:r>
          </a:p>
        </p:txBody>
      </p:sp>
      <p:sp>
        <p:nvSpPr>
          <p:cNvPr id="10" name="TextBox 9"/>
          <p:cNvSpPr txBox="1"/>
          <p:nvPr/>
        </p:nvSpPr>
        <p:spPr>
          <a:xfrm>
            <a:off x="948191" y="4333181"/>
            <a:ext cx="2569940" cy="369332"/>
          </a:xfrm>
          <a:prstGeom prst="rect">
            <a:avLst/>
          </a:prstGeom>
          <a:solidFill>
            <a:srgbClr val="F5C201"/>
          </a:solidFill>
        </p:spPr>
        <p:txBody>
          <a:bodyPr wrap="square" rtlCol="0">
            <a:spAutoFit/>
          </a:bodyPr>
          <a:lstStyle/>
          <a:p>
            <a:pPr algn="ctr"/>
            <a:r>
              <a:rPr lang="en-US" dirty="0"/>
              <a:t>Duration/Distance</a:t>
            </a:r>
          </a:p>
        </p:txBody>
      </p:sp>
      <p:sp>
        <p:nvSpPr>
          <p:cNvPr id="11" name="TextBox 10"/>
          <p:cNvSpPr txBox="1"/>
          <p:nvPr/>
        </p:nvSpPr>
        <p:spPr>
          <a:xfrm>
            <a:off x="3654707" y="3861161"/>
            <a:ext cx="2201087" cy="369332"/>
          </a:xfrm>
          <a:prstGeom prst="rect">
            <a:avLst/>
          </a:prstGeom>
          <a:solidFill>
            <a:srgbClr val="F5C201"/>
          </a:solidFill>
        </p:spPr>
        <p:txBody>
          <a:bodyPr wrap="square" rtlCol="0">
            <a:spAutoFit/>
          </a:bodyPr>
          <a:lstStyle/>
          <a:p>
            <a:pPr algn="ctr"/>
            <a:r>
              <a:rPr lang="en-US" dirty="0"/>
              <a:t>Mode of operation</a:t>
            </a:r>
          </a:p>
        </p:txBody>
      </p:sp>
      <p:sp>
        <p:nvSpPr>
          <p:cNvPr id="13" name="TextBox 12"/>
          <p:cNvSpPr txBox="1"/>
          <p:nvPr/>
        </p:nvSpPr>
        <p:spPr>
          <a:xfrm>
            <a:off x="6389365" y="3259507"/>
            <a:ext cx="1797766" cy="369332"/>
          </a:xfrm>
          <a:prstGeom prst="rect">
            <a:avLst/>
          </a:prstGeom>
          <a:solidFill>
            <a:srgbClr val="F5C201"/>
          </a:solidFill>
        </p:spPr>
        <p:txBody>
          <a:bodyPr wrap="square" rtlCol="0">
            <a:spAutoFit/>
          </a:bodyPr>
          <a:lstStyle/>
          <a:p>
            <a:pPr algn="ctr"/>
            <a:r>
              <a:rPr lang="en-US" dirty="0"/>
              <a:t>Brake/Coast</a:t>
            </a:r>
          </a:p>
        </p:txBody>
      </p:sp>
      <p:grpSp>
        <p:nvGrpSpPr>
          <p:cNvPr id="21" name="Group 20"/>
          <p:cNvGrpSpPr/>
          <p:nvPr/>
        </p:nvGrpSpPr>
        <p:grpSpPr>
          <a:xfrm>
            <a:off x="6688748" y="1439220"/>
            <a:ext cx="1199001" cy="1371767"/>
            <a:chOff x="6507213" y="1384746"/>
            <a:chExt cx="1199001" cy="1371767"/>
          </a:xfrm>
        </p:grpSpPr>
        <p:grpSp>
          <p:nvGrpSpPr>
            <p:cNvPr id="14" name="Group 13"/>
            <p:cNvGrpSpPr/>
            <p:nvPr/>
          </p:nvGrpSpPr>
          <p:grpSpPr>
            <a:xfrm rot="5400000">
              <a:off x="6518630" y="1512901"/>
              <a:ext cx="1141996" cy="1164830"/>
              <a:chOff x="6310708" y="2223671"/>
              <a:chExt cx="809489" cy="898563"/>
            </a:xfrm>
          </p:grpSpPr>
          <p:sp>
            <p:nvSpPr>
              <p:cNvPr id="15" name="Rounded Rectangle 14"/>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Rounded Rectangle 16"/>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8" name="Oval 17"/>
              <p:cNvSpPr>
                <a:spLocks noChangeAspect="1"/>
              </p:cNvSpPr>
              <p:nvPr/>
            </p:nvSpPr>
            <p:spPr>
              <a:xfrm>
                <a:off x="6621904" y="2247641"/>
                <a:ext cx="179290" cy="166284"/>
              </a:xfrm>
              <a:prstGeom prst="ellipse">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7216809" y="1384746"/>
              <a:ext cx="465620" cy="369332"/>
            </a:xfrm>
            <a:prstGeom prst="rect">
              <a:avLst/>
            </a:prstGeom>
            <a:noFill/>
          </p:spPr>
          <p:txBody>
            <a:bodyPr wrap="square" rtlCol="0">
              <a:spAutoFit/>
            </a:bodyPr>
            <a:lstStyle/>
            <a:p>
              <a:r>
                <a:rPr lang="en-US" dirty="0"/>
                <a:t>B</a:t>
              </a:r>
            </a:p>
          </p:txBody>
        </p:sp>
        <p:sp>
          <p:nvSpPr>
            <p:cNvPr id="20" name="TextBox 19"/>
            <p:cNvSpPr txBox="1"/>
            <p:nvPr/>
          </p:nvSpPr>
          <p:spPr>
            <a:xfrm>
              <a:off x="7240594" y="2387181"/>
              <a:ext cx="465620" cy="369332"/>
            </a:xfrm>
            <a:prstGeom prst="rect">
              <a:avLst/>
            </a:prstGeom>
            <a:noFill/>
          </p:spPr>
          <p:txBody>
            <a:bodyPr wrap="square" rtlCol="0">
              <a:spAutoFit/>
            </a:bodyPr>
            <a:lstStyle/>
            <a:p>
              <a:r>
                <a:rPr lang="en-US" dirty="0"/>
                <a:t>C</a:t>
              </a:r>
            </a:p>
          </p:txBody>
        </p:sp>
      </p:grpSp>
      <p:cxnSp>
        <p:nvCxnSpPr>
          <p:cNvPr id="40" name="Straight Arrow Connector 39"/>
          <p:cNvCxnSpPr>
            <a:cxnSpLocks/>
          </p:cNvCxnSpPr>
          <p:nvPr/>
        </p:nvCxnSpPr>
        <p:spPr>
          <a:xfrm flipH="1">
            <a:off x="2758248" y="1822647"/>
            <a:ext cx="928653" cy="24877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a:cxnSpLocks/>
            <a:stCxn id="34" idx="0"/>
          </p:cNvCxnSpPr>
          <p:nvPr/>
        </p:nvCxnSpPr>
        <p:spPr>
          <a:xfrm flipH="1" flipV="1">
            <a:off x="4586667" y="1865474"/>
            <a:ext cx="168584" cy="776487"/>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90818701-0737-4A99-B6B5-1E208BFBDB41}"/>
              </a:ext>
            </a:extLst>
          </p:cNvPr>
          <p:cNvSpPr/>
          <p:nvPr/>
        </p:nvSpPr>
        <p:spPr>
          <a:xfrm>
            <a:off x="6062603" y="1248351"/>
            <a:ext cx="2505845" cy="2836976"/>
          </a:xfrm>
          <a:prstGeom prst="rect">
            <a:avLst/>
          </a:prstGeom>
          <a:solidFill>
            <a:srgbClr val="7A7A7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rgbClr val="FF0000"/>
                </a:solidFill>
              </a:rPr>
              <a:t>Set in configuration</a:t>
            </a:r>
          </a:p>
        </p:txBody>
      </p:sp>
      <p:pic>
        <p:nvPicPr>
          <p:cNvPr id="34" name="Picture 33">
            <a:extLst>
              <a:ext uri="{FF2B5EF4-FFF2-40B4-BE49-F238E27FC236}">
                <a16:creationId xmlns:a16="http://schemas.microsoft.com/office/drawing/2014/main" id="{28BC0014-103E-41E2-8491-AF95B2AB7CD7}"/>
              </a:ext>
            </a:extLst>
          </p:cNvPr>
          <p:cNvPicPr>
            <a:picLocks noChangeAspect="1"/>
          </p:cNvPicPr>
          <p:nvPr/>
        </p:nvPicPr>
        <p:blipFill>
          <a:blip r:embed="rId3"/>
          <a:stretch>
            <a:fillRect/>
          </a:stretch>
        </p:blipFill>
        <p:spPr>
          <a:xfrm>
            <a:off x="3542401" y="2641961"/>
            <a:ext cx="2425700" cy="1219200"/>
          </a:xfrm>
          <a:prstGeom prst="rect">
            <a:avLst/>
          </a:prstGeom>
        </p:spPr>
      </p:pic>
      <p:sp>
        <p:nvSpPr>
          <p:cNvPr id="38" name="TextBox 37">
            <a:extLst>
              <a:ext uri="{FF2B5EF4-FFF2-40B4-BE49-F238E27FC236}">
                <a16:creationId xmlns:a16="http://schemas.microsoft.com/office/drawing/2014/main" id="{47D8FC75-B4B3-4AFF-AAF1-2641A8FDA407}"/>
              </a:ext>
            </a:extLst>
          </p:cNvPr>
          <p:cNvSpPr txBox="1"/>
          <p:nvPr/>
        </p:nvSpPr>
        <p:spPr>
          <a:xfrm>
            <a:off x="127197" y="3490337"/>
            <a:ext cx="2569940" cy="369332"/>
          </a:xfrm>
          <a:prstGeom prst="rect">
            <a:avLst/>
          </a:prstGeom>
          <a:solidFill>
            <a:srgbClr val="F5C201"/>
          </a:solidFill>
        </p:spPr>
        <p:txBody>
          <a:bodyPr wrap="square" rtlCol="0">
            <a:spAutoFit/>
          </a:bodyPr>
          <a:lstStyle/>
          <a:p>
            <a:pPr algn="ctr"/>
            <a:r>
              <a:rPr lang="en-US" dirty="0"/>
              <a:t>Direction</a:t>
            </a:r>
          </a:p>
        </p:txBody>
      </p:sp>
      <p:pic>
        <p:nvPicPr>
          <p:cNvPr id="39" name="Picture 38">
            <a:extLst>
              <a:ext uri="{FF2B5EF4-FFF2-40B4-BE49-F238E27FC236}">
                <a16:creationId xmlns:a16="http://schemas.microsoft.com/office/drawing/2014/main" id="{9EBBFED7-1E8E-4A16-9DEB-C4548B1D13B7}"/>
              </a:ext>
            </a:extLst>
          </p:cNvPr>
          <p:cNvPicPr>
            <a:picLocks noChangeAspect="1"/>
          </p:cNvPicPr>
          <p:nvPr/>
        </p:nvPicPr>
        <p:blipFill>
          <a:blip r:embed="rId4"/>
          <a:stretch>
            <a:fillRect/>
          </a:stretch>
        </p:blipFill>
        <p:spPr>
          <a:xfrm>
            <a:off x="144437" y="2571687"/>
            <a:ext cx="2552700" cy="939800"/>
          </a:xfrm>
          <a:prstGeom prst="rect">
            <a:avLst/>
          </a:prstGeom>
        </p:spPr>
      </p:pic>
      <p:cxnSp>
        <p:nvCxnSpPr>
          <p:cNvPr id="41" name="Straight Connector 40">
            <a:extLst>
              <a:ext uri="{FF2B5EF4-FFF2-40B4-BE49-F238E27FC236}">
                <a16:creationId xmlns:a16="http://schemas.microsoft.com/office/drawing/2014/main" id="{582BB7EC-6399-4470-98B7-E817A34BFE08}"/>
              </a:ext>
            </a:extLst>
          </p:cNvPr>
          <p:cNvCxnSpPr>
            <a:cxnSpLocks/>
            <a:stCxn id="39" idx="0"/>
          </p:cNvCxnSpPr>
          <p:nvPr/>
        </p:nvCxnSpPr>
        <p:spPr>
          <a:xfrm flipV="1">
            <a:off x="1420787" y="1777881"/>
            <a:ext cx="1259032" cy="793806"/>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sp>
        <p:nvSpPr>
          <p:cNvPr id="36" name="Rectangle 35">
            <a:extLst>
              <a:ext uri="{FF2B5EF4-FFF2-40B4-BE49-F238E27FC236}">
                <a16:creationId xmlns:a16="http://schemas.microsoft.com/office/drawing/2014/main" id="{B2CF9A8F-25F2-4788-90AC-5157BB6C9540}"/>
              </a:ext>
            </a:extLst>
          </p:cNvPr>
          <p:cNvSpPr/>
          <p:nvPr/>
        </p:nvSpPr>
        <p:spPr>
          <a:xfrm>
            <a:off x="83326" y="2451550"/>
            <a:ext cx="552531" cy="240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08C81B-506D-3D44-9337-E4F2B17990E7}"/>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343334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Steering Block </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457200" y="5080361"/>
            <a:ext cx="8245474" cy="1406042"/>
          </a:xfrm>
        </p:spPr>
        <p:txBody>
          <a:bodyPr>
            <a:normAutofit/>
          </a:bodyPr>
          <a:lstStyle/>
          <a:p>
            <a:r>
              <a:rPr lang="en-US" dirty="0"/>
              <a:t>This gives control over steering by giving different amounts of power to the left and right wheels. 50 &amp; -50 steering give 0 power to one wheel and full power to the other. 100 and -100 give full power to both wheels but turn them in opposite directions</a:t>
            </a:r>
          </a:p>
        </p:txBody>
      </p:sp>
      <p:sp>
        <p:nvSpPr>
          <p:cNvPr id="9" name="TextBox 8"/>
          <p:cNvSpPr txBox="1"/>
          <p:nvPr/>
        </p:nvSpPr>
        <p:spPr>
          <a:xfrm>
            <a:off x="6309140" y="2789560"/>
            <a:ext cx="1958217" cy="369332"/>
          </a:xfrm>
          <a:prstGeom prst="rect">
            <a:avLst/>
          </a:prstGeom>
          <a:solidFill>
            <a:srgbClr val="F5C201"/>
          </a:solidFill>
        </p:spPr>
        <p:txBody>
          <a:bodyPr wrap="square" rtlCol="0">
            <a:spAutoFit/>
          </a:bodyPr>
          <a:lstStyle/>
          <a:p>
            <a:pPr algn="ctr"/>
            <a:r>
              <a:rPr lang="en-US" dirty="0"/>
              <a:t>Power/Speed</a:t>
            </a:r>
          </a:p>
        </p:txBody>
      </p:sp>
      <p:sp>
        <p:nvSpPr>
          <p:cNvPr id="10" name="TextBox 9"/>
          <p:cNvSpPr txBox="1"/>
          <p:nvPr/>
        </p:nvSpPr>
        <p:spPr>
          <a:xfrm>
            <a:off x="948191" y="4333181"/>
            <a:ext cx="2569940" cy="369332"/>
          </a:xfrm>
          <a:prstGeom prst="rect">
            <a:avLst/>
          </a:prstGeom>
          <a:solidFill>
            <a:srgbClr val="F5C201"/>
          </a:solidFill>
        </p:spPr>
        <p:txBody>
          <a:bodyPr wrap="square" rtlCol="0">
            <a:spAutoFit/>
          </a:bodyPr>
          <a:lstStyle/>
          <a:p>
            <a:pPr algn="ctr"/>
            <a:r>
              <a:rPr lang="en-US" dirty="0"/>
              <a:t>Duration/Distance</a:t>
            </a:r>
          </a:p>
        </p:txBody>
      </p:sp>
      <p:sp>
        <p:nvSpPr>
          <p:cNvPr id="11" name="TextBox 10"/>
          <p:cNvSpPr txBox="1"/>
          <p:nvPr/>
        </p:nvSpPr>
        <p:spPr>
          <a:xfrm>
            <a:off x="3654707" y="3861161"/>
            <a:ext cx="2201087" cy="369332"/>
          </a:xfrm>
          <a:prstGeom prst="rect">
            <a:avLst/>
          </a:prstGeom>
          <a:solidFill>
            <a:srgbClr val="F5C201"/>
          </a:solidFill>
        </p:spPr>
        <p:txBody>
          <a:bodyPr wrap="square" rtlCol="0">
            <a:spAutoFit/>
          </a:bodyPr>
          <a:lstStyle/>
          <a:p>
            <a:pPr algn="ctr"/>
            <a:r>
              <a:rPr lang="en-US" dirty="0"/>
              <a:t>Mode of operation</a:t>
            </a:r>
          </a:p>
        </p:txBody>
      </p:sp>
      <p:sp>
        <p:nvSpPr>
          <p:cNvPr id="13" name="TextBox 12"/>
          <p:cNvSpPr txBox="1"/>
          <p:nvPr/>
        </p:nvSpPr>
        <p:spPr>
          <a:xfrm>
            <a:off x="6389365" y="3259507"/>
            <a:ext cx="1797766" cy="369332"/>
          </a:xfrm>
          <a:prstGeom prst="rect">
            <a:avLst/>
          </a:prstGeom>
          <a:solidFill>
            <a:srgbClr val="F5C201"/>
          </a:solidFill>
        </p:spPr>
        <p:txBody>
          <a:bodyPr wrap="square" rtlCol="0">
            <a:spAutoFit/>
          </a:bodyPr>
          <a:lstStyle/>
          <a:p>
            <a:pPr algn="ctr"/>
            <a:r>
              <a:rPr lang="en-US" dirty="0"/>
              <a:t>Brake/Coast</a:t>
            </a:r>
          </a:p>
        </p:txBody>
      </p:sp>
      <p:grpSp>
        <p:nvGrpSpPr>
          <p:cNvPr id="21" name="Group 20"/>
          <p:cNvGrpSpPr/>
          <p:nvPr/>
        </p:nvGrpSpPr>
        <p:grpSpPr>
          <a:xfrm>
            <a:off x="6688748" y="1439220"/>
            <a:ext cx="1199001" cy="1371767"/>
            <a:chOff x="6507213" y="1384746"/>
            <a:chExt cx="1199001" cy="1371767"/>
          </a:xfrm>
        </p:grpSpPr>
        <p:grpSp>
          <p:nvGrpSpPr>
            <p:cNvPr id="14" name="Group 13"/>
            <p:cNvGrpSpPr/>
            <p:nvPr/>
          </p:nvGrpSpPr>
          <p:grpSpPr>
            <a:xfrm rot="5400000">
              <a:off x="6518630" y="1512901"/>
              <a:ext cx="1141996" cy="1164830"/>
              <a:chOff x="6310708" y="2223671"/>
              <a:chExt cx="809489" cy="898563"/>
            </a:xfrm>
          </p:grpSpPr>
          <p:sp>
            <p:nvSpPr>
              <p:cNvPr id="15" name="Rounded Rectangle 14"/>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Rounded Rectangle 16"/>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8" name="Oval 17"/>
              <p:cNvSpPr>
                <a:spLocks noChangeAspect="1"/>
              </p:cNvSpPr>
              <p:nvPr/>
            </p:nvSpPr>
            <p:spPr>
              <a:xfrm>
                <a:off x="6621904" y="2247641"/>
                <a:ext cx="179290" cy="166284"/>
              </a:xfrm>
              <a:prstGeom prst="ellipse">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7216809" y="1384746"/>
              <a:ext cx="465620" cy="369332"/>
            </a:xfrm>
            <a:prstGeom prst="rect">
              <a:avLst/>
            </a:prstGeom>
            <a:noFill/>
          </p:spPr>
          <p:txBody>
            <a:bodyPr wrap="square" rtlCol="0">
              <a:spAutoFit/>
            </a:bodyPr>
            <a:lstStyle/>
            <a:p>
              <a:r>
                <a:rPr lang="en-US" dirty="0"/>
                <a:t>B</a:t>
              </a:r>
            </a:p>
          </p:txBody>
        </p:sp>
        <p:sp>
          <p:nvSpPr>
            <p:cNvPr id="20" name="TextBox 19"/>
            <p:cNvSpPr txBox="1"/>
            <p:nvPr/>
          </p:nvSpPr>
          <p:spPr>
            <a:xfrm>
              <a:off x="7240594" y="2387181"/>
              <a:ext cx="465620" cy="369332"/>
            </a:xfrm>
            <a:prstGeom prst="rect">
              <a:avLst/>
            </a:prstGeom>
            <a:noFill/>
          </p:spPr>
          <p:txBody>
            <a:bodyPr wrap="square" rtlCol="0">
              <a:spAutoFit/>
            </a:bodyPr>
            <a:lstStyle/>
            <a:p>
              <a:r>
                <a:rPr lang="en-US" dirty="0"/>
                <a:t>C</a:t>
              </a:r>
            </a:p>
          </p:txBody>
        </p:sp>
      </p:grpSp>
      <p:cxnSp>
        <p:nvCxnSpPr>
          <p:cNvPr id="40" name="Straight Arrow Connector 39"/>
          <p:cNvCxnSpPr>
            <a:cxnSpLocks/>
          </p:cNvCxnSpPr>
          <p:nvPr/>
        </p:nvCxnSpPr>
        <p:spPr>
          <a:xfrm flipH="1">
            <a:off x="2758248" y="1822647"/>
            <a:ext cx="928653" cy="24877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a:cxnSpLocks/>
            <a:stCxn id="34" idx="0"/>
          </p:cNvCxnSpPr>
          <p:nvPr/>
        </p:nvCxnSpPr>
        <p:spPr>
          <a:xfrm flipH="1" flipV="1">
            <a:off x="4586667" y="1865474"/>
            <a:ext cx="168584" cy="776487"/>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90818701-0737-4A99-B6B5-1E208BFBDB41}"/>
              </a:ext>
            </a:extLst>
          </p:cNvPr>
          <p:cNvSpPr/>
          <p:nvPr/>
        </p:nvSpPr>
        <p:spPr>
          <a:xfrm>
            <a:off x="6062603" y="1248351"/>
            <a:ext cx="2505845" cy="2836976"/>
          </a:xfrm>
          <a:prstGeom prst="rect">
            <a:avLst/>
          </a:prstGeom>
          <a:solidFill>
            <a:srgbClr val="7A7A7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rgbClr val="FF0000"/>
                </a:solidFill>
              </a:rPr>
              <a:t>Set in configuration</a:t>
            </a:r>
          </a:p>
        </p:txBody>
      </p:sp>
      <p:pic>
        <p:nvPicPr>
          <p:cNvPr id="34" name="Picture 33">
            <a:extLst>
              <a:ext uri="{FF2B5EF4-FFF2-40B4-BE49-F238E27FC236}">
                <a16:creationId xmlns:a16="http://schemas.microsoft.com/office/drawing/2014/main" id="{28BC0014-103E-41E2-8491-AF95B2AB7CD7}"/>
              </a:ext>
            </a:extLst>
          </p:cNvPr>
          <p:cNvPicPr>
            <a:picLocks noChangeAspect="1"/>
          </p:cNvPicPr>
          <p:nvPr/>
        </p:nvPicPr>
        <p:blipFill>
          <a:blip r:embed="rId2"/>
          <a:stretch>
            <a:fillRect/>
          </a:stretch>
        </p:blipFill>
        <p:spPr>
          <a:xfrm>
            <a:off x="3542401" y="2641961"/>
            <a:ext cx="2425700" cy="1219200"/>
          </a:xfrm>
          <a:prstGeom prst="rect">
            <a:avLst/>
          </a:prstGeom>
        </p:spPr>
      </p:pic>
      <p:sp>
        <p:nvSpPr>
          <p:cNvPr id="38" name="TextBox 37">
            <a:extLst>
              <a:ext uri="{FF2B5EF4-FFF2-40B4-BE49-F238E27FC236}">
                <a16:creationId xmlns:a16="http://schemas.microsoft.com/office/drawing/2014/main" id="{47D8FC75-B4B3-4AFF-AAF1-2641A8FDA407}"/>
              </a:ext>
            </a:extLst>
          </p:cNvPr>
          <p:cNvSpPr txBox="1"/>
          <p:nvPr/>
        </p:nvSpPr>
        <p:spPr>
          <a:xfrm>
            <a:off x="127197" y="2660856"/>
            <a:ext cx="2569940" cy="369332"/>
          </a:xfrm>
          <a:prstGeom prst="rect">
            <a:avLst/>
          </a:prstGeom>
          <a:solidFill>
            <a:srgbClr val="F5C201"/>
          </a:solidFill>
        </p:spPr>
        <p:txBody>
          <a:bodyPr wrap="square" rtlCol="0">
            <a:spAutoFit/>
          </a:bodyPr>
          <a:lstStyle/>
          <a:p>
            <a:pPr algn="ctr"/>
            <a:r>
              <a:rPr lang="en-US" dirty="0"/>
              <a:t>Steering</a:t>
            </a:r>
          </a:p>
        </p:txBody>
      </p:sp>
      <p:cxnSp>
        <p:nvCxnSpPr>
          <p:cNvPr id="41" name="Straight Connector 40">
            <a:extLst>
              <a:ext uri="{FF2B5EF4-FFF2-40B4-BE49-F238E27FC236}">
                <a16:creationId xmlns:a16="http://schemas.microsoft.com/office/drawing/2014/main" id="{582BB7EC-6399-4470-98B7-E817A34BFE08}"/>
              </a:ext>
            </a:extLst>
          </p:cNvPr>
          <p:cNvCxnSpPr>
            <a:cxnSpLocks/>
          </p:cNvCxnSpPr>
          <p:nvPr/>
        </p:nvCxnSpPr>
        <p:spPr>
          <a:xfrm flipV="1">
            <a:off x="1420787" y="1777881"/>
            <a:ext cx="1259032" cy="793806"/>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pic>
        <p:nvPicPr>
          <p:cNvPr id="26" name="Picture 25">
            <a:extLst>
              <a:ext uri="{FF2B5EF4-FFF2-40B4-BE49-F238E27FC236}">
                <a16:creationId xmlns:a16="http://schemas.microsoft.com/office/drawing/2014/main" id="{9E8B903A-CFFF-4E3E-BC9A-5E51A2317BF3}"/>
              </a:ext>
            </a:extLst>
          </p:cNvPr>
          <p:cNvPicPr>
            <a:picLocks noChangeAspect="1"/>
          </p:cNvPicPr>
          <p:nvPr/>
        </p:nvPicPr>
        <p:blipFill>
          <a:blip r:embed="rId3"/>
          <a:stretch>
            <a:fillRect/>
          </a:stretch>
        </p:blipFill>
        <p:spPr>
          <a:xfrm>
            <a:off x="1297446" y="1080687"/>
            <a:ext cx="3873500" cy="762000"/>
          </a:xfrm>
          <a:prstGeom prst="rect">
            <a:avLst/>
          </a:prstGeom>
        </p:spPr>
      </p:pic>
      <p:sp>
        <p:nvSpPr>
          <p:cNvPr id="3" name="Footer Placeholder 2">
            <a:extLst>
              <a:ext uri="{FF2B5EF4-FFF2-40B4-BE49-F238E27FC236}">
                <a16:creationId xmlns:a16="http://schemas.microsoft.com/office/drawing/2014/main" id="{AA4A07B9-C9D0-7B43-84AC-75615E0A927C}"/>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296640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Steering/Power Block </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457200" y="5080361"/>
            <a:ext cx="8245474" cy="1406042"/>
          </a:xfrm>
        </p:spPr>
        <p:txBody>
          <a:bodyPr>
            <a:normAutofit/>
          </a:bodyPr>
          <a:lstStyle/>
          <a:p>
            <a:r>
              <a:rPr lang="en-US" dirty="0"/>
              <a:t>This is like the move steering block. However instead of using the configured “default” speed, you specify the speed within the block. This is useful if you have one move that you want to do more slowly or quickly.</a:t>
            </a:r>
          </a:p>
        </p:txBody>
      </p:sp>
      <p:sp>
        <p:nvSpPr>
          <p:cNvPr id="10" name="TextBox 9"/>
          <p:cNvSpPr txBox="1"/>
          <p:nvPr/>
        </p:nvSpPr>
        <p:spPr>
          <a:xfrm>
            <a:off x="127197" y="3470461"/>
            <a:ext cx="2569940" cy="369332"/>
          </a:xfrm>
          <a:prstGeom prst="rect">
            <a:avLst/>
          </a:prstGeom>
          <a:solidFill>
            <a:srgbClr val="F5C201"/>
          </a:solidFill>
        </p:spPr>
        <p:txBody>
          <a:bodyPr wrap="square" rtlCol="0">
            <a:spAutoFit/>
          </a:bodyPr>
          <a:lstStyle/>
          <a:p>
            <a:pPr algn="ctr"/>
            <a:r>
              <a:rPr lang="en-US" dirty="0"/>
              <a:t>Duration/Distance</a:t>
            </a:r>
          </a:p>
        </p:txBody>
      </p:sp>
      <p:sp>
        <p:nvSpPr>
          <p:cNvPr id="11" name="TextBox 10"/>
          <p:cNvSpPr txBox="1"/>
          <p:nvPr/>
        </p:nvSpPr>
        <p:spPr>
          <a:xfrm>
            <a:off x="2503300" y="2956018"/>
            <a:ext cx="2201087" cy="369332"/>
          </a:xfrm>
          <a:prstGeom prst="rect">
            <a:avLst/>
          </a:prstGeom>
          <a:solidFill>
            <a:srgbClr val="F5C201"/>
          </a:solidFill>
        </p:spPr>
        <p:txBody>
          <a:bodyPr wrap="square" rtlCol="0">
            <a:spAutoFit/>
          </a:bodyPr>
          <a:lstStyle/>
          <a:p>
            <a:pPr algn="ctr"/>
            <a:r>
              <a:rPr lang="en-US" dirty="0"/>
              <a:t>Mode of operation</a:t>
            </a:r>
          </a:p>
        </p:txBody>
      </p:sp>
      <p:sp>
        <p:nvSpPr>
          <p:cNvPr id="13" name="TextBox 12"/>
          <p:cNvSpPr txBox="1"/>
          <p:nvPr/>
        </p:nvSpPr>
        <p:spPr>
          <a:xfrm>
            <a:off x="6389365" y="2893753"/>
            <a:ext cx="1797766" cy="369332"/>
          </a:xfrm>
          <a:prstGeom prst="rect">
            <a:avLst/>
          </a:prstGeom>
          <a:solidFill>
            <a:srgbClr val="F5C201"/>
          </a:solidFill>
        </p:spPr>
        <p:txBody>
          <a:bodyPr wrap="square" rtlCol="0">
            <a:spAutoFit/>
          </a:bodyPr>
          <a:lstStyle/>
          <a:p>
            <a:pPr algn="ctr"/>
            <a:r>
              <a:rPr lang="en-US" dirty="0"/>
              <a:t>Brake/Coast</a:t>
            </a:r>
          </a:p>
        </p:txBody>
      </p:sp>
      <p:grpSp>
        <p:nvGrpSpPr>
          <p:cNvPr id="21" name="Group 20"/>
          <p:cNvGrpSpPr/>
          <p:nvPr/>
        </p:nvGrpSpPr>
        <p:grpSpPr>
          <a:xfrm>
            <a:off x="6688748" y="1439220"/>
            <a:ext cx="1199001" cy="1371767"/>
            <a:chOff x="6507213" y="1384746"/>
            <a:chExt cx="1199001" cy="1371767"/>
          </a:xfrm>
        </p:grpSpPr>
        <p:grpSp>
          <p:nvGrpSpPr>
            <p:cNvPr id="14" name="Group 13"/>
            <p:cNvGrpSpPr/>
            <p:nvPr/>
          </p:nvGrpSpPr>
          <p:grpSpPr>
            <a:xfrm rot="5400000">
              <a:off x="6518630" y="1512901"/>
              <a:ext cx="1141996" cy="1164830"/>
              <a:chOff x="6310708" y="2223671"/>
              <a:chExt cx="809489" cy="898563"/>
            </a:xfrm>
          </p:grpSpPr>
          <p:sp>
            <p:nvSpPr>
              <p:cNvPr id="15" name="Rounded Rectangle 14"/>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Rounded Rectangle 16"/>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8" name="Oval 17"/>
              <p:cNvSpPr>
                <a:spLocks noChangeAspect="1"/>
              </p:cNvSpPr>
              <p:nvPr/>
            </p:nvSpPr>
            <p:spPr>
              <a:xfrm>
                <a:off x="6621904" y="2247641"/>
                <a:ext cx="179290" cy="166284"/>
              </a:xfrm>
              <a:prstGeom prst="ellipse">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7216809" y="1384746"/>
              <a:ext cx="465620" cy="369332"/>
            </a:xfrm>
            <a:prstGeom prst="rect">
              <a:avLst/>
            </a:prstGeom>
            <a:noFill/>
          </p:spPr>
          <p:txBody>
            <a:bodyPr wrap="square" rtlCol="0">
              <a:spAutoFit/>
            </a:bodyPr>
            <a:lstStyle/>
            <a:p>
              <a:r>
                <a:rPr lang="en-US" dirty="0"/>
                <a:t>B</a:t>
              </a:r>
            </a:p>
          </p:txBody>
        </p:sp>
        <p:sp>
          <p:nvSpPr>
            <p:cNvPr id="20" name="TextBox 19"/>
            <p:cNvSpPr txBox="1"/>
            <p:nvPr/>
          </p:nvSpPr>
          <p:spPr>
            <a:xfrm>
              <a:off x="7240594" y="2387181"/>
              <a:ext cx="465620" cy="369332"/>
            </a:xfrm>
            <a:prstGeom prst="rect">
              <a:avLst/>
            </a:prstGeom>
            <a:noFill/>
          </p:spPr>
          <p:txBody>
            <a:bodyPr wrap="square" rtlCol="0">
              <a:spAutoFit/>
            </a:bodyPr>
            <a:lstStyle/>
            <a:p>
              <a:r>
                <a:rPr lang="en-US" dirty="0"/>
                <a:t>C</a:t>
              </a:r>
            </a:p>
          </p:txBody>
        </p:sp>
      </p:grpSp>
      <p:cxnSp>
        <p:nvCxnSpPr>
          <p:cNvPr id="40" name="Straight Arrow Connector 39"/>
          <p:cNvCxnSpPr>
            <a:cxnSpLocks/>
          </p:cNvCxnSpPr>
          <p:nvPr/>
        </p:nvCxnSpPr>
        <p:spPr>
          <a:xfrm flipH="1">
            <a:off x="1968163" y="1911908"/>
            <a:ext cx="971674" cy="14872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a:cxnSpLocks/>
            <a:stCxn id="11" idx="0"/>
          </p:cNvCxnSpPr>
          <p:nvPr/>
        </p:nvCxnSpPr>
        <p:spPr>
          <a:xfrm flipV="1">
            <a:off x="3603844" y="2000677"/>
            <a:ext cx="45590" cy="955341"/>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90818701-0737-4A99-B6B5-1E208BFBDB41}"/>
              </a:ext>
            </a:extLst>
          </p:cNvPr>
          <p:cNvSpPr/>
          <p:nvPr/>
        </p:nvSpPr>
        <p:spPr>
          <a:xfrm>
            <a:off x="6062603" y="1248351"/>
            <a:ext cx="2505845" cy="2433494"/>
          </a:xfrm>
          <a:prstGeom prst="rect">
            <a:avLst/>
          </a:prstGeom>
          <a:solidFill>
            <a:srgbClr val="7A7A7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rgbClr val="FF0000"/>
                </a:solidFill>
              </a:rPr>
              <a:t>Set in configuration</a:t>
            </a:r>
          </a:p>
        </p:txBody>
      </p:sp>
      <p:sp>
        <p:nvSpPr>
          <p:cNvPr id="38" name="TextBox 37">
            <a:extLst>
              <a:ext uri="{FF2B5EF4-FFF2-40B4-BE49-F238E27FC236}">
                <a16:creationId xmlns:a16="http://schemas.microsoft.com/office/drawing/2014/main" id="{47D8FC75-B4B3-4AFF-AAF1-2641A8FDA407}"/>
              </a:ext>
            </a:extLst>
          </p:cNvPr>
          <p:cNvSpPr txBox="1"/>
          <p:nvPr/>
        </p:nvSpPr>
        <p:spPr>
          <a:xfrm>
            <a:off x="127197" y="2894428"/>
            <a:ext cx="1642721" cy="369332"/>
          </a:xfrm>
          <a:prstGeom prst="rect">
            <a:avLst/>
          </a:prstGeom>
          <a:solidFill>
            <a:srgbClr val="F5C201"/>
          </a:solidFill>
        </p:spPr>
        <p:txBody>
          <a:bodyPr wrap="square" rtlCol="0">
            <a:spAutoFit/>
          </a:bodyPr>
          <a:lstStyle/>
          <a:p>
            <a:pPr algn="ctr"/>
            <a:r>
              <a:rPr lang="en-US" dirty="0"/>
              <a:t>Steering</a:t>
            </a:r>
          </a:p>
        </p:txBody>
      </p:sp>
      <p:cxnSp>
        <p:nvCxnSpPr>
          <p:cNvPr id="41" name="Straight Connector 40">
            <a:extLst>
              <a:ext uri="{FF2B5EF4-FFF2-40B4-BE49-F238E27FC236}">
                <a16:creationId xmlns:a16="http://schemas.microsoft.com/office/drawing/2014/main" id="{582BB7EC-6399-4470-98B7-E817A34BFE08}"/>
              </a:ext>
            </a:extLst>
          </p:cNvPr>
          <p:cNvCxnSpPr>
            <a:cxnSpLocks/>
          </p:cNvCxnSpPr>
          <p:nvPr/>
        </p:nvCxnSpPr>
        <p:spPr>
          <a:xfrm flipV="1">
            <a:off x="1420787" y="1812364"/>
            <a:ext cx="632977" cy="992895"/>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pic>
        <p:nvPicPr>
          <p:cNvPr id="24" name="Picture 23">
            <a:extLst>
              <a:ext uri="{FF2B5EF4-FFF2-40B4-BE49-F238E27FC236}">
                <a16:creationId xmlns:a16="http://schemas.microsoft.com/office/drawing/2014/main" id="{B03E46CC-52A1-4019-8B4D-3E3E9B8DF828}"/>
              </a:ext>
            </a:extLst>
          </p:cNvPr>
          <p:cNvPicPr>
            <a:picLocks noChangeAspect="1"/>
          </p:cNvPicPr>
          <p:nvPr/>
        </p:nvPicPr>
        <p:blipFill>
          <a:blip r:embed="rId2"/>
          <a:stretch>
            <a:fillRect/>
          </a:stretch>
        </p:blipFill>
        <p:spPr>
          <a:xfrm>
            <a:off x="613570" y="1060877"/>
            <a:ext cx="5130800" cy="939800"/>
          </a:xfrm>
          <a:prstGeom prst="rect">
            <a:avLst/>
          </a:prstGeom>
        </p:spPr>
      </p:pic>
      <p:sp>
        <p:nvSpPr>
          <p:cNvPr id="31" name="TextBox 30">
            <a:extLst>
              <a:ext uri="{FF2B5EF4-FFF2-40B4-BE49-F238E27FC236}">
                <a16:creationId xmlns:a16="http://schemas.microsoft.com/office/drawing/2014/main" id="{0DFB7FD1-BFF0-4A43-8AF6-7C62BE7ACC0D}"/>
              </a:ext>
            </a:extLst>
          </p:cNvPr>
          <p:cNvSpPr txBox="1"/>
          <p:nvPr/>
        </p:nvSpPr>
        <p:spPr>
          <a:xfrm>
            <a:off x="3651032" y="3545194"/>
            <a:ext cx="2201087" cy="369332"/>
          </a:xfrm>
          <a:prstGeom prst="rect">
            <a:avLst/>
          </a:prstGeom>
          <a:solidFill>
            <a:srgbClr val="F5C201"/>
          </a:solidFill>
        </p:spPr>
        <p:txBody>
          <a:bodyPr wrap="square" rtlCol="0">
            <a:spAutoFit/>
          </a:bodyPr>
          <a:lstStyle/>
          <a:p>
            <a:pPr algn="ctr"/>
            <a:r>
              <a:rPr lang="en-US" dirty="0"/>
              <a:t>Move Speed</a:t>
            </a:r>
          </a:p>
        </p:txBody>
      </p:sp>
      <p:cxnSp>
        <p:nvCxnSpPr>
          <p:cNvPr id="32" name="Straight Connector 31">
            <a:extLst>
              <a:ext uri="{FF2B5EF4-FFF2-40B4-BE49-F238E27FC236}">
                <a16:creationId xmlns:a16="http://schemas.microsoft.com/office/drawing/2014/main" id="{669EA254-1A8D-4881-AFD5-2696F2A43F78}"/>
              </a:ext>
            </a:extLst>
          </p:cNvPr>
          <p:cNvCxnSpPr>
            <a:cxnSpLocks/>
            <a:stCxn id="31" idx="0"/>
          </p:cNvCxnSpPr>
          <p:nvPr/>
        </p:nvCxnSpPr>
        <p:spPr>
          <a:xfrm flipV="1">
            <a:off x="4751576" y="1812364"/>
            <a:ext cx="279573" cy="1732830"/>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sp>
        <p:nvSpPr>
          <p:cNvPr id="3" name="Footer Placeholder 2">
            <a:extLst>
              <a:ext uri="{FF2B5EF4-FFF2-40B4-BE49-F238E27FC236}">
                <a16:creationId xmlns:a16="http://schemas.microsoft.com/office/drawing/2014/main" id="{F95DCBCB-81EF-AA42-B43F-80AC52427445}"/>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103599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Tank Block </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449263" y="4542531"/>
            <a:ext cx="8245474" cy="1406042"/>
          </a:xfrm>
        </p:spPr>
        <p:txBody>
          <a:bodyPr>
            <a:normAutofit/>
          </a:bodyPr>
          <a:lstStyle/>
          <a:p>
            <a:r>
              <a:rPr lang="en-US" dirty="0"/>
              <a:t>This is like the move steering/speed block. However instead of specifying speed and steering, you specify the two motor speeds independently. Its behavior will be identical to the steering/speed block.</a:t>
            </a:r>
          </a:p>
        </p:txBody>
      </p:sp>
      <p:sp>
        <p:nvSpPr>
          <p:cNvPr id="10" name="TextBox 9"/>
          <p:cNvSpPr txBox="1"/>
          <p:nvPr/>
        </p:nvSpPr>
        <p:spPr>
          <a:xfrm>
            <a:off x="257840" y="2803183"/>
            <a:ext cx="2155160" cy="369332"/>
          </a:xfrm>
          <a:prstGeom prst="rect">
            <a:avLst/>
          </a:prstGeom>
          <a:solidFill>
            <a:srgbClr val="F5C201"/>
          </a:solidFill>
        </p:spPr>
        <p:txBody>
          <a:bodyPr wrap="square" rtlCol="0">
            <a:spAutoFit/>
          </a:bodyPr>
          <a:lstStyle/>
          <a:p>
            <a:pPr algn="ctr"/>
            <a:r>
              <a:rPr lang="en-US" dirty="0"/>
              <a:t>Duration/Distance</a:t>
            </a:r>
          </a:p>
        </p:txBody>
      </p:sp>
      <p:sp>
        <p:nvSpPr>
          <p:cNvPr id="11" name="TextBox 10"/>
          <p:cNvSpPr txBox="1"/>
          <p:nvPr/>
        </p:nvSpPr>
        <p:spPr>
          <a:xfrm>
            <a:off x="702529" y="3398079"/>
            <a:ext cx="2201087" cy="369332"/>
          </a:xfrm>
          <a:prstGeom prst="rect">
            <a:avLst/>
          </a:prstGeom>
          <a:solidFill>
            <a:srgbClr val="F5C201"/>
          </a:solidFill>
        </p:spPr>
        <p:txBody>
          <a:bodyPr wrap="square" rtlCol="0">
            <a:spAutoFit/>
          </a:bodyPr>
          <a:lstStyle/>
          <a:p>
            <a:pPr algn="ctr"/>
            <a:r>
              <a:rPr lang="en-US" dirty="0"/>
              <a:t>Mode of operation</a:t>
            </a:r>
          </a:p>
        </p:txBody>
      </p:sp>
      <p:sp>
        <p:nvSpPr>
          <p:cNvPr id="13" name="TextBox 12"/>
          <p:cNvSpPr txBox="1"/>
          <p:nvPr/>
        </p:nvSpPr>
        <p:spPr>
          <a:xfrm>
            <a:off x="6389365" y="2893753"/>
            <a:ext cx="1797766" cy="369332"/>
          </a:xfrm>
          <a:prstGeom prst="rect">
            <a:avLst/>
          </a:prstGeom>
          <a:solidFill>
            <a:srgbClr val="F5C201"/>
          </a:solidFill>
        </p:spPr>
        <p:txBody>
          <a:bodyPr wrap="square" rtlCol="0">
            <a:spAutoFit/>
          </a:bodyPr>
          <a:lstStyle/>
          <a:p>
            <a:pPr algn="ctr"/>
            <a:r>
              <a:rPr lang="en-US" dirty="0"/>
              <a:t>Brake/Coast</a:t>
            </a:r>
          </a:p>
        </p:txBody>
      </p:sp>
      <p:grpSp>
        <p:nvGrpSpPr>
          <p:cNvPr id="21" name="Group 20"/>
          <p:cNvGrpSpPr/>
          <p:nvPr/>
        </p:nvGrpSpPr>
        <p:grpSpPr>
          <a:xfrm>
            <a:off x="6688748" y="1439220"/>
            <a:ext cx="1199001" cy="1371767"/>
            <a:chOff x="6507213" y="1384746"/>
            <a:chExt cx="1199001" cy="1371767"/>
          </a:xfrm>
        </p:grpSpPr>
        <p:grpSp>
          <p:nvGrpSpPr>
            <p:cNvPr id="14" name="Group 13"/>
            <p:cNvGrpSpPr/>
            <p:nvPr/>
          </p:nvGrpSpPr>
          <p:grpSpPr>
            <a:xfrm rot="5400000">
              <a:off x="6518630" y="1512901"/>
              <a:ext cx="1141996" cy="1164830"/>
              <a:chOff x="6310708" y="2223671"/>
              <a:chExt cx="809489" cy="898563"/>
            </a:xfrm>
          </p:grpSpPr>
          <p:sp>
            <p:nvSpPr>
              <p:cNvPr id="15" name="Rounded Rectangle 14"/>
              <p:cNvSpPr/>
              <p:nvPr/>
            </p:nvSpPr>
            <p:spPr>
              <a:xfrm>
                <a:off x="6451830"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7" name="Rounded Rectangle 16"/>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18" name="Oval 17"/>
              <p:cNvSpPr>
                <a:spLocks noChangeAspect="1"/>
              </p:cNvSpPr>
              <p:nvPr/>
            </p:nvSpPr>
            <p:spPr>
              <a:xfrm>
                <a:off x="6621904" y="2247641"/>
                <a:ext cx="179290" cy="166284"/>
              </a:xfrm>
              <a:prstGeom prst="ellipse">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7216809" y="1384746"/>
              <a:ext cx="465620" cy="369332"/>
            </a:xfrm>
            <a:prstGeom prst="rect">
              <a:avLst/>
            </a:prstGeom>
            <a:noFill/>
          </p:spPr>
          <p:txBody>
            <a:bodyPr wrap="square" rtlCol="0">
              <a:spAutoFit/>
            </a:bodyPr>
            <a:lstStyle/>
            <a:p>
              <a:r>
                <a:rPr lang="en-US" dirty="0"/>
                <a:t>B</a:t>
              </a:r>
            </a:p>
          </p:txBody>
        </p:sp>
        <p:sp>
          <p:nvSpPr>
            <p:cNvPr id="20" name="TextBox 19"/>
            <p:cNvSpPr txBox="1"/>
            <p:nvPr/>
          </p:nvSpPr>
          <p:spPr>
            <a:xfrm>
              <a:off x="7240594" y="2387181"/>
              <a:ext cx="465620" cy="369332"/>
            </a:xfrm>
            <a:prstGeom prst="rect">
              <a:avLst/>
            </a:prstGeom>
            <a:noFill/>
          </p:spPr>
          <p:txBody>
            <a:bodyPr wrap="square" rtlCol="0">
              <a:spAutoFit/>
            </a:bodyPr>
            <a:lstStyle/>
            <a:p>
              <a:r>
                <a:rPr lang="en-US" dirty="0"/>
                <a:t>C</a:t>
              </a:r>
            </a:p>
          </p:txBody>
        </p:sp>
      </p:grpSp>
      <p:cxnSp>
        <p:nvCxnSpPr>
          <p:cNvPr id="40" name="Straight Arrow Connector 39"/>
          <p:cNvCxnSpPr>
            <a:cxnSpLocks/>
            <a:endCxn id="10" idx="0"/>
          </p:cNvCxnSpPr>
          <p:nvPr/>
        </p:nvCxnSpPr>
        <p:spPr>
          <a:xfrm flipH="1">
            <a:off x="1335420" y="1901391"/>
            <a:ext cx="670025" cy="90179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a:cxnSpLocks/>
            <a:endCxn id="25" idx="2"/>
          </p:cNvCxnSpPr>
          <p:nvPr/>
        </p:nvCxnSpPr>
        <p:spPr>
          <a:xfrm flipV="1">
            <a:off x="2547787" y="1987769"/>
            <a:ext cx="355829" cy="1410310"/>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90818701-0737-4A99-B6B5-1E208BFBDB41}"/>
              </a:ext>
            </a:extLst>
          </p:cNvPr>
          <p:cNvSpPr/>
          <p:nvPr/>
        </p:nvSpPr>
        <p:spPr>
          <a:xfrm>
            <a:off x="6062603" y="1248351"/>
            <a:ext cx="2505845" cy="2433494"/>
          </a:xfrm>
          <a:prstGeom prst="rect">
            <a:avLst/>
          </a:prstGeom>
          <a:solidFill>
            <a:srgbClr val="7A7A7A">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rgbClr val="FF0000"/>
                </a:solidFill>
              </a:rPr>
              <a:t>Set in configuration</a:t>
            </a:r>
          </a:p>
        </p:txBody>
      </p:sp>
      <p:sp>
        <p:nvSpPr>
          <p:cNvPr id="31" name="TextBox 30">
            <a:extLst>
              <a:ext uri="{FF2B5EF4-FFF2-40B4-BE49-F238E27FC236}">
                <a16:creationId xmlns:a16="http://schemas.microsoft.com/office/drawing/2014/main" id="{0DFB7FD1-BFF0-4A43-8AF6-7C62BE7ACC0D}"/>
              </a:ext>
            </a:extLst>
          </p:cNvPr>
          <p:cNvSpPr txBox="1"/>
          <p:nvPr/>
        </p:nvSpPr>
        <p:spPr>
          <a:xfrm>
            <a:off x="3423503" y="3389745"/>
            <a:ext cx="2201087" cy="646331"/>
          </a:xfrm>
          <a:prstGeom prst="rect">
            <a:avLst/>
          </a:prstGeom>
          <a:solidFill>
            <a:srgbClr val="F5C201"/>
          </a:solidFill>
        </p:spPr>
        <p:txBody>
          <a:bodyPr wrap="square" rtlCol="0">
            <a:spAutoFit/>
          </a:bodyPr>
          <a:lstStyle/>
          <a:p>
            <a:pPr algn="ctr"/>
            <a:r>
              <a:rPr lang="en-US" dirty="0"/>
              <a:t>Left and Right</a:t>
            </a:r>
          </a:p>
          <a:p>
            <a:pPr algn="ctr"/>
            <a:r>
              <a:rPr lang="en-US" dirty="0"/>
              <a:t>Wheel Speeds</a:t>
            </a:r>
          </a:p>
        </p:txBody>
      </p:sp>
      <p:cxnSp>
        <p:nvCxnSpPr>
          <p:cNvPr id="32" name="Straight Connector 31">
            <a:extLst>
              <a:ext uri="{FF2B5EF4-FFF2-40B4-BE49-F238E27FC236}">
                <a16:creationId xmlns:a16="http://schemas.microsoft.com/office/drawing/2014/main" id="{669EA254-1A8D-4881-AFD5-2696F2A43F78}"/>
              </a:ext>
            </a:extLst>
          </p:cNvPr>
          <p:cNvCxnSpPr>
            <a:cxnSpLocks/>
            <a:stCxn id="31" idx="0"/>
          </p:cNvCxnSpPr>
          <p:nvPr/>
        </p:nvCxnSpPr>
        <p:spPr>
          <a:xfrm flipH="1" flipV="1">
            <a:off x="3759931" y="1602441"/>
            <a:ext cx="764116" cy="1787304"/>
          </a:xfrm>
          <a:prstGeom prst="line">
            <a:avLst/>
          </a:prstGeom>
          <a:ln w="28575">
            <a:headEnd type="triangle"/>
            <a:tailEnd type="none"/>
          </a:ln>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id="{76A265E3-6366-452C-8987-714DB17F86CE}"/>
              </a:ext>
            </a:extLst>
          </p:cNvPr>
          <p:cNvPicPr>
            <a:picLocks noChangeAspect="1"/>
          </p:cNvPicPr>
          <p:nvPr/>
        </p:nvPicPr>
        <p:blipFill rotWithShape="1">
          <a:blip r:embed="rId2"/>
          <a:srcRect t="20989" b="9156"/>
          <a:stretch/>
        </p:blipFill>
        <p:spPr>
          <a:xfrm>
            <a:off x="516016" y="1304648"/>
            <a:ext cx="4775200" cy="683121"/>
          </a:xfrm>
          <a:prstGeom prst="rect">
            <a:avLst/>
          </a:prstGeom>
        </p:spPr>
      </p:pic>
      <p:sp>
        <p:nvSpPr>
          <p:cNvPr id="3" name="Footer Placeholder 2">
            <a:extLst>
              <a:ext uri="{FF2B5EF4-FFF2-40B4-BE49-F238E27FC236}">
                <a16:creationId xmlns:a16="http://schemas.microsoft.com/office/drawing/2014/main" id="{ADEE0704-5C0C-A942-81C6-9C6A8360F347}"/>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315378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Values</a:t>
            </a:r>
          </a:p>
        </p:txBody>
      </p:sp>
      <p:sp>
        <p:nvSpPr>
          <p:cNvPr id="4" name="Content Placeholder 3">
            <a:extLst>
              <a:ext uri="{FF2B5EF4-FFF2-40B4-BE49-F238E27FC236}">
                <a16:creationId xmlns:a16="http://schemas.microsoft.com/office/drawing/2014/main" id="{737F23C5-E722-482C-81B4-A10CDEFA3ADE}"/>
              </a:ext>
            </a:extLst>
          </p:cNvPr>
          <p:cNvSpPr>
            <a:spLocks noGrp="1"/>
          </p:cNvSpPr>
          <p:nvPr>
            <p:ph idx="1"/>
          </p:nvPr>
        </p:nvSpPr>
        <p:spPr>
          <a:xfrm>
            <a:off x="457200" y="4767625"/>
            <a:ext cx="8245474" cy="1634799"/>
          </a:xfrm>
        </p:spPr>
        <p:txBody>
          <a:bodyPr>
            <a:normAutofit/>
          </a:bodyPr>
          <a:lstStyle/>
          <a:p>
            <a:r>
              <a:rPr lang="en-US" dirty="0"/>
              <a:t>You can enter negative values for power or distance</a:t>
            </a:r>
          </a:p>
          <a:p>
            <a:r>
              <a:rPr lang="en-US" dirty="0"/>
              <a:t>This will make the robot move backwards</a:t>
            </a:r>
          </a:p>
          <a:p>
            <a:r>
              <a:rPr lang="en-US" dirty="0"/>
              <a:t>If you negate two values (e.g. power and distance or distance and backwards direction), the robot will move forward.</a:t>
            </a:r>
          </a:p>
        </p:txBody>
      </p:sp>
      <p:sp>
        <p:nvSpPr>
          <p:cNvPr id="6" name="TextBox 5"/>
          <p:cNvSpPr txBox="1"/>
          <p:nvPr/>
        </p:nvSpPr>
        <p:spPr>
          <a:xfrm>
            <a:off x="4138140" y="1128893"/>
            <a:ext cx="2542120" cy="707886"/>
          </a:xfrm>
          <a:prstGeom prst="rect">
            <a:avLst/>
          </a:prstGeom>
          <a:noFill/>
        </p:spPr>
        <p:txBody>
          <a:bodyPr wrap="square" rtlCol="0">
            <a:spAutoFit/>
          </a:bodyPr>
          <a:lstStyle/>
          <a:p>
            <a:pPr algn="ctr"/>
            <a:r>
              <a:rPr lang="en-US" sz="2000" dirty="0">
                <a:solidFill>
                  <a:srgbClr val="FF0000"/>
                </a:solidFill>
              </a:rPr>
              <a:t>Negative Power = Backwards</a:t>
            </a:r>
          </a:p>
        </p:txBody>
      </p:sp>
      <p:sp>
        <p:nvSpPr>
          <p:cNvPr id="7" name="TextBox 6"/>
          <p:cNvSpPr txBox="1"/>
          <p:nvPr/>
        </p:nvSpPr>
        <p:spPr>
          <a:xfrm>
            <a:off x="7001159" y="4427518"/>
            <a:ext cx="1889177" cy="707886"/>
          </a:xfrm>
          <a:prstGeom prst="rect">
            <a:avLst/>
          </a:prstGeom>
          <a:noFill/>
          <a:ln>
            <a:noFill/>
          </a:ln>
        </p:spPr>
        <p:txBody>
          <a:bodyPr wrap="square" rtlCol="0">
            <a:spAutoFit/>
          </a:bodyPr>
          <a:lstStyle/>
          <a:p>
            <a:pPr algn="ctr"/>
            <a:r>
              <a:rPr lang="en-US" sz="2000" dirty="0">
                <a:solidFill>
                  <a:srgbClr val="00B900"/>
                </a:solidFill>
              </a:rPr>
              <a:t>Positive Power = Forward</a:t>
            </a:r>
          </a:p>
        </p:txBody>
      </p:sp>
      <p:sp>
        <p:nvSpPr>
          <p:cNvPr id="8" name="Curved Right Arrow 7"/>
          <p:cNvSpPr/>
          <p:nvPr/>
        </p:nvSpPr>
        <p:spPr>
          <a:xfrm flipH="1">
            <a:off x="6312276" y="1772933"/>
            <a:ext cx="1594462" cy="3008528"/>
          </a:xfrm>
          <a:prstGeom prst="curvedRightArrow">
            <a:avLst>
              <a:gd name="adj1" fmla="val 3481"/>
              <a:gd name="adj2" fmla="val 30112"/>
              <a:gd name="adj3" fmla="val 25000"/>
            </a:avLst>
          </a:prstGeom>
          <a:solidFill>
            <a:srgbClr val="00B900"/>
          </a:solidFill>
          <a:ln>
            <a:solidFill>
              <a:srgbClr val="00B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flipH="1" flipV="1">
            <a:off x="6390356" y="2033708"/>
            <a:ext cx="1173415" cy="2128070"/>
          </a:xfrm>
          <a:prstGeom prst="curvedRightArrow">
            <a:avLst>
              <a:gd name="adj1" fmla="val 3481"/>
              <a:gd name="adj2" fmla="val 45822"/>
              <a:gd name="adj3" fmla="val 250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2"/>
          <a:stretch>
            <a:fillRect/>
          </a:stretch>
        </p:blipFill>
        <p:spPr>
          <a:xfrm rot="21027646" flipH="1">
            <a:off x="962153" y="687551"/>
            <a:ext cx="5848090" cy="3750456"/>
          </a:xfrm>
          <a:prstGeom prst="rect">
            <a:avLst/>
          </a:prstGeom>
        </p:spPr>
      </p:pic>
      <p:sp>
        <p:nvSpPr>
          <p:cNvPr id="5" name="Footer Placeholder 4">
            <a:extLst>
              <a:ext uri="{FF2B5EF4-FFF2-40B4-BE49-F238E27FC236}">
                <a16:creationId xmlns:a16="http://schemas.microsoft.com/office/drawing/2014/main" id="{8FFAF4E7-EE89-C347-970F-E96D5843F1F0}"/>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224160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5C86-BB45-BD4A-98B4-ADDB24F5FCE3}"/>
              </a:ext>
            </a:extLst>
          </p:cNvPr>
          <p:cNvSpPr>
            <a:spLocks noGrp="1"/>
          </p:cNvSpPr>
          <p:nvPr>
            <p:ph type="title"/>
          </p:nvPr>
        </p:nvSpPr>
        <p:spPr/>
        <p:txBody>
          <a:bodyPr/>
          <a:lstStyle/>
          <a:p>
            <a:r>
              <a:rPr lang="en-US" dirty="0"/>
              <a:t>How To Make a Program</a:t>
            </a:r>
          </a:p>
        </p:txBody>
      </p:sp>
      <p:sp>
        <p:nvSpPr>
          <p:cNvPr id="3" name="Content Placeholder 2">
            <a:extLst>
              <a:ext uri="{FF2B5EF4-FFF2-40B4-BE49-F238E27FC236}">
                <a16:creationId xmlns:a16="http://schemas.microsoft.com/office/drawing/2014/main" id="{68D41D53-C435-D94D-ABAC-77AD64D60742}"/>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0DFE2B4B-67A1-C640-8A90-ACFCF72B9E9B}"/>
              </a:ext>
            </a:extLst>
          </p:cNvPr>
          <p:cNvPicPr>
            <a:picLocks noChangeAspect="1"/>
          </p:cNvPicPr>
          <p:nvPr/>
        </p:nvPicPr>
        <p:blipFill>
          <a:blip r:embed="rId2"/>
          <a:stretch>
            <a:fillRect/>
          </a:stretch>
        </p:blipFill>
        <p:spPr>
          <a:xfrm>
            <a:off x="441326" y="1627453"/>
            <a:ext cx="7785100" cy="5130800"/>
          </a:xfrm>
          <a:prstGeom prst="rect">
            <a:avLst/>
          </a:prstGeom>
        </p:spPr>
      </p:pic>
      <p:pic>
        <p:nvPicPr>
          <p:cNvPr id="8" name="Picture 7">
            <a:extLst>
              <a:ext uri="{FF2B5EF4-FFF2-40B4-BE49-F238E27FC236}">
                <a16:creationId xmlns:a16="http://schemas.microsoft.com/office/drawing/2014/main" id="{FE4547F5-59E2-EA43-ABC3-4743A0A0C109}"/>
              </a:ext>
            </a:extLst>
          </p:cNvPr>
          <p:cNvPicPr>
            <a:picLocks noChangeAspect="1"/>
          </p:cNvPicPr>
          <p:nvPr/>
        </p:nvPicPr>
        <p:blipFill rotWithShape="1">
          <a:blip r:embed="rId3"/>
          <a:srcRect l="55632" t="1247" b="64098"/>
          <a:stretch/>
        </p:blipFill>
        <p:spPr>
          <a:xfrm>
            <a:off x="4546509" y="1649465"/>
            <a:ext cx="3296296" cy="1786862"/>
          </a:xfrm>
          <a:prstGeom prst="rect">
            <a:avLst/>
          </a:prstGeom>
        </p:spPr>
      </p:pic>
      <p:pic>
        <p:nvPicPr>
          <p:cNvPr id="10" name="Picture 9">
            <a:extLst>
              <a:ext uri="{FF2B5EF4-FFF2-40B4-BE49-F238E27FC236}">
                <a16:creationId xmlns:a16="http://schemas.microsoft.com/office/drawing/2014/main" id="{D637DF38-3703-BF4B-9384-F4EC55ED260F}"/>
              </a:ext>
            </a:extLst>
          </p:cNvPr>
          <p:cNvPicPr>
            <a:picLocks noChangeAspect="1"/>
          </p:cNvPicPr>
          <p:nvPr/>
        </p:nvPicPr>
        <p:blipFill rotWithShape="1">
          <a:blip r:embed="rId4"/>
          <a:srcRect l="2134" t="4809" r="21752"/>
          <a:stretch/>
        </p:blipFill>
        <p:spPr>
          <a:xfrm>
            <a:off x="4538870" y="1714036"/>
            <a:ext cx="3296296" cy="2163970"/>
          </a:xfrm>
          <a:prstGeom prst="rect">
            <a:avLst/>
          </a:prstGeom>
        </p:spPr>
      </p:pic>
      <p:sp>
        <p:nvSpPr>
          <p:cNvPr id="12" name="Arc 11">
            <a:extLst>
              <a:ext uri="{FF2B5EF4-FFF2-40B4-BE49-F238E27FC236}">
                <a16:creationId xmlns:a16="http://schemas.microsoft.com/office/drawing/2014/main" id="{C802BFB4-7BDF-D446-8980-62656BD60E66}"/>
              </a:ext>
            </a:extLst>
          </p:cNvPr>
          <p:cNvSpPr/>
          <p:nvPr/>
        </p:nvSpPr>
        <p:spPr>
          <a:xfrm rot="5400000">
            <a:off x="789028" y="1012107"/>
            <a:ext cx="5130800" cy="4293280"/>
          </a:xfrm>
          <a:prstGeom prst="arc">
            <a:avLst>
              <a:gd name="adj1" fmla="val 15965852"/>
              <a:gd name="adj2" fmla="val 0"/>
            </a:avLst>
          </a:prstGeom>
          <a:ln w="76200">
            <a:solidFill>
              <a:srgbClr val="00B9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BE0C98B-584A-4D93-8B5F-D4BDA4635705}"/>
              </a:ext>
            </a:extLst>
          </p:cNvPr>
          <p:cNvSpPr txBox="1"/>
          <p:nvPr/>
        </p:nvSpPr>
        <p:spPr>
          <a:xfrm>
            <a:off x="5589087" y="3388128"/>
            <a:ext cx="2572055" cy="1200329"/>
          </a:xfrm>
          <a:prstGeom prst="rect">
            <a:avLst/>
          </a:prstGeom>
          <a:noFill/>
        </p:spPr>
        <p:txBody>
          <a:bodyPr wrap="square" rtlCol="0">
            <a:spAutoFit/>
          </a:bodyPr>
          <a:lstStyle/>
          <a:p>
            <a:r>
              <a:rPr lang="en-US" dirty="0"/>
              <a:t>STEP 1: Click and hold Set Speed block and drag to programming area</a:t>
            </a:r>
          </a:p>
        </p:txBody>
      </p:sp>
      <p:sp>
        <p:nvSpPr>
          <p:cNvPr id="13" name="TextBox 12">
            <a:extLst>
              <a:ext uri="{FF2B5EF4-FFF2-40B4-BE49-F238E27FC236}">
                <a16:creationId xmlns:a16="http://schemas.microsoft.com/office/drawing/2014/main" id="{6CC27D8C-9BB9-4C23-A921-AD910B028E84}"/>
              </a:ext>
            </a:extLst>
          </p:cNvPr>
          <p:cNvSpPr txBox="1"/>
          <p:nvPr/>
        </p:nvSpPr>
        <p:spPr>
          <a:xfrm>
            <a:off x="4369135" y="5521884"/>
            <a:ext cx="4029459" cy="646331"/>
          </a:xfrm>
          <a:prstGeom prst="rect">
            <a:avLst/>
          </a:prstGeom>
          <a:noFill/>
        </p:spPr>
        <p:txBody>
          <a:bodyPr wrap="square" rtlCol="0">
            <a:spAutoFit/>
          </a:bodyPr>
          <a:lstStyle/>
          <a:p>
            <a:r>
              <a:rPr lang="en-US" dirty="0"/>
              <a:t>STEP 2: Drop next to the Start Block (green arrow) (See animation)</a:t>
            </a:r>
          </a:p>
        </p:txBody>
      </p:sp>
      <p:sp>
        <p:nvSpPr>
          <p:cNvPr id="5" name="Footer Placeholder 4">
            <a:extLst>
              <a:ext uri="{FF2B5EF4-FFF2-40B4-BE49-F238E27FC236}">
                <a16:creationId xmlns:a16="http://schemas.microsoft.com/office/drawing/2014/main" id="{580E37F2-B997-F14B-A947-B6125D2D1E07}"/>
              </a:ext>
            </a:extLst>
          </p:cNvPr>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2144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6610</TotalTime>
  <Words>1566</Words>
  <Application>Microsoft Macintosh PowerPoint</Application>
  <PresentationFormat>On-screen Show (4:3)</PresentationFormat>
  <Paragraphs>190</Paragraphs>
  <Slides>22</Slides>
  <Notes>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Arial Black</vt:lpstr>
      <vt:lpstr>Calibri</vt:lpstr>
      <vt:lpstr>Calibri Light</vt:lpstr>
      <vt:lpstr>Helvetica Neue</vt:lpstr>
      <vt:lpstr>Custom Design</vt:lpstr>
      <vt:lpstr>beginner</vt:lpstr>
      <vt:lpstr>1_Custom Design</vt:lpstr>
      <vt:lpstr>PowerPoint Presentation</vt:lpstr>
      <vt:lpstr>Lesson Objectives</vt:lpstr>
      <vt:lpstr>Configuring Movement Blocks</vt:lpstr>
      <vt:lpstr>Move Straight Block </vt:lpstr>
      <vt:lpstr>Move Steering Block </vt:lpstr>
      <vt:lpstr>Move Steering/Power Block </vt:lpstr>
      <vt:lpstr>Move Tank Block </vt:lpstr>
      <vt:lpstr>NEGATIVE Values</vt:lpstr>
      <vt:lpstr>How To Make a Program</vt:lpstr>
      <vt:lpstr>Making a Move Straight Program</vt:lpstr>
      <vt:lpstr>CHALLENGE 1: Move Straight (3 SECONDS)</vt:lpstr>
      <vt:lpstr>Other Ways to Move 3 Seconds</vt:lpstr>
      <vt:lpstr>Teacher instructions </vt:lpstr>
      <vt:lpstr>Move Straight: Seconds vs. degrees vs. rotations</vt:lpstr>
      <vt:lpstr>MOVE STRAIGHT discussion</vt:lpstr>
      <vt:lpstr>CHALLENGE SOLUTION</vt:lpstr>
      <vt:lpstr>SOLUTION: USE PORT VIEW</vt:lpstr>
      <vt:lpstr>Start Moving and Stop Moving Blocks</vt:lpstr>
      <vt:lpstr>Start and stop Moving</vt:lpstr>
      <vt:lpstr>Wait Block</vt:lpstr>
      <vt:lpstr>Other Ways to Move 3 Seconds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Srinivasan Seshan</cp:lastModifiedBy>
  <cp:revision>34</cp:revision>
  <cp:lastPrinted>2016-07-04T14:38:40Z</cp:lastPrinted>
  <dcterms:created xsi:type="dcterms:W3CDTF">2014-08-07T02:19:13Z</dcterms:created>
  <dcterms:modified xsi:type="dcterms:W3CDTF">2019-12-25T15:32:21Z</dcterms:modified>
</cp:coreProperties>
</file>