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5" r:id="rId3"/>
    <p:sldId id="260" r:id="rId4"/>
    <p:sldId id="257" r:id="rId5"/>
    <p:sldId id="259" r:id="rId6"/>
    <p:sldId id="258" r:id="rId7"/>
    <p:sldId id="264" r:id="rId8"/>
    <p:sldId id="262" r:id="rId9"/>
    <p:sldId id="261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6" autoAdjust="0"/>
  </p:normalViewPr>
  <p:slideViewPr>
    <p:cSldViewPr>
      <p:cViewPr>
        <p:scale>
          <a:sx n="66" d="100"/>
          <a:sy n="66" d="100"/>
        </p:scale>
        <p:origin x="-127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noProof="0" smtClean="0"/>
              <a:t>Κάντε κλικ για επεξεργασία του τίτλου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4614CD-5C74-483F-8036-66B9B7742CC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0897-7E5D-47C1-B0DA-7FDC36DE0E9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068858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69EF0-9773-4FE7-AC93-0177B67A906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686515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4B077-062D-4108-876A-A9070DC7778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5381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BA6C-8A62-4CCE-936E-1515A70AEC7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11615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A422-F05D-4E54-9EF7-1D12F076BCC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487178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96DF0-B2F1-49BE-8EC8-A495D3A2636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277669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25E03-7580-4FF5-98C2-CA4F7225C32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208589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6D6D6-2BC0-436C-8A72-BFB7C2A42C7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870865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25F91-19EA-492E-A6F8-C85DBEFB443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266807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88BC-C627-44B2-8C07-CA5262E3DCF9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856182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FBD4B9E-0FF0-4F3F-9E24-DA8A5731C31E}" type="slidenum">
              <a:rPr lang="el-GR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&#917;&#965;&#961;&#969;&#960;&#945;&#970;&#954;&#942;_&#919;&#956;&#941;&#961;&#945;_&#915;&#955;&#969;&#963;&#963;&#974;&#957;" TargetMode="External"/><Relationship Id="rId2" Type="http://schemas.openxmlformats.org/officeDocument/2006/relationships/hyperlink" Target="http://edl.ecml.at/Home/tabid/1455/language/el-GR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ducation/initiatives/languages-day_e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DL_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227647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Ευρωπαϊκή Ημέρα Γλωσσών  26 </a:t>
            </a:r>
            <a:r>
              <a:rPr lang="el-G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Σεπτεμβρίου</a:t>
            </a:r>
            <a:endParaRPr lang="el-GR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619250" y="4005263"/>
            <a:ext cx="588645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l-G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Ευρωπαϊκή Ημέρα Γλωσσών 26 Σεπτεμβρίου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523162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39243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156325" y="609282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ΒΑΡΒΑΡΗ ΑΝΝΑ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hlinkClick r:id="rId2"/>
              </a:rPr>
              <a:t>http://edl.ecml.at/Home/tabid/1455/language/el-GR/Default.aspx</a:t>
            </a:r>
            <a:endParaRPr lang="el-GR"/>
          </a:p>
          <a:p>
            <a:r>
              <a:rPr lang="el-GR">
                <a:hlinkClick r:id="rId3"/>
              </a:rPr>
              <a:t>https://el.wikipedia.org/wiki/Ευρωπαϊκή_Ημέρα_Γλωσσών</a:t>
            </a:r>
            <a:endParaRPr lang="el-GR"/>
          </a:p>
          <a:p>
            <a:r>
              <a:rPr lang="el-GR">
                <a:hlinkClick r:id="rId4"/>
              </a:rPr>
              <a:t>https://ec.europa.eu/education/initiatives/languages-day_el</a:t>
            </a:r>
            <a:endParaRPr lang="el-GR"/>
          </a:p>
          <a:p>
            <a:pPr>
              <a:buFont typeface="Wingdings" pitchFamily="2" charset="2"/>
              <a:buNone/>
            </a:pPr>
            <a:endParaRPr lang="el-G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EDL-animal-card-rooster-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69850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>
                <a:latin typeface="Comic Sans MS" pitchFamily="66" charset="0"/>
              </a:rPr>
              <a:t>Περί τίνος πρόκειται;</a:t>
            </a:r>
            <a:br>
              <a:rPr lang="el-GR" sz="4000" b="1">
                <a:latin typeface="Comic Sans MS" pitchFamily="66" charset="0"/>
              </a:rPr>
            </a:br>
            <a:r>
              <a:rPr lang="el-GR" sz="4000">
                <a:latin typeface="Comic Sans MS" pitchFamily="66" charset="0"/>
              </a:rPr>
              <a:t/>
            </a:r>
            <a:br>
              <a:rPr lang="el-GR" sz="4000">
                <a:latin typeface="Comic Sans MS" pitchFamily="66" charset="0"/>
              </a:rPr>
            </a:br>
            <a:endParaRPr lang="el-GR" sz="4000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l-GR" b="1">
                <a:latin typeface="Comic Sans MS" pitchFamily="66" charset="0"/>
              </a:rPr>
              <a:t>Η Ευρωπαϊκή Ημέρα των Γλωσσών γιορτάζεται στις 26 Σεπτεμβρίου και τιμά τη γλωσσική πολυμορφία μιας ηπείρου με</a:t>
            </a:r>
            <a:br>
              <a:rPr lang="el-GR" b="1">
                <a:latin typeface="Comic Sans MS" pitchFamily="66" charset="0"/>
              </a:rPr>
            </a:br>
            <a:r>
              <a:rPr lang="el-GR" b="1">
                <a:latin typeface="Comic Sans MS" pitchFamily="66" charset="0"/>
              </a:rPr>
              <a:t>περισσότερες από 200 ευρωπαϊκές γλώσσες, </a:t>
            </a:r>
            <a:br>
              <a:rPr lang="el-GR" b="1">
                <a:latin typeface="Comic Sans MS" pitchFamily="66" charset="0"/>
              </a:rPr>
            </a:br>
            <a:r>
              <a:rPr lang="el-GR" b="1">
                <a:latin typeface="Comic Sans MS" pitchFamily="66" charset="0"/>
              </a:rPr>
              <a:t>24 επίσημες γλώσσες της ΕΕ, </a:t>
            </a:r>
            <a:br>
              <a:rPr lang="el-GR" b="1">
                <a:latin typeface="Comic Sans MS" pitchFamily="66" charset="0"/>
              </a:rPr>
            </a:br>
            <a:r>
              <a:rPr lang="el-GR" b="1">
                <a:latin typeface="Comic Sans MS" pitchFamily="66" charset="0"/>
              </a:rPr>
              <a:t>60 περίπου περιφερειακές/μειονοτικές γλώσσες </a:t>
            </a:r>
            <a:br>
              <a:rPr lang="el-GR" b="1">
                <a:latin typeface="Comic Sans MS" pitchFamily="66" charset="0"/>
              </a:rPr>
            </a:br>
            <a:r>
              <a:rPr lang="el-GR" b="1">
                <a:latin typeface="Comic Sans MS" pitchFamily="66" charset="0"/>
              </a:rPr>
              <a:t>και πολλές άλλες που ομιλούν άτομα από άλλα μέρη του κόσμου.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06487"/>
          </a:xfrm>
        </p:spPr>
        <p:txBody>
          <a:bodyPr/>
          <a:lstStyle/>
          <a:p>
            <a:r>
              <a:rPr lang="el-GR">
                <a:latin typeface="Comic Sans MS" pitchFamily="66" charset="0"/>
              </a:rPr>
              <a:t>26 Σεπτεμβρίου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86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>
                <a:latin typeface="Comic Sans MS" pitchFamily="66" charset="0"/>
              </a:rPr>
              <a:t>Η 26η Σεπτεμβρίου καθιερώθηκε ως Ευρωπαϊκή Ημέρα Γλωσσών το 2001, με πρωτοβουλία του Συμβουλίου της Ευρώπης, με την υποστήριξη της Ευρωπαϊκής Ένωσης. 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Comic Sans MS" pitchFamily="66" charset="0"/>
              </a:rPr>
              <a:t>Στην Ευρώπη, σήμερα, ομιλούνται 200 γλώσσες και διάλεκτοι. </a:t>
            </a:r>
          </a:p>
          <a:p>
            <a:pPr>
              <a:lnSpc>
                <a:spcPct val="90000"/>
              </a:lnSpc>
            </a:pPr>
            <a:r>
              <a:rPr lang="el-GR" sz="2800" b="1">
                <a:latin typeface="Comic Sans MS" pitchFamily="66" charset="0"/>
              </a:rPr>
              <a:t>Η πιο διαδεδομένη γλώσσα μεταξύ των Ευρωπαίων είναι τα Aγγλικά, καθώς το 34% των ευρωπαίων πολιτών τα χρησιμοποιεί ως δεύτερη γλώσσα. Ακολουθούν τα Γερμανικά (12%) και τα Γαλλικά (11%). </a:t>
            </a:r>
          </a:p>
          <a:p>
            <a:pPr>
              <a:lnSpc>
                <a:spcPct val="90000"/>
              </a:lnSpc>
            </a:pPr>
            <a:endParaRPr lang="el-GR" sz="2800" b="1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r>
              <a:rPr lang="el-GR" sz="3200" b="1">
                <a:latin typeface="Comic Sans MS" pitchFamily="66" charset="0"/>
              </a:rPr>
              <a:t>Γιατί γιορτάζουμε αυτή την ημέρα;</a:t>
            </a:r>
            <a:br>
              <a:rPr lang="el-GR" sz="3200" b="1">
                <a:latin typeface="Comic Sans MS" pitchFamily="66" charset="0"/>
              </a:rPr>
            </a:br>
            <a:endParaRPr lang="el-GR" sz="3200"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>
                <a:latin typeface="Comic Sans MS" pitchFamily="66" charset="0"/>
              </a:rPr>
              <a:t>Είναι μια ευκαιρία:</a:t>
            </a:r>
            <a:br>
              <a:rPr lang="el-GR">
                <a:latin typeface="Comic Sans MS" pitchFamily="66" charset="0"/>
              </a:rPr>
            </a:br>
            <a:r>
              <a:rPr lang="el-GR">
                <a:latin typeface="Comic Sans MS" pitchFamily="66" charset="0"/>
              </a:rPr>
              <a:t>ευαισθητοποίησης στην τεράστια </a:t>
            </a:r>
            <a:r>
              <a:rPr lang="el-GR" b="1">
                <a:latin typeface="Comic Sans MS" pitchFamily="66" charset="0"/>
              </a:rPr>
              <a:t>ποικιλία γλωσσών</a:t>
            </a:r>
            <a:r>
              <a:rPr lang="el-GR">
                <a:latin typeface="Comic Sans MS" pitchFamily="66" charset="0"/>
              </a:rPr>
              <a:t> που διαθέτει η Ευρώπη, </a:t>
            </a:r>
            <a:br>
              <a:rPr lang="el-GR">
                <a:latin typeface="Comic Sans MS" pitchFamily="66" charset="0"/>
              </a:rPr>
            </a:br>
            <a:r>
              <a:rPr lang="el-GR">
                <a:latin typeface="Comic Sans MS" pitchFamily="66" charset="0"/>
              </a:rPr>
              <a:t>προώθησης της </a:t>
            </a:r>
            <a:r>
              <a:rPr lang="el-GR" b="1">
                <a:latin typeface="Comic Sans MS" pitchFamily="66" charset="0"/>
              </a:rPr>
              <a:t>πολιτιστικής</a:t>
            </a:r>
            <a:r>
              <a:rPr lang="el-GR">
                <a:latin typeface="Comic Sans MS" pitchFamily="66" charset="0"/>
              </a:rPr>
              <a:t> και </a:t>
            </a:r>
            <a:r>
              <a:rPr lang="el-GR" b="1">
                <a:latin typeface="Comic Sans MS" pitchFamily="66" charset="0"/>
              </a:rPr>
              <a:t>γλωσσικής πολυμορφίας,</a:t>
            </a:r>
            <a:r>
              <a:rPr lang="el-GR">
                <a:latin typeface="Comic Sans MS" pitchFamily="66" charset="0"/>
              </a:rPr>
              <a:t> </a:t>
            </a:r>
            <a:br>
              <a:rPr lang="el-GR">
                <a:latin typeface="Comic Sans MS" pitchFamily="66" charset="0"/>
              </a:rPr>
            </a:br>
            <a:r>
              <a:rPr lang="el-GR">
                <a:latin typeface="Comic Sans MS" pitchFamily="66" charset="0"/>
              </a:rPr>
              <a:t>ενθάρρυνσης ατόμων όλων των ηλικιών να </a:t>
            </a:r>
            <a:r>
              <a:rPr lang="el-GR" b="1">
                <a:latin typeface="Comic Sans MS" pitchFamily="66" charset="0"/>
              </a:rPr>
              <a:t>μάθουν ξένες γλώσσες</a:t>
            </a:r>
            <a:r>
              <a:rPr lang="el-GR">
                <a:latin typeface="Comic Sans MS" pitchFamily="66" charset="0"/>
              </a:rPr>
              <a:t> - η γνώση περισσοτέρων γλωσσών διευκολύνει την εύρεση εργασίας και ευνοεί την ανάπτυξη επιχειρήσεων. </a:t>
            </a:r>
            <a:br>
              <a:rPr lang="el-GR">
                <a:latin typeface="Comic Sans MS" pitchFamily="66" charset="0"/>
              </a:rPr>
            </a:br>
            <a:endParaRPr lang="el-GR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r>
              <a:rPr lang="el-GR" sz="4000" b="1">
                <a:latin typeface="Comic Sans MS" pitchFamily="66" charset="0"/>
              </a:rPr>
              <a:t>Στατιστικά Στοιχεία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36295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b="1">
                <a:latin typeface="Comic Sans MS" pitchFamily="66" charset="0"/>
              </a:rPr>
              <a:t>Οι πιο γλωσσομαθείς στην Ευρώπη είναι οι Λουξεμβούργιοι, καθώς το 99% μπορεί να συνεννοηθεί σε τουλάχιστον μία ξένη γλώσσα. Ακολουθούν Λετονοί και Μαλτέζοι με 93%. Αντιθέτως, μόλις το 29% των Ούγγρων μιλά μια ξένη γλώσσα, ενώ ακολουθούν οι Άγγλοι (30%), οι Πορτογάλοι, οι Ισπανοί και οι Ιταλοί (36%). </a:t>
            </a:r>
          </a:p>
          <a:p>
            <a:pPr>
              <a:lnSpc>
                <a:spcPct val="80000"/>
              </a:lnSpc>
            </a:pPr>
            <a:r>
              <a:rPr lang="el-GR" sz="2400" b="1">
                <a:latin typeface="Comic Sans MS" pitchFamily="66" charset="0"/>
              </a:rPr>
              <a:t>Ένας στους δύο Έλληνες (49%) είναι ικανός να συνεννοηθεί σε τουλάχιστον μία ξένη γλώσσα, ποσοστό το οποίο συμπίπτει με τον κοινοτικό μέσο όρο. </a:t>
            </a:r>
          </a:p>
          <a:p>
            <a:pPr>
              <a:lnSpc>
                <a:spcPct val="80000"/>
              </a:lnSpc>
            </a:pPr>
            <a:r>
              <a:rPr lang="el-GR" sz="2400" b="1">
                <a:latin typeface="Comic Sans MS" pitchFamily="66" charset="0"/>
              </a:rPr>
              <a:t>Το 44% των Ελλήνων έχει ως δεύτερη γλώσσα, μετά τη μητρική, τα Αγγλικά, το 8% τα Γαλλικά και τα Γερμανικά και το 3% συνεννοείται καλύτερα στα Ιταλικά. </a:t>
            </a:r>
          </a:p>
          <a:p>
            <a:pPr>
              <a:lnSpc>
                <a:spcPct val="80000"/>
              </a:lnSpc>
            </a:pPr>
            <a:r>
              <a:rPr lang="el-GR" sz="2400" b="1">
                <a:latin typeface="Comic Sans MS" pitchFamily="66" charset="0"/>
              </a:rPr>
              <a:t>Οι πιο γλωσσομαθείς είναι οι μαθητές, καθώς οκτώ στους δέκα είναι σε θέση να συνεννοηθούν σε τουλάχιστον μία ξένη γλώσσα.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latin typeface="Comic Sans MS" pitchFamily="66" charset="0"/>
              </a:rPr>
              <a:t>Οι επίσημες γλώσσες της ΕΕ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/>
          <a:lstStyle/>
          <a:p>
            <a:endParaRPr lang="el-GR" sz="2800" b="1">
              <a:latin typeface="Comic Sans MS" pitchFamily="66" charset="0"/>
            </a:endParaRPr>
          </a:p>
          <a:p>
            <a:r>
              <a:rPr lang="el-GR" sz="2800">
                <a:latin typeface="Comic Sans MS" pitchFamily="66" charset="0"/>
              </a:rPr>
              <a:t>Η ΕΕ έχει σήμερα </a:t>
            </a:r>
            <a:r>
              <a:rPr lang="el-GR" sz="2800" b="1">
                <a:latin typeface="Comic Sans MS" pitchFamily="66" charset="0"/>
              </a:rPr>
              <a:t>24</a:t>
            </a:r>
            <a:r>
              <a:rPr lang="el-GR" sz="2800">
                <a:latin typeface="Comic Sans MS" pitchFamily="66" charset="0"/>
              </a:rPr>
              <a:t> επίσημες γλώσσες: αγγλικά, βουλγαρικά, γαλλικά, γερμανικά, δανικά, ελληνικά, εσθονικά, ιρλανδικά, ισπανικά, ιταλικά, κροατικά, λετονικά, λιθουανικά, μαλτέζικα, ολλανδικά, ουγγρικά, πολωνικά, πορτογαλικά, ρουμανικά, σλοβακικά, σλοβενικά, σουηδικά, τσεχικά και φινλανδικά.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31913" y="5805488"/>
            <a:ext cx="7272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 smtClean="0">
                <a:latin typeface="Comic Sans MS" pitchFamily="66" charset="0"/>
              </a:rPr>
              <a:t>Πατήστε για να ακούσετε </a:t>
            </a:r>
            <a:r>
              <a:rPr lang="el-GR" b="1" dirty="0">
                <a:latin typeface="Comic Sans MS" pitchFamily="66" charset="0"/>
              </a:rPr>
              <a:t>πώς οι άνθρωποι λένε γεια σε πολλές διαφορετικές γλώσσες</a:t>
            </a:r>
          </a:p>
        </p:txBody>
      </p:sp>
      <p:pic>
        <p:nvPicPr>
          <p:cNvPr id="2" name="LanguageFun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6040438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371600"/>
          </a:xfrm>
        </p:spPr>
        <p:txBody>
          <a:bodyPr/>
          <a:lstStyle/>
          <a:p>
            <a:r>
              <a:rPr lang="el-GR" sz="3200" b="1">
                <a:latin typeface="Comic Sans MS" pitchFamily="66" charset="0"/>
              </a:rPr>
              <a:t>Μοναδικές Λέξεις στα Ελληνικά</a:t>
            </a:r>
            <a:br>
              <a:rPr lang="el-GR" sz="3200" b="1">
                <a:latin typeface="Comic Sans MS" pitchFamily="66" charset="0"/>
              </a:rPr>
            </a:br>
            <a:r>
              <a:rPr lang="el-GR" sz="3200">
                <a:latin typeface="Comic Sans MS" pitchFamily="66" charset="0"/>
              </a:rPr>
              <a:t/>
            </a:r>
            <a:br>
              <a:rPr lang="el-GR" sz="3200">
                <a:latin typeface="Comic Sans MS" pitchFamily="66" charset="0"/>
              </a:rPr>
            </a:br>
            <a:r>
              <a:rPr lang="el-GR" sz="3200">
                <a:latin typeface="Comic Sans MS" pitchFamily="66" charset="0"/>
              </a:rPr>
              <a:t> </a:t>
            </a:r>
            <a:br>
              <a:rPr lang="el-GR" sz="3200">
                <a:latin typeface="Comic Sans MS" pitchFamily="66" charset="0"/>
              </a:rPr>
            </a:br>
            <a:r>
              <a:rPr lang="el-GR" sz="3200">
                <a:latin typeface="Comic Sans MS" pitchFamily="66" charset="0"/>
              </a:rPr>
              <a:t> 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>
                <a:latin typeface="Comic Sans MS" pitchFamily="66" charset="0"/>
              </a:rPr>
              <a:t>Καμάκι: </a:t>
            </a:r>
            <a:r>
              <a:rPr lang="el-GR" sz="2800">
                <a:latin typeface="Comic Sans MS" pitchFamily="66" charset="0"/>
              </a:rPr>
              <a:t>the young local guys strolling up and down beaches hunting for female tourists (literally, harpoons) </a:t>
            </a:r>
          </a:p>
          <a:p>
            <a:pPr>
              <a:lnSpc>
                <a:spcPct val="80000"/>
              </a:lnSpc>
            </a:pPr>
            <a:r>
              <a:rPr lang="el-GR" sz="2800" b="1">
                <a:latin typeface="Comic Sans MS" pitchFamily="66" charset="0"/>
              </a:rPr>
              <a:t>μάγκας/mangas</a:t>
            </a:r>
            <a:r>
              <a:rPr lang="el-GR" sz="2800">
                <a:latin typeface="Comic Sans MS" pitchFamily="66" charset="0"/>
              </a:rPr>
              <a:t> is a young man who is very self-confident and behaving in a macho way but still being respected and even admired by others. </a:t>
            </a:r>
          </a:p>
          <a:p>
            <a:pPr>
              <a:lnSpc>
                <a:spcPct val="80000"/>
              </a:lnSpc>
            </a:pPr>
            <a:r>
              <a:rPr lang="el-GR" sz="2800" b="1">
                <a:latin typeface="Comic Sans MS" pitchFamily="66" charset="0"/>
              </a:rPr>
              <a:t>μεράκι: </a:t>
            </a:r>
            <a:r>
              <a:rPr lang="el-GR" sz="2800">
                <a:latin typeface="Comic Sans MS" pitchFamily="66" charset="0"/>
              </a:rPr>
              <a:t>doing something with soul, creativity, or love: putting something of yourself into what you're doing </a:t>
            </a:r>
          </a:p>
          <a:p>
            <a:pPr>
              <a:lnSpc>
                <a:spcPct val="80000"/>
              </a:lnSpc>
            </a:pPr>
            <a:r>
              <a:rPr lang="el-GR" sz="2800" b="1">
                <a:latin typeface="Comic Sans MS" pitchFamily="66" charset="0"/>
              </a:rPr>
              <a:t>Φιλότιμο:</a:t>
            </a:r>
            <a:r>
              <a:rPr lang="el-GR" sz="2800">
                <a:latin typeface="Comic Sans MS" pitchFamily="66" charset="0"/>
              </a:rPr>
              <a:t>  the intense feeling of personal honour and dignity</a:t>
            </a:r>
          </a:p>
          <a:p>
            <a:pPr>
              <a:lnSpc>
                <a:spcPct val="80000"/>
              </a:lnSpc>
            </a:pPr>
            <a:endParaRPr lang="el-GR" sz="2800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r>
              <a:rPr lang="el-GR" sz="4000" b="1">
                <a:latin typeface="Comic Sans MS" pitchFamily="66" charset="0"/>
              </a:rPr>
              <a:t>Μοναδικές λέξεις στα γαλλικά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sz="2800" b="1"/>
          </a:p>
          <a:p>
            <a:r>
              <a:rPr lang="el-GR" sz="2800" b="1"/>
              <a:t>yaourt: </a:t>
            </a:r>
            <a:r>
              <a:rPr lang="el-GR" sz="2800"/>
              <a:t>English pop music sung without any understanding of the meaning; singing to create something that sounds like English pop music but actually isn’t (literally, yoghurt) </a:t>
            </a:r>
          </a:p>
          <a:p>
            <a:r>
              <a:rPr lang="el-GR" sz="2800" b="1"/>
              <a:t>metro-boulot-dodo:</a:t>
            </a:r>
            <a:r>
              <a:rPr lang="el-GR" sz="2800"/>
              <a:t> the daily grind (literally, ‘tube-work-sleep’) </a:t>
            </a:r>
          </a:p>
          <a:p>
            <a:r>
              <a:rPr lang="el-GR" sz="2800" b="1"/>
              <a:t>chabrot:</a:t>
            </a:r>
            <a:r>
              <a:rPr lang="el-GR" sz="2800"/>
              <a:t> to put red wine in your soup, when there is little soup left </a:t>
            </a:r>
          </a:p>
          <a:p>
            <a:endParaRPr lang="el-GR" sz="28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8177c6681b1acbf92bdc6f3173fe9eb68b9d0"/>
</p:tagLst>
</file>

<file path=ppt/theme/theme1.xml><?xml version="1.0" encoding="utf-8"?>
<a:theme xmlns:a="http://schemas.openxmlformats.org/drawingml/2006/main" name="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178</TotalTime>
  <Words>358</Words>
  <Application>Microsoft Office PowerPoint</Application>
  <PresentationFormat>Προβολή στην οθόνη (4:3)</PresentationFormat>
  <Paragraphs>34</Paragraphs>
  <Slides>10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Με υφή</vt:lpstr>
      <vt:lpstr>Παρουσίαση του PowerPoint</vt:lpstr>
      <vt:lpstr>Παρουσίαση του PowerPoint</vt:lpstr>
      <vt:lpstr>Περί τίνος πρόκειται;  </vt:lpstr>
      <vt:lpstr>26 Σεπτεμβρίου</vt:lpstr>
      <vt:lpstr>Γιατί γιορτάζουμε αυτή την ημέρα; </vt:lpstr>
      <vt:lpstr>Στατιστικά Στοιχεία</vt:lpstr>
      <vt:lpstr>Οι επίσημες γλώσσες της ΕΕ</vt:lpstr>
      <vt:lpstr>Μοναδικές Λέξεις στα Ελληνικά     </vt:lpstr>
      <vt:lpstr>Μοναδικές λέξεις στα γαλλικά</vt:lpstr>
      <vt:lpstr>Βιβλιογραφία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EVANGELIA KONSTA</cp:lastModifiedBy>
  <cp:revision>25</cp:revision>
  <dcterms:created xsi:type="dcterms:W3CDTF">2016-09-22T12:19:56Z</dcterms:created>
  <dcterms:modified xsi:type="dcterms:W3CDTF">2020-09-27T16:48:46Z</dcterms:modified>
</cp:coreProperties>
</file>