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66" r:id="rId4"/>
    <p:sldId id="283" r:id="rId5"/>
    <p:sldId id="267" r:id="rId6"/>
    <p:sldId id="284" r:id="rId7"/>
    <p:sldId id="268" r:id="rId8"/>
    <p:sldId id="269" r:id="rId9"/>
    <p:sldId id="285" r:id="rId10"/>
    <p:sldId id="271" r:id="rId11"/>
    <p:sldId id="272" r:id="rId12"/>
    <p:sldId id="286" r:id="rId13"/>
    <p:sldId id="274" r:id="rId14"/>
    <p:sldId id="275" r:id="rId15"/>
    <p:sldId id="277" r:id="rId16"/>
    <p:sldId id="278" r:id="rId17"/>
    <p:sldId id="26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A0F8B"/>
    <a:srgbClr val="D303C9"/>
    <a:srgbClr val="EF41CA"/>
    <a:srgbClr val="2276B7"/>
    <a:srgbClr val="A6D247"/>
    <a:srgbClr val="A63439"/>
    <a:srgbClr val="FFFC01"/>
    <a:srgbClr val="9C9C9D"/>
    <a:srgbClr val="004BA7"/>
    <a:srgbClr val="0040A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28" autoAdjust="0"/>
    <p:restoredTop sz="94641" autoAdjust="0"/>
  </p:normalViewPr>
  <p:slideViewPr>
    <p:cSldViewPr snapToGrid="0">
      <p:cViewPr varScale="1">
        <p:scale>
          <a:sx n="69" d="100"/>
          <a:sy n="69" d="100"/>
        </p:scale>
        <p:origin x="-144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E5DEC-208E-4F1B-9E5B-1814BEC09653}" type="datetimeFigureOut">
              <a:rPr lang="en-GB" smtClean="0"/>
              <a:pPr/>
              <a:t>05/04/2020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876CF-27DD-4CDF-96EA-263FE6FCFA62}" type="slidenum">
              <a:rPr lang="en-GB" smtClean="0"/>
              <a:pPr/>
              <a:t>‹#›</a:t>
            </a:fld>
            <a:endParaRPr lang="en-GB"/>
          </a:p>
        </p:txBody>
      </p:sp>
    </p:spTree>
    <p:extLst>
      <p:ext uri="{BB962C8B-B14F-4D97-AF65-F5344CB8AC3E}">
        <p14:creationId xmlns:p14="http://schemas.microsoft.com/office/powerpoint/2010/main" xmlns="" val="356291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2" descr="C:\Roomates\docs\Presentation_cover.jp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6512" y="-27383"/>
            <a:ext cx="9180512" cy="688538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ctrTitle"/>
          </p:nvPr>
        </p:nvSpPr>
        <p:spPr>
          <a:xfrm>
            <a:off x="3609974" y="733426"/>
            <a:ext cx="4848225" cy="25527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2227262"/>
          </a:xfrm>
        </p:spPr>
        <p:txBody>
          <a:bodyPr/>
          <a:lstStyle>
            <a:lvl1pPr marL="0" indent="0" algn="ctr">
              <a:buNone/>
              <a:defRPr sz="2400" b="1">
                <a:solidFill>
                  <a:srgbClr val="92D05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xmlns="" val="153513853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C:\Roomates\docs\Presentation.jp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628650" y="581025"/>
            <a:ext cx="7886700" cy="1252539"/>
          </a:xfrm>
        </p:spPr>
        <p:txBody>
          <a:bodyPr>
            <a:normAutofit/>
          </a:bodyPr>
          <a:lstStyle>
            <a:lvl1pPr>
              <a:defRPr lang="en-US" sz="4000" kern="1200" dirty="0" smtClean="0">
                <a:solidFill>
                  <a:srgbClr val="92D05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628650" y="1920874"/>
            <a:ext cx="7886700" cy="4270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12"/>
          </p:nvPr>
        </p:nvSpPr>
        <p:spPr>
          <a:xfrm>
            <a:off x="6400800" y="6099176"/>
            <a:ext cx="2057400" cy="365125"/>
          </a:xfrm>
        </p:spPr>
        <p:txBody>
          <a:bodyPr/>
          <a:lstStyle>
            <a:lvl1pPr>
              <a:defRPr sz="1200"/>
            </a:lvl1pPr>
          </a:lstStyle>
          <a:p>
            <a:fld id="{615CEDE7-6E4D-4068-BBEE-DAA1B27CDCAF}" type="slidenum">
              <a:rPr lang="en-GB" smtClean="0"/>
              <a:pPr/>
              <a:t>‹#›</a:t>
            </a:fld>
            <a:endParaRPr lang="en-GB" dirty="0"/>
          </a:p>
        </p:txBody>
      </p:sp>
    </p:spTree>
    <p:extLst>
      <p:ext uri="{BB962C8B-B14F-4D97-AF65-F5344CB8AC3E}">
        <p14:creationId xmlns:p14="http://schemas.microsoft.com/office/powerpoint/2010/main" xmlns="" val="284464563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208835718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24905958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182349816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12474976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177081879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310564673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380917552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73088599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46005823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5CEDE7-6E4D-4068-BBEE-DAA1B27CDCAF}" type="slidenum">
              <a:rPr lang="en-GB" smtClean="0"/>
              <a:pPr/>
              <a:t>‹#›</a:t>
            </a:fld>
            <a:endParaRPr lang="en-GB"/>
          </a:p>
        </p:txBody>
      </p:sp>
    </p:spTree>
    <p:extLst>
      <p:ext uri="{BB962C8B-B14F-4D97-AF65-F5344CB8AC3E}">
        <p14:creationId xmlns:p14="http://schemas.microsoft.com/office/powerpoint/2010/main" xmlns="" val="2954577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19465" y="691223"/>
            <a:ext cx="4848225" cy="2552700"/>
          </a:xfrm>
        </p:spPr>
        <p:txBody>
          <a:bodyPr>
            <a:normAutofit fontScale="90000"/>
          </a:bodyPr>
          <a:lstStyle/>
          <a:p>
            <a:r>
              <a:rPr lang="el-GR" dirty="0"/>
              <a:t>Συμβουλές για ασφάλεια στο </a:t>
            </a:r>
            <a:r>
              <a:rPr lang="en-GB" dirty="0"/>
              <a:t>INSTAGRAM</a:t>
            </a:r>
            <a:endParaRPr lang="el-GR" dirty="0"/>
          </a:p>
        </p:txBody>
      </p:sp>
      <p:pic>
        <p:nvPicPr>
          <p:cNvPr id="5" name="Εικόνα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02988" y="3243923"/>
            <a:ext cx="3077308" cy="3077308"/>
          </a:xfrm>
          <a:prstGeom prst="rect">
            <a:avLst/>
          </a:prstGeom>
        </p:spPr>
      </p:pic>
    </p:spTree>
    <p:extLst>
      <p:ext uri="{BB962C8B-B14F-4D97-AF65-F5344CB8AC3E}">
        <p14:creationId xmlns:p14="http://schemas.microsoft.com/office/powerpoint/2010/main" xmlns="" val="59377101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15CEDE7-6E4D-4068-BBEE-DAA1B27CDCAF}" type="slidenum">
              <a:rPr lang="en-GB" smtClean="0"/>
              <a:pPr/>
              <a:t>2</a:t>
            </a:fld>
            <a:endParaRPr lang="en-GB" dirty="0"/>
          </a:p>
        </p:txBody>
      </p:sp>
      <p:sp>
        <p:nvSpPr>
          <p:cNvPr id="9" name="Φυσαλίδα ομιλίας: Έλλειψη 8"/>
          <p:cNvSpPr/>
          <p:nvPr/>
        </p:nvSpPr>
        <p:spPr>
          <a:xfrm rot="4674979">
            <a:off x="3717129" y="627600"/>
            <a:ext cx="4789755" cy="5175984"/>
          </a:xfrm>
          <a:prstGeom prst="wedgeEllipseCallout">
            <a:avLst/>
          </a:prstGeom>
          <a:solidFill>
            <a:srgbClr val="EA0F8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Εικόνα 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2283" y="1108568"/>
            <a:ext cx="2444947" cy="4471127"/>
          </a:xfrm>
          <a:prstGeom prst="rect">
            <a:avLst/>
          </a:prstGeom>
        </p:spPr>
      </p:pic>
      <p:sp>
        <p:nvSpPr>
          <p:cNvPr id="12" name="TextBox 11"/>
          <p:cNvSpPr txBox="1"/>
          <p:nvPr/>
        </p:nvSpPr>
        <p:spPr>
          <a:xfrm>
            <a:off x="3966683" y="2005303"/>
            <a:ext cx="4290645" cy="2677656"/>
          </a:xfrm>
          <a:prstGeom prst="rect">
            <a:avLst/>
          </a:prstGeom>
          <a:noFill/>
        </p:spPr>
        <p:txBody>
          <a:bodyPr wrap="square" rtlCol="0">
            <a:spAutoFit/>
          </a:bodyPr>
          <a:lstStyle/>
          <a:p>
            <a:pPr algn="ctr"/>
            <a:r>
              <a:rPr lang="el-GR" sz="2400" dirty="0">
                <a:solidFill>
                  <a:schemeClr val="bg1"/>
                </a:solidFill>
              </a:rPr>
              <a:t>Το </a:t>
            </a:r>
            <a:r>
              <a:rPr lang="el-GR" sz="2400" dirty="0" err="1">
                <a:solidFill>
                  <a:schemeClr val="bg1"/>
                </a:solidFill>
              </a:rPr>
              <a:t>Instagram</a:t>
            </a:r>
            <a:r>
              <a:rPr lang="el-GR" sz="2400" dirty="0">
                <a:solidFill>
                  <a:schemeClr val="bg1"/>
                </a:solidFill>
              </a:rPr>
              <a:t>, ως εφαρμογή και μέσο κοινωνικής δικτύωσης, δίνει τη δυνατότητα στους χρήστες του να επικοινωνούν μεταξύ τους μέσω της κοινοποίησης φωτογραφιών και βίντεο. </a:t>
            </a:r>
          </a:p>
        </p:txBody>
      </p:sp>
    </p:spTree>
    <p:extLst>
      <p:ext uri="{BB962C8B-B14F-4D97-AF65-F5344CB8AC3E}">
        <p14:creationId xmlns:p14="http://schemas.microsoft.com/office/powerpoint/2010/main" xmlns="" val="204009261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615CEDE7-6E4D-4068-BBEE-DAA1B27CDCAF}" type="slidenum">
              <a:rPr lang="en-GB" smtClean="0"/>
              <a:pPr/>
              <a:t>3</a:t>
            </a:fld>
            <a:endParaRPr lang="en-GB" dirty="0"/>
          </a:p>
        </p:txBody>
      </p:sp>
      <p:sp>
        <p:nvSpPr>
          <p:cNvPr id="5" name="Φυσαλίδα σκέψης: Σύννεφο 4"/>
          <p:cNvSpPr/>
          <p:nvPr/>
        </p:nvSpPr>
        <p:spPr>
          <a:xfrm rot="500216">
            <a:off x="3902324" y="666736"/>
            <a:ext cx="4814901" cy="3883298"/>
          </a:xfrm>
          <a:prstGeom prst="cloudCallout">
            <a:avLst>
              <a:gd name="adj1" fmla="val -62036"/>
              <a:gd name="adj2" fmla="val 59890"/>
            </a:avLst>
          </a:prstGeom>
          <a:solidFill>
            <a:srgbClr val="EA0F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6" name="TextBox 5"/>
          <p:cNvSpPr txBox="1"/>
          <p:nvPr/>
        </p:nvSpPr>
        <p:spPr>
          <a:xfrm>
            <a:off x="4178106" y="1269557"/>
            <a:ext cx="4280094" cy="2677656"/>
          </a:xfrm>
          <a:prstGeom prst="rect">
            <a:avLst/>
          </a:prstGeom>
          <a:noFill/>
        </p:spPr>
        <p:txBody>
          <a:bodyPr wrap="square" rtlCol="0">
            <a:spAutoFit/>
          </a:bodyPr>
          <a:lstStyle/>
          <a:p>
            <a:pPr algn="ctr"/>
            <a:r>
              <a:rPr lang="el-GR" sz="2400" dirty="0">
                <a:solidFill>
                  <a:schemeClr val="bg1"/>
                </a:solidFill>
              </a:rPr>
              <a:t>Ωστόσο, οι υπηρεσίες του </a:t>
            </a:r>
            <a:r>
              <a:rPr lang="el-GR" sz="2400" dirty="0" err="1">
                <a:solidFill>
                  <a:schemeClr val="bg1"/>
                </a:solidFill>
              </a:rPr>
              <a:t>Instagram</a:t>
            </a:r>
            <a:r>
              <a:rPr lang="el-GR" sz="2400" dirty="0">
                <a:solidFill>
                  <a:schemeClr val="bg1"/>
                </a:solidFill>
              </a:rPr>
              <a:t> μπορούν να χρησιμοποιηθούν κακόβουλα από κάποιους χρήστες, γεγονός που καθιστά επιτακτική την ανάγκη γνώσης τρόπων προστασίας.</a:t>
            </a:r>
          </a:p>
        </p:txBody>
      </p:sp>
      <p:pic>
        <p:nvPicPr>
          <p:cNvPr id="8" name="Εικόνα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540262" y="4252084"/>
            <a:ext cx="2166362" cy="1847092"/>
          </a:xfrm>
          <a:prstGeom prst="rect">
            <a:avLst/>
          </a:prstGeom>
        </p:spPr>
      </p:pic>
    </p:spTree>
    <p:extLst>
      <p:ext uri="{BB962C8B-B14F-4D97-AF65-F5344CB8AC3E}">
        <p14:creationId xmlns:p14="http://schemas.microsoft.com/office/powerpoint/2010/main" xmlns="" val="1415890656"/>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Ρυθμίσεις Απορρήτου</a:t>
            </a:r>
          </a:p>
        </p:txBody>
      </p:sp>
      <p:sp>
        <p:nvSpPr>
          <p:cNvPr id="3" name="Θέση περιεχομένου 2"/>
          <p:cNvSpPr>
            <a:spLocks noGrp="1"/>
          </p:cNvSpPr>
          <p:nvPr>
            <p:ph idx="1"/>
          </p:nvPr>
        </p:nvSpPr>
        <p:spPr>
          <a:xfrm>
            <a:off x="628651" y="1659988"/>
            <a:ext cx="5040630" cy="4439188"/>
          </a:xfrm>
        </p:spPr>
        <p:txBody>
          <a:bodyPr>
            <a:normAutofit fontScale="77500" lnSpcReduction="20000"/>
          </a:bodyPr>
          <a:lstStyle/>
          <a:p>
            <a:pPr marL="0" indent="0">
              <a:buNone/>
            </a:pPr>
            <a:r>
              <a:rPr lang="el-GR" dirty="0"/>
              <a:t>Από προεπιλογή τα προφίλ των χρηστών είναι </a:t>
            </a:r>
            <a:r>
              <a:rPr lang="el-GR" b="1" dirty="0"/>
              <a:t>δημόσια</a:t>
            </a:r>
            <a:r>
              <a:rPr lang="el-GR" dirty="0"/>
              <a:t>. Αυτό σημαίνει ότι οι δημοσιεύσεις των χρηστών είναι ορατές προς όλους. Οι δημοσιεύσεις δεν μπορούν να οριστούν ως ιδιωτικές μέσω υπολογιστή. </a:t>
            </a:r>
            <a:endParaRPr lang="en-US" dirty="0"/>
          </a:p>
          <a:p>
            <a:pPr marL="0" indent="0">
              <a:buNone/>
            </a:pPr>
            <a:endParaRPr lang="en-US" dirty="0"/>
          </a:p>
          <a:p>
            <a:pPr marL="0" indent="0">
              <a:buNone/>
            </a:pPr>
            <a:r>
              <a:rPr lang="el-GR" dirty="0"/>
              <a:t>Για να ορίσεις τις δημοσιεύσεις σου ως ιδιωτικές </a:t>
            </a:r>
            <a:r>
              <a:rPr lang="el-GR" u="sng" dirty="0"/>
              <a:t>μέσω</a:t>
            </a:r>
            <a:r>
              <a:rPr lang="el-GR" dirty="0"/>
              <a:t> </a:t>
            </a:r>
            <a:r>
              <a:rPr lang="el-GR" u="sng" dirty="0"/>
              <a:t>iPhone</a:t>
            </a:r>
            <a:r>
              <a:rPr lang="en-GB" u="sng" dirty="0"/>
              <a:t> </a:t>
            </a:r>
            <a:r>
              <a:rPr lang="el-GR" u="sng" dirty="0"/>
              <a:t>ή Windows </a:t>
            </a:r>
            <a:r>
              <a:rPr lang="el-GR" u="sng" dirty="0" err="1"/>
              <a:t>Phone</a:t>
            </a:r>
            <a:r>
              <a:rPr lang="el-GR" dirty="0"/>
              <a:t>: πατήστε το εικονίδιο με τον ήλιο που εμφανίζεται στο προφίλ σου και επίλεξε τη ρύθμιση «Ιδιωτικός Λογαριασμός».</a:t>
            </a:r>
            <a:endParaRPr lang="en-US" dirty="0"/>
          </a:p>
          <a:p>
            <a:pPr marL="0" indent="0">
              <a:buNone/>
            </a:pPr>
            <a:endParaRPr lang="en-GB" dirty="0"/>
          </a:p>
          <a:p>
            <a:pPr marL="0" indent="0">
              <a:buNone/>
            </a:pPr>
            <a:r>
              <a:rPr lang="el-GR" u="sng" dirty="0"/>
              <a:t>Μέσω </a:t>
            </a:r>
            <a:r>
              <a:rPr lang="el-GR" u="sng" dirty="0" err="1"/>
              <a:t>Android</a:t>
            </a:r>
            <a:r>
              <a:rPr lang="en-GB" u="sng" dirty="0"/>
              <a:t>:</a:t>
            </a:r>
            <a:r>
              <a:rPr lang="el-GR" u="sng" dirty="0"/>
              <a:t> </a:t>
            </a:r>
            <a:r>
              <a:rPr lang="el-GR" dirty="0"/>
              <a:t>πάτησε το εικονίδιο με τις τρεις τελείες στο προφίλ σου και επίλεξε τη ρύθμιση «Ιδιωτικός Λογαριασμός».</a:t>
            </a:r>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4</a:t>
            </a:fld>
            <a:endParaRPr lang="en-GB" dirty="0"/>
          </a:p>
        </p:txBody>
      </p:sp>
      <p:pic>
        <p:nvPicPr>
          <p:cNvPr id="6" name="Εικόνα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690520" y="1659988"/>
            <a:ext cx="3190590" cy="41452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xmlns="" val="257737349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615CEDE7-6E4D-4068-BBEE-DAA1B27CDCAF}" type="slidenum">
              <a:rPr lang="en-GB" smtClean="0"/>
              <a:pPr/>
              <a:t>5</a:t>
            </a:fld>
            <a:endParaRPr lang="en-GB" dirty="0"/>
          </a:p>
        </p:txBody>
      </p:sp>
      <p:sp>
        <p:nvSpPr>
          <p:cNvPr id="6" name="Σύννεφο 5"/>
          <p:cNvSpPr/>
          <p:nvPr/>
        </p:nvSpPr>
        <p:spPr>
          <a:xfrm rot="193717">
            <a:off x="414760" y="697339"/>
            <a:ext cx="8229269" cy="5403074"/>
          </a:xfrm>
          <a:prstGeom prst="cloud">
            <a:avLst/>
          </a:prstGeom>
          <a:solidFill>
            <a:srgbClr val="EA0F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bg1"/>
              </a:solidFill>
            </a:endParaRPr>
          </a:p>
        </p:txBody>
      </p:sp>
      <p:sp>
        <p:nvSpPr>
          <p:cNvPr id="7" name="TextBox 6"/>
          <p:cNvSpPr txBox="1"/>
          <p:nvPr/>
        </p:nvSpPr>
        <p:spPr>
          <a:xfrm>
            <a:off x="1574770" y="1730262"/>
            <a:ext cx="5909247" cy="3108543"/>
          </a:xfrm>
          <a:prstGeom prst="rect">
            <a:avLst/>
          </a:prstGeom>
          <a:noFill/>
        </p:spPr>
        <p:txBody>
          <a:bodyPr wrap="square" rtlCol="0">
            <a:spAutoFit/>
          </a:bodyPr>
          <a:lstStyle/>
          <a:p>
            <a:pPr algn="ctr"/>
            <a:r>
              <a:rPr lang="el-GR" sz="2800" dirty="0">
                <a:solidFill>
                  <a:schemeClr val="bg1"/>
                </a:solidFill>
              </a:rPr>
              <a:t>Αφότου αλλάξεις το προφίλ σου σε ιδιωτικό, όσοι επιθυμούν να βλέπουν τις δημοσιεύσεις σου ή τις λίστες με τα άτομα που ακολουθείς ή σε ακολουθούν, θα πρέπει να σου στείλουν αίτημα προκειμένου να σε ακολουθήσουν.</a:t>
            </a:r>
          </a:p>
        </p:txBody>
      </p:sp>
    </p:spTree>
    <p:extLst>
      <p:ext uri="{BB962C8B-B14F-4D97-AF65-F5344CB8AC3E}">
        <p14:creationId xmlns:p14="http://schemas.microsoft.com/office/powerpoint/2010/main" xmlns="" val="266998277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Απενεργοποίηση Σχολίων</a:t>
            </a:r>
          </a:p>
        </p:txBody>
      </p:sp>
      <p:sp>
        <p:nvSpPr>
          <p:cNvPr id="3" name="Θέση περιεχομένου 2"/>
          <p:cNvSpPr>
            <a:spLocks noGrp="1"/>
          </p:cNvSpPr>
          <p:nvPr>
            <p:ph idx="1"/>
          </p:nvPr>
        </p:nvSpPr>
        <p:spPr>
          <a:xfrm>
            <a:off x="628650" y="1610118"/>
            <a:ext cx="5378255" cy="4489058"/>
          </a:xfrm>
        </p:spPr>
        <p:txBody>
          <a:bodyPr>
            <a:normAutofit lnSpcReduction="10000"/>
          </a:bodyPr>
          <a:lstStyle/>
          <a:p>
            <a:pPr marL="0" indent="0">
              <a:buNone/>
            </a:pPr>
            <a:r>
              <a:rPr lang="el-GR" dirty="0"/>
              <a:t>Τα σχόλια πλέον κάτω από μια φωτογραφία που δημοσιεύεις μπορούν να απενεργοποιηθούν. Μέχρι τώρα αυτή η ρύθμιση ήταν διαθέσιμη σε ένα πολύ μικρό αριθμό χρηστών αλλά πλέον είναι διαθέσιμη για όλους. Για να αποσυνδέσεις τα σχόλια στις δημοσιεύσεις, πριν ανεβάσεις οτιδήποτε, πάτα «Σύνθετες Ρυθμίσεις» και εν συνεχεία επέλεξε «Απενεργοποίηση σχολίων». </a:t>
            </a:r>
            <a:endParaRPr lang="en-GB" dirty="0"/>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6</a:t>
            </a:fld>
            <a:endParaRPr lang="en-GB" dirty="0"/>
          </a:p>
        </p:txBody>
      </p:sp>
      <p:pic>
        <p:nvPicPr>
          <p:cNvPr id="6" name="Εικόνα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84898" y="1610118"/>
            <a:ext cx="2393341" cy="425483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95544830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615CEDE7-6E4D-4068-BBEE-DAA1B27CDCAF}" type="slidenum">
              <a:rPr lang="en-GB" smtClean="0"/>
              <a:pPr/>
              <a:t>7</a:t>
            </a:fld>
            <a:endParaRPr lang="en-GB" dirty="0"/>
          </a:p>
        </p:txBody>
      </p:sp>
      <p:sp>
        <p:nvSpPr>
          <p:cNvPr id="5" name="Ορθογώνιο: Στρογγύλεμα γωνιών 4"/>
          <p:cNvSpPr/>
          <p:nvPr/>
        </p:nvSpPr>
        <p:spPr>
          <a:xfrm>
            <a:off x="731520" y="1195754"/>
            <a:ext cx="7726680" cy="4290646"/>
          </a:xfrm>
          <a:prstGeom prst="roundRect">
            <a:avLst/>
          </a:prstGeom>
          <a:solidFill>
            <a:srgbClr val="EA0F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800" u="sng" dirty="0"/>
              <a:t>Μπορείς να επιστρέψεις οποιαδήποτε στιγμή θες και να απενεργοποιήσεις τη συγκεκριμένη ρύθμιση</a:t>
            </a:r>
            <a:r>
              <a:rPr lang="el-GR" sz="2800" dirty="0"/>
              <a:t>. Από τη στιγμή που θα το κάνεις αυτό, τα σχόλια θα γίνουν αόρατα προς τρίτους και οι υπόλοιποι χρήστες δε θα έχουν τη δυνατότητα να σχολιάσουν τη συγκεκριμένη δημοσίευση.</a:t>
            </a:r>
          </a:p>
        </p:txBody>
      </p:sp>
    </p:spTree>
    <p:extLst>
      <p:ext uri="{BB962C8B-B14F-4D97-AF65-F5344CB8AC3E}">
        <p14:creationId xmlns:p14="http://schemas.microsoft.com/office/powerpoint/2010/main" xmlns="" val="207756780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28650" y="581025"/>
            <a:ext cx="5402678" cy="1252539"/>
          </a:xfrm>
        </p:spPr>
        <p:txBody>
          <a:bodyPr>
            <a:normAutofit/>
          </a:bodyPr>
          <a:lstStyle/>
          <a:p>
            <a:r>
              <a:rPr lang="el-GR" dirty="0"/>
              <a:t>Αφαίρεση Ακόλουθων </a:t>
            </a:r>
          </a:p>
        </p:txBody>
      </p:sp>
      <p:sp>
        <p:nvSpPr>
          <p:cNvPr id="3" name="Θέση περιεχομένου 2"/>
          <p:cNvSpPr>
            <a:spLocks noGrp="1"/>
          </p:cNvSpPr>
          <p:nvPr>
            <p:ph idx="1"/>
          </p:nvPr>
        </p:nvSpPr>
        <p:spPr>
          <a:xfrm>
            <a:off x="377629" y="1878721"/>
            <a:ext cx="5094702" cy="3968554"/>
          </a:xfrm>
        </p:spPr>
        <p:txBody>
          <a:bodyPr>
            <a:normAutofit fontScale="92500" lnSpcReduction="10000"/>
          </a:bodyPr>
          <a:lstStyle/>
          <a:p>
            <a:pPr marL="0" indent="0">
              <a:buNone/>
            </a:pPr>
            <a:r>
              <a:rPr lang="el-GR" dirty="0"/>
              <a:t>Μέχρι σήμερα ο μόνος τρόπος να μετακινήσεις έναν ακόλουθο από τον προσωπικό σου λογαριασμό στο </a:t>
            </a:r>
            <a:r>
              <a:rPr lang="el-GR" dirty="0" err="1"/>
              <a:t>Instagram</a:t>
            </a:r>
            <a:r>
              <a:rPr lang="el-GR" dirty="0"/>
              <a:t> ήταν να τον μπλοκάρεις. Τώρα αυτό αλλάζει και γίνεται πολύ πιο εύκολο. Μπορείς να πας στη λίστα με τους ακόλουθους σου και να τον «</a:t>
            </a:r>
            <a:r>
              <a:rPr lang="el-GR" dirty="0" err="1"/>
              <a:t>ξε</a:t>
            </a:r>
            <a:r>
              <a:rPr lang="el-GR" dirty="0"/>
              <a:t>-ακολουθήσεις». Εκείνος δε θα ειδοποιηθεί για την ενέργειά σου. Αυτό σημαίνει ότι μπορείς να καταστήσεις το λογαριασμό σου όσο πιο ιδιωτικό εσύ επιθυμείς.</a:t>
            </a:r>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8</a:t>
            </a:fld>
            <a:endParaRPr lang="en-GB" dirty="0"/>
          </a:p>
        </p:txBody>
      </p:sp>
      <p:pic>
        <p:nvPicPr>
          <p:cNvPr id="6" name="Εικόνα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031328" y="1833564"/>
            <a:ext cx="2789115" cy="4013711"/>
          </a:xfrm>
          <a:prstGeom prst="rect">
            <a:avLst/>
          </a:prstGeom>
          <a:ln>
            <a:solidFill>
              <a:schemeClr val="tx1"/>
            </a:solidFill>
          </a:ln>
        </p:spPr>
      </p:pic>
    </p:spTree>
    <p:extLst>
      <p:ext uri="{BB962C8B-B14F-4D97-AF65-F5344CB8AC3E}">
        <p14:creationId xmlns:p14="http://schemas.microsoft.com/office/powerpoint/2010/main" xmlns="" val="1501324913"/>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Ανώνυμες Καταγγελίες</a:t>
            </a:r>
          </a:p>
        </p:txBody>
      </p:sp>
      <p:sp>
        <p:nvSpPr>
          <p:cNvPr id="3" name="Θέση περιεχομένου 2"/>
          <p:cNvSpPr>
            <a:spLocks noGrp="1"/>
          </p:cNvSpPr>
          <p:nvPr>
            <p:ph idx="1"/>
          </p:nvPr>
        </p:nvSpPr>
        <p:spPr>
          <a:xfrm>
            <a:off x="628650" y="1791362"/>
            <a:ext cx="5438750" cy="4307814"/>
          </a:xfrm>
        </p:spPr>
        <p:txBody>
          <a:bodyPr>
            <a:normAutofit fontScale="92500" lnSpcReduction="20000"/>
          </a:bodyPr>
          <a:lstStyle/>
          <a:p>
            <a:pPr marL="0" indent="0">
              <a:buNone/>
            </a:pPr>
            <a:r>
              <a:rPr lang="el-GR" dirty="0"/>
              <a:t>Το </a:t>
            </a:r>
            <a:r>
              <a:rPr lang="el-GR" dirty="0" err="1"/>
              <a:t>Instagram</a:t>
            </a:r>
            <a:r>
              <a:rPr lang="el-GR" dirty="0"/>
              <a:t> εισάγει έναν νέο τρόπο για να προσέχεις τους φίλους σου όταν </a:t>
            </a:r>
            <a:r>
              <a:rPr lang="el-GR" dirty="0" err="1"/>
              <a:t>πλοηγείσαι</a:t>
            </a:r>
            <a:r>
              <a:rPr lang="el-GR" dirty="0"/>
              <a:t> στο διαδίκτυο. </a:t>
            </a:r>
            <a:endParaRPr lang="en-US" dirty="0"/>
          </a:p>
          <a:p>
            <a:pPr marL="0" indent="0">
              <a:buNone/>
            </a:pPr>
            <a:endParaRPr lang="en-GB" sz="600" dirty="0"/>
          </a:p>
          <a:p>
            <a:pPr marL="0" indent="0">
              <a:buNone/>
            </a:pPr>
            <a:r>
              <a:rPr lang="el-GR" u="sng" dirty="0"/>
              <a:t>Αν πιστεύεις ότι κάποιος από αυτούς που ακολουθείς σκέφτεται να κάνει κακό στον εαυτό του μπορείς να το καταγγείλεις ανώνυμα.</a:t>
            </a:r>
            <a:endParaRPr lang="en-US" u="sng" dirty="0"/>
          </a:p>
          <a:p>
            <a:pPr marL="0" indent="0">
              <a:buNone/>
            </a:pPr>
            <a:endParaRPr lang="en-GB" sz="500" u="sng" dirty="0"/>
          </a:p>
          <a:p>
            <a:pPr marL="0" indent="0">
              <a:buNone/>
            </a:pPr>
            <a:r>
              <a:rPr lang="el-GR" dirty="0"/>
              <a:t>Το </a:t>
            </a:r>
            <a:r>
              <a:rPr lang="el-GR" dirty="0" err="1"/>
              <a:t>Instagram</a:t>
            </a:r>
            <a:r>
              <a:rPr lang="el-GR" dirty="0"/>
              <a:t> θα τον αναζητήσει και θα τον φέρει σε επαφή με τους κατάλληλους ανθρώπους που μπορούν να του προσφέρουν υποστήριξη και βοήθεια.</a:t>
            </a:r>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9</a:t>
            </a:fld>
            <a:endParaRPr lang="en-GB" dirty="0"/>
          </a:p>
        </p:txBody>
      </p:sp>
      <p:pic>
        <p:nvPicPr>
          <p:cNvPr id="8" name="Εικόνα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76393" y="595125"/>
            <a:ext cx="2906214" cy="5504051"/>
          </a:xfrm>
          <a:prstGeom prst="rect">
            <a:avLst/>
          </a:prstGeom>
        </p:spPr>
      </p:pic>
    </p:spTree>
    <p:extLst>
      <p:ext uri="{BB962C8B-B14F-4D97-AF65-F5344CB8AC3E}">
        <p14:creationId xmlns:p14="http://schemas.microsoft.com/office/powerpoint/2010/main" xmlns="" val="3797045783"/>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Για να μπλοκάρεις κάποιον</a:t>
            </a:r>
            <a:r>
              <a:rPr lang="en-GB" dirty="0"/>
              <a:t>…</a:t>
            </a:r>
            <a:endParaRPr lang="el-GR" dirty="0"/>
          </a:p>
        </p:txBody>
      </p:sp>
      <p:sp>
        <p:nvSpPr>
          <p:cNvPr id="3" name="Θέση περιεχομένου 2"/>
          <p:cNvSpPr>
            <a:spLocks noGrp="1"/>
          </p:cNvSpPr>
          <p:nvPr>
            <p:ph idx="1"/>
          </p:nvPr>
        </p:nvSpPr>
        <p:spPr>
          <a:xfrm>
            <a:off x="628651" y="1805430"/>
            <a:ext cx="5153171" cy="4270375"/>
          </a:xfrm>
        </p:spPr>
        <p:txBody>
          <a:bodyPr>
            <a:normAutofit fontScale="92500" lnSpcReduction="10000"/>
          </a:bodyPr>
          <a:lstStyle/>
          <a:p>
            <a:pPr marL="0" indent="0">
              <a:buNone/>
            </a:pPr>
            <a:r>
              <a:rPr lang="el-GR" dirty="0"/>
              <a:t>Σε περίπτωση που δεν επιθυμείς πλέον να έχει κάποιος πρόσβαση στο προφίλ σου, έχεις τη δυνατότητα αποκλεισμού (</a:t>
            </a:r>
            <a:r>
              <a:rPr lang="el-GR" dirty="0" err="1"/>
              <a:t>block</a:t>
            </a:r>
            <a:r>
              <a:rPr lang="el-GR" dirty="0"/>
              <a:t>). </a:t>
            </a:r>
            <a:endParaRPr lang="en-GB" dirty="0"/>
          </a:p>
          <a:p>
            <a:pPr marL="0" indent="0">
              <a:buNone/>
            </a:pPr>
            <a:r>
              <a:rPr lang="el-GR" dirty="0"/>
              <a:t>Για να μπλοκάρεις κάποιον μέσω iPhone, </a:t>
            </a:r>
            <a:r>
              <a:rPr lang="el-GR" dirty="0" err="1"/>
              <a:t>iPad</a:t>
            </a:r>
            <a:r>
              <a:rPr lang="el-GR" dirty="0"/>
              <a:t> ή </a:t>
            </a:r>
            <a:r>
              <a:rPr lang="el-GR" dirty="0" err="1"/>
              <a:t>Android</a:t>
            </a:r>
            <a:r>
              <a:rPr lang="el-GR" dirty="0"/>
              <a:t> συσκευών : </a:t>
            </a:r>
            <a:endParaRPr lang="en-GB" dirty="0"/>
          </a:p>
          <a:p>
            <a:pPr marL="0" indent="0">
              <a:buNone/>
            </a:pPr>
            <a:r>
              <a:rPr lang="el-GR" dirty="0"/>
              <a:t>• άνοιξε το προφίλ του, </a:t>
            </a:r>
            <a:endParaRPr lang="en-GB" dirty="0"/>
          </a:p>
          <a:p>
            <a:pPr marL="0" indent="0">
              <a:buNone/>
            </a:pPr>
            <a:r>
              <a:rPr lang="el-GR" dirty="0"/>
              <a:t>• </a:t>
            </a:r>
            <a:r>
              <a:rPr lang="el-GR" dirty="0" smtClean="0"/>
              <a:t>επέλεξε </a:t>
            </a:r>
            <a:r>
              <a:rPr lang="el-GR" dirty="0"/>
              <a:t>το εικονίδιο με τις τρεις τελείες, </a:t>
            </a:r>
            <a:endParaRPr lang="en-GB" dirty="0"/>
          </a:p>
          <a:p>
            <a:pPr marL="0" indent="0">
              <a:buNone/>
            </a:pPr>
            <a:r>
              <a:rPr lang="el-GR" dirty="0"/>
              <a:t>• και πάτησε «Μπλοκάρισμα χρήστη».</a:t>
            </a:r>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10</a:t>
            </a:fld>
            <a:endParaRPr lang="en-GB" dirty="0"/>
          </a:p>
        </p:txBody>
      </p:sp>
      <p:pic>
        <p:nvPicPr>
          <p:cNvPr id="6" name="Εικόνα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25369" y="1699617"/>
            <a:ext cx="2489981" cy="4244639"/>
          </a:xfrm>
          <a:prstGeom prst="rect">
            <a:avLst/>
          </a:prstGeom>
          <a:ln>
            <a:solidFill>
              <a:schemeClr val="tx1"/>
            </a:solidFill>
          </a:ln>
        </p:spPr>
      </p:pic>
    </p:spTree>
    <p:extLst>
      <p:ext uri="{BB962C8B-B14F-4D97-AF65-F5344CB8AC3E}">
        <p14:creationId xmlns:p14="http://schemas.microsoft.com/office/powerpoint/2010/main" xmlns="" val="127240744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615CEDE7-6E4D-4068-BBEE-DAA1B27CDCAF}" type="slidenum">
              <a:rPr lang="en-GB" smtClean="0"/>
              <a:pPr/>
              <a:t>11</a:t>
            </a:fld>
            <a:endParaRPr lang="en-GB" dirty="0"/>
          </a:p>
        </p:txBody>
      </p:sp>
      <p:sp>
        <p:nvSpPr>
          <p:cNvPr id="5" name="Φυσαλίδα ομιλίας: Έλλειψη 4"/>
          <p:cNvSpPr/>
          <p:nvPr/>
        </p:nvSpPr>
        <p:spPr>
          <a:xfrm rot="1769626">
            <a:off x="4060910" y="850333"/>
            <a:ext cx="4679778" cy="4771119"/>
          </a:xfrm>
          <a:prstGeom prst="wedgeEllipseCallout">
            <a:avLst>
              <a:gd name="adj1" fmla="val -66093"/>
              <a:gd name="adj2" fmla="val 28330"/>
            </a:avLst>
          </a:prstGeom>
          <a:solidFill>
            <a:srgbClr val="EA0F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TextBox 5"/>
          <p:cNvSpPr txBox="1"/>
          <p:nvPr/>
        </p:nvSpPr>
        <p:spPr>
          <a:xfrm>
            <a:off x="4506090" y="1613924"/>
            <a:ext cx="3845690" cy="3539430"/>
          </a:xfrm>
          <a:prstGeom prst="rect">
            <a:avLst/>
          </a:prstGeom>
          <a:noFill/>
        </p:spPr>
        <p:txBody>
          <a:bodyPr wrap="square" rtlCol="0">
            <a:spAutoFit/>
          </a:bodyPr>
          <a:lstStyle/>
          <a:p>
            <a:pPr algn="ctr"/>
            <a:r>
              <a:rPr lang="el-GR" sz="2800" dirty="0" err="1">
                <a:solidFill>
                  <a:schemeClr val="bg1"/>
                </a:solidFill>
              </a:rPr>
              <a:t>Nα</a:t>
            </a:r>
            <a:r>
              <a:rPr lang="el-GR" sz="2800" dirty="0">
                <a:solidFill>
                  <a:schemeClr val="bg1"/>
                </a:solidFill>
              </a:rPr>
              <a:t> θυμάσαι ότι όταν μπλοκάρεις κάποιον, τα σχόλιά του και τα «Μου αρέσει» δεν εξαφανίζονται από το προφίλ σου. Μπορείς απλώς να διαγράψεις τα σχόλιά του.</a:t>
            </a:r>
          </a:p>
        </p:txBody>
      </p:sp>
      <p:pic>
        <p:nvPicPr>
          <p:cNvPr id="8" name="Εικόνα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8414" y="1143692"/>
            <a:ext cx="2361733" cy="4955484"/>
          </a:xfrm>
          <a:prstGeom prst="rect">
            <a:avLst/>
          </a:prstGeom>
        </p:spPr>
      </p:pic>
    </p:spTree>
    <p:extLst>
      <p:ext uri="{BB962C8B-B14F-4D97-AF65-F5344CB8AC3E}">
        <p14:creationId xmlns:p14="http://schemas.microsoft.com/office/powerpoint/2010/main" xmlns="" val="36710680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Για να κάνεις αναφορά…</a:t>
            </a:r>
          </a:p>
        </p:txBody>
      </p:sp>
      <p:sp>
        <p:nvSpPr>
          <p:cNvPr id="3" name="Θέση περιεχομένου 2"/>
          <p:cNvSpPr>
            <a:spLocks noGrp="1"/>
          </p:cNvSpPr>
          <p:nvPr>
            <p:ph idx="1"/>
          </p:nvPr>
        </p:nvSpPr>
        <p:spPr>
          <a:xfrm>
            <a:off x="628650" y="1828801"/>
            <a:ext cx="7886700" cy="4270375"/>
          </a:xfrm>
        </p:spPr>
        <p:txBody>
          <a:bodyPr>
            <a:normAutofit fontScale="92500"/>
          </a:bodyPr>
          <a:lstStyle/>
          <a:p>
            <a:pPr marL="0" indent="0">
              <a:buNone/>
            </a:pPr>
            <a:r>
              <a:rPr lang="el-GR" dirty="0"/>
              <a:t>Σε περίπτωση που εντόπισες περιστατικό εκφοβισμού ή παρενόχλησης, έχεις δικαίωμα να το αναφέρεις ως χρήστης ή </a:t>
            </a:r>
            <a:r>
              <a:rPr lang="el-GR" dirty="0" err="1" smtClean="0"/>
              <a:t>μή</a:t>
            </a:r>
            <a:r>
              <a:rPr lang="el-GR" dirty="0" smtClean="0"/>
              <a:t> </a:t>
            </a:r>
            <a:r>
              <a:rPr lang="el-GR" dirty="0"/>
              <a:t>του </a:t>
            </a:r>
            <a:r>
              <a:rPr lang="el-GR" dirty="0" err="1"/>
              <a:t>Instagram</a:t>
            </a:r>
            <a:r>
              <a:rPr lang="el-GR" dirty="0"/>
              <a:t>.</a:t>
            </a:r>
          </a:p>
          <a:p>
            <a:pPr marL="0" indent="0">
              <a:buNone/>
            </a:pPr>
            <a:r>
              <a:rPr lang="el-GR" dirty="0"/>
              <a:t>Μεταβαίνοντας στις συμβουλές ασφαλείας του Κέντρου Απορρήτου και Ασφαλείας του </a:t>
            </a:r>
            <a:r>
              <a:rPr lang="el-GR" dirty="0" err="1"/>
              <a:t>Instagram</a:t>
            </a:r>
            <a:r>
              <a:rPr lang="el-GR" dirty="0"/>
              <a:t>, επιλέγεις την ενότητα </a:t>
            </a:r>
            <a:r>
              <a:rPr lang="el-GR" b="1" dirty="0"/>
              <a:t>«Αναφορά παρενόχλησης ή εκφοβισμού στο </a:t>
            </a:r>
            <a:r>
              <a:rPr lang="el-GR" b="1" dirty="0" err="1"/>
              <a:t>Instagram</a:t>
            </a:r>
            <a:r>
              <a:rPr lang="el-GR" b="1" dirty="0"/>
              <a:t>».</a:t>
            </a:r>
            <a:endParaRPr lang="en-GB" b="1" dirty="0"/>
          </a:p>
          <a:p>
            <a:pPr marL="0" indent="0">
              <a:buNone/>
            </a:pPr>
            <a:r>
              <a:rPr lang="el-GR" dirty="0"/>
              <a:t>Σε περίπτωση που συναντήσεις περιεχόμενο το οποίο παραβαίνει τους Κανόνες της Κοινότητας, μπορείς να </a:t>
            </a:r>
            <a:r>
              <a:rPr lang="el-GR" dirty="0" smtClean="0"/>
              <a:t>αναφέρεις </a:t>
            </a:r>
            <a:r>
              <a:rPr lang="el-GR" dirty="0"/>
              <a:t>το λογαριασμό του χρήστη που το έχει δημοσιεύσει είτε να αναφέρεις την ίδια τη δημοσίευση. </a:t>
            </a:r>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12</a:t>
            </a:fld>
            <a:endParaRPr lang="en-GB" dirty="0"/>
          </a:p>
        </p:txBody>
      </p:sp>
    </p:spTree>
    <p:extLst>
      <p:ext uri="{BB962C8B-B14F-4D97-AF65-F5344CB8AC3E}">
        <p14:creationId xmlns:p14="http://schemas.microsoft.com/office/powerpoint/2010/main" xmlns="" val="306531110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Στρογγύλεμα γωνιών 6"/>
          <p:cNvSpPr/>
          <p:nvPr/>
        </p:nvSpPr>
        <p:spPr>
          <a:xfrm>
            <a:off x="571500" y="1139482"/>
            <a:ext cx="7886700" cy="4519161"/>
          </a:xfrm>
          <a:prstGeom prst="roundRect">
            <a:avLst/>
          </a:prstGeom>
          <a:solidFill>
            <a:srgbClr val="EA0F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Θέση περιεχομένου 2"/>
          <p:cNvSpPr>
            <a:spLocks noGrp="1"/>
          </p:cNvSpPr>
          <p:nvPr>
            <p:ph idx="1"/>
          </p:nvPr>
        </p:nvSpPr>
        <p:spPr>
          <a:xfrm>
            <a:off x="1074200" y="1519310"/>
            <a:ext cx="6881299" cy="4065563"/>
          </a:xfrm>
        </p:spPr>
        <p:txBody>
          <a:bodyPr>
            <a:normAutofit fontScale="92500" lnSpcReduction="20000"/>
          </a:bodyPr>
          <a:lstStyle/>
          <a:p>
            <a:pPr marL="0" indent="0">
              <a:buNone/>
            </a:pPr>
            <a:r>
              <a:rPr lang="el-GR" u="sng" dirty="0">
                <a:solidFill>
                  <a:schemeClr val="bg1"/>
                </a:solidFill>
              </a:rPr>
              <a:t>Για να αναφέρετε το λογαριασμό κάποιου</a:t>
            </a:r>
            <a:r>
              <a:rPr lang="en-GB" u="sng" dirty="0">
                <a:solidFill>
                  <a:schemeClr val="bg1"/>
                </a:solidFill>
              </a:rPr>
              <a:t>:</a:t>
            </a:r>
          </a:p>
          <a:p>
            <a:r>
              <a:rPr lang="el-GR" dirty="0">
                <a:solidFill>
                  <a:schemeClr val="bg1"/>
                </a:solidFill>
              </a:rPr>
              <a:t>μπες στο προφίλ του, </a:t>
            </a:r>
            <a:endParaRPr lang="en-GB" dirty="0">
              <a:solidFill>
                <a:schemeClr val="bg1"/>
              </a:solidFill>
            </a:endParaRPr>
          </a:p>
          <a:p>
            <a:r>
              <a:rPr lang="el-GR" dirty="0" smtClean="0">
                <a:solidFill>
                  <a:schemeClr val="bg1"/>
                </a:solidFill>
              </a:rPr>
              <a:t>επέλεξε </a:t>
            </a:r>
            <a:r>
              <a:rPr lang="el-GR" dirty="0">
                <a:solidFill>
                  <a:schemeClr val="bg1"/>
                </a:solidFill>
              </a:rPr>
              <a:t>το εικονίδιο με τις τρεις τελείες δίπλα από το όνομα του χρήστη, </a:t>
            </a:r>
            <a:endParaRPr lang="en-GB" dirty="0">
              <a:solidFill>
                <a:schemeClr val="bg1"/>
              </a:solidFill>
            </a:endParaRPr>
          </a:p>
          <a:p>
            <a:r>
              <a:rPr lang="el-GR" dirty="0" smtClean="0">
                <a:solidFill>
                  <a:schemeClr val="bg1"/>
                </a:solidFill>
              </a:rPr>
              <a:t>επέλεξε </a:t>
            </a:r>
            <a:r>
              <a:rPr lang="el-GR" b="1" dirty="0">
                <a:solidFill>
                  <a:schemeClr val="bg1"/>
                </a:solidFill>
              </a:rPr>
              <a:t>«Αναφορά Χρήστη». </a:t>
            </a:r>
            <a:endParaRPr lang="en-GB" b="1" dirty="0">
              <a:solidFill>
                <a:schemeClr val="bg1"/>
              </a:solidFill>
            </a:endParaRPr>
          </a:p>
          <a:p>
            <a:endParaRPr lang="en-GB" dirty="0">
              <a:solidFill>
                <a:schemeClr val="bg1"/>
              </a:solidFill>
            </a:endParaRPr>
          </a:p>
          <a:p>
            <a:pPr marL="0" indent="0">
              <a:buNone/>
            </a:pPr>
            <a:r>
              <a:rPr lang="el-GR" u="sng" dirty="0">
                <a:solidFill>
                  <a:schemeClr val="bg1"/>
                </a:solidFill>
              </a:rPr>
              <a:t>Για να αναφέρεις μία δημοσίευση: </a:t>
            </a:r>
            <a:endParaRPr lang="en-GB" u="sng" dirty="0">
              <a:solidFill>
                <a:schemeClr val="bg1"/>
              </a:solidFill>
            </a:endParaRPr>
          </a:p>
          <a:p>
            <a:r>
              <a:rPr lang="el-GR" dirty="0">
                <a:solidFill>
                  <a:schemeClr val="bg1"/>
                </a:solidFill>
              </a:rPr>
              <a:t>πάτησε το εικονίδιο με τις τρεις τελείες κάτω δεξιά από τη φωτογραφία </a:t>
            </a:r>
            <a:endParaRPr lang="en-GB" dirty="0">
              <a:solidFill>
                <a:schemeClr val="bg1"/>
              </a:solidFill>
            </a:endParaRPr>
          </a:p>
          <a:p>
            <a:r>
              <a:rPr lang="el-GR" dirty="0">
                <a:solidFill>
                  <a:schemeClr val="bg1"/>
                </a:solidFill>
              </a:rPr>
              <a:t>έπειτα επέλεξε </a:t>
            </a:r>
            <a:r>
              <a:rPr lang="el-GR" b="1" dirty="0">
                <a:solidFill>
                  <a:schemeClr val="bg1"/>
                </a:solidFill>
              </a:rPr>
              <a:t>«Αναφορά ως ακατάλληλης».</a:t>
            </a:r>
            <a:endParaRPr lang="el-GR" b="1" u="sng" dirty="0">
              <a:solidFill>
                <a:schemeClr val="bg1"/>
              </a:solidFill>
            </a:endParaRPr>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13</a:t>
            </a:fld>
            <a:endParaRPr lang="en-GB" dirty="0"/>
          </a:p>
        </p:txBody>
      </p:sp>
    </p:spTree>
    <p:extLst>
      <p:ext uri="{BB962C8B-B14F-4D97-AF65-F5344CB8AC3E}">
        <p14:creationId xmlns:p14="http://schemas.microsoft.com/office/powerpoint/2010/main" xmlns="" val="164818893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Αναφορά περιεχομένου</a:t>
            </a:r>
          </a:p>
        </p:txBody>
      </p:sp>
      <p:sp>
        <p:nvSpPr>
          <p:cNvPr id="3" name="Θέση περιεχομένου 2"/>
          <p:cNvSpPr>
            <a:spLocks noGrp="1"/>
          </p:cNvSpPr>
          <p:nvPr>
            <p:ph idx="1"/>
          </p:nvPr>
        </p:nvSpPr>
        <p:spPr>
          <a:xfrm>
            <a:off x="628650" y="1765609"/>
            <a:ext cx="7886700" cy="4270375"/>
          </a:xfrm>
        </p:spPr>
        <p:txBody>
          <a:bodyPr>
            <a:normAutofit fontScale="92500" lnSpcReduction="10000"/>
          </a:bodyPr>
          <a:lstStyle/>
          <a:p>
            <a:pPr marL="0" indent="0">
              <a:buNone/>
            </a:pPr>
            <a:r>
              <a:rPr lang="el-GR" dirty="0"/>
              <a:t>Τα στοιχεία του χρήστη που προχώρησε σε αναφορά είναι απόρρητα. Αν επιθυμείς να αναφέρεις επιβλαβές περιεχόμενο στο </a:t>
            </a:r>
            <a:r>
              <a:rPr lang="el-GR" dirty="0" err="1"/>
              <a:t>Instagram</a:t>
            </a:r>
            <a:r>
              <a:rPr lang="el-GR" dirty="0"/>
              <a:t> και δεν έχεις λογαριασμό, μπορείς να ανατρέξεις στο </a:t>
            </a:r>
            <a:r>
              <a:rPr lang="el-GR" b="1" dirty="0"/>
              <a:t>Κέντρο Βοήθειας του </a:t>
            </a:r>
            <a:r>
              <a:rPr lang="el-GR" b="1" dirty="0" err="1"/>
              <a:t>Instagram</a:t>
            </a:r>
            <a:r>
              <a:rPr lang="el-GR" dirty="0"/>
              <a:t>. </a:t>
            </a:r>
            <a:endParaRPr lang="en-GB" dirty="0"/>
          </a:p>
          <a:p>
            <a:pPr marL="0" indent="0">
              <a:buNone/>
            </a:pPr>
            <a:r>
              <a:rPr lang="el-GR" dirty="0"/>
              <a:t>Στη συνέχεια, μέσω της ενότητας </a:t>
            </a:r>
            <a:r>
              <a:rPr lang="el-GR" b="1" dirty="0"/>
              <a:t>«Κέντρο Απορρήτου και Ασφάλειας», </a:t>
            </a:r>
            <a:r>
              <a:rPr lang="el-GR" dirty="0"/>
              <a:t>επιλέγεις την ενότητα </a:t>
            </a:r>
            <a:r>
              <a:rPr lang="el-GR" b="1" dirty="0"/>
              <a:t>«Κατάχρηση και </a:t>
            </a:r>
            <a:r>
              <a:rPr lang="el-GR" b="1" dirty="0" err="1"/>
              <a:t>Σπαμ</a:t>
            </a:r>
            <a:r>
              <a:rPr lang="el-GR" b="1" dirty="0"/>
              <a:t>»</a:t>
            </a:r>
            <a:r>
              <a:rPr lang="el-GR" dirty="0"/>
              <a:t> και έπειτα την ενότητα </a:t>
            </a:r>
            <a:r>
              <a:rPr lang="el-GR" b="1" dirty="0"/>
              <a:t>«Πώς μπορώ να αναφέρω μια δημοσίευση ή ένα προφίλ για κατάχρηση ή </a:t>
            </a:r>
            <a:r>
              <a:rPr lang="el-GR" b="1" dirty="0" err="1"/>
              <a:t>σπαμ</a:t>
            </a:r>
            <a:r>
              <a:rPr lang="el-GR" b="1" dirty="0"/>
              <a:t>». </a:t>
            </a:r>
            <a:r>
              <a:rPr lang="el-GR" dirty="0"/>
              <a:t>Στην ενότητα αυτή, θα βρεις μία φόρμα προκειμένου να αναφέρεις προσβλητικό περιεχόμενο.</a:t>
            </a:r>
            <a:endParaRPr lang="el-GR" u="sng" dirty="0"/>
          </a:p>
        </p:txBody>
      </p:sp>
      <p:sp>
        <p:nvSpPr>
          <p:cNvPr id="4" name="Θέση αριθμού διαφάνειας 3"/>
          <p:cNvSpPr>
            <a:spLocks noGrp="1"/>
          </p:cNvSpPr>
          <p:nvPr>
            <p:ph type="sldNum" sz="quarter" idx="12"/>
          </p:nvPr>
        </p:nvSpPr>
        <p:spPr/>
        <p:txBody>
          <a:bodyPr/>
          <a:lstStyle/>
          <a:p>
            <a:fld id="{615CEDE7-6E4D-4068-BBEE-DAA1B27CDCAF}" type="slidenum">
              <a:rPr lang="en-GB" smtClean="0"/>
              <a:pPr/>
              <a:t>14</a:t>
            </a:fld>
            <a:endParaRPr lang="en-GB" dirty="0"/>
          </a:p>
        </p:txBody>
      </p:sp>
    </p:spTree>
    <p:extLst>
      <p:ext uri="{BB962C8B-B14F-4D97-AF65-F5344CB8AC3E}">
        <p14:creationId xmlns:p14="http://schemas.microsoft.com/office/powerpoint/2010/main" xmlns="" val="199155665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615CEDE7-6E4D-4068-BBEE-DAA1B27CDCAF}" type="slidenum">
              <a:rPr lang="en-GB" smtClean="0"/>
              <a:pPr/>
              <a:t>15</a:t>
            </a:fld>
            <a:endParaRPr lang="en-GB" dirty="0"/>
          </a:p>
        </p:txBody>
      </p:sp>
      <p:sp>
        <p:nvSpPr>
          <p:cNvPr id="5" name="Ορθογώνιο: Στρογγύλεμα επάνω γωνιών 4"/>
          <p:cNvSpPr/>
          <p:nvPr/>
        </p:nvSpPr>
        <p:spPr>
          <a:xfrm>
            <a:off x="3643532" y="1378635"/>
            <a:ext cx="4698610" cy="4009292"/>
          </a:xfrm>
          <a:prstGeom prst="round2SameRect">
            <a:avLst/>
          </a:prstGeom>
          <a:solidFill>
            <a:srgbClr val="EA0F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p:cNvSpPr/>
          <p:nvPr/>
        </p:nvSpPr>
        <p:spPr>
          <a:xfrm>
            <a:off x="3706837" y="1829009"/>
            <a:ext cx="4572000" cy="3108543"/>
          </a:xfrm>
          <a:prstGeom prst="rect">
            <a:avLst/>
          </a:prstGeom>
        </p:spPr>
        <p:txBody>
          <a:bodyPr>
            <a:spAutoFit/>
          </a:bodyPr>
          <a:lstStyle/>
          <a:p>
            <a:pPr algn="ctr"/>
            <a:r>
              <a:rPr lang="el-GR" sz="2800" dirty="0">
                <a:solidFill>
                  <a:schemeClr val="bg1"/>
                </a:solidFill>
              </a:rPr>
              <a:t>Στην ενότητα «Λογαριασμοί Μίσους», μπορείς να μάθεις πώς θα αναφέρεις ένα λογαριασμό, μία φωτογραφία ή ένα σχόλιο το οποίο σκοπό έχει να παρενοχλήσει ή να εκφοβίσει κάποιον. </a:t>
            </a:r>
            <a:endParaRPr lang="el-GR" sz="2800" u="sng" dirty="0">
              <a:solidFill>
                <a:schemeClr val="bg1"/>
              </a:solidFill>
            </a:endParaRPr>
          </a:p>
        </p:txBody>
      </p:sp>
      <p:pic>
        <p:nvPicPr>
          <p:cNvPr id="8" name="Εικόνα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533865" y="3024555"/>
            <a:ext cx="2478330" cy="2363372"/>
          </a:xfrm>
          <a:prstGeom prst="rect">
            <a:avLst/>
          </a:prstGeom>
        </p:spPr>
      </p:pic>
    </p:spTree>
    <p:extLst>
      <p:ext uri="{BB962C8B-B14F-4D97-AF65-F5344CB8AC3E}">
        <p14:creationId xmlns:p14="http://schemas.microsoft.com/office/powerpoint/2010/main" xmlns="" val="1134924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615CEDE7-6E4D-4068-BBEE-DAA1B27CDCAF}" type="slidenum">
              <a:rPr lang="en-GB" smtClean="0"/>
              <a:pPr/>
              <a:t>16</a:t>
            </a:fld>
            <a:endParaRPr lang="en-GB" dirty="0"/>
          </a:p>
        </p:txBody>
      </p:sp>
      <p:sp>
        <p:nvSpPr>
          <p:cNvPr id="5" name="Φυσαλίδα ομιλίας: Έλλειψη 4"/>
          <p:cNvSpPr/>
          <p:nvPr/>
        </p:nvSpPr>
        <p:spPr>
          <a:xfrm>
            <a:off x="3850105" y="773722"/>
            <a:ext cx="5082879" cy="4417255"/>
          </a:xfrm>
          <a:prstGeom prst="wedgeEllipseCallout">
            <a:avLst>
              <a:gd name="adj1" fmla="val -64184"/>
              <a:gd name="adj2" fmla="val -1477"/>
            </a:avLst>
          </a:prstGeom>
          <a:solidFill>
            <a:srgbClr val="EA0F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a:t>Επίσης, μέσω της ενότητας «Κέντρο Απορρήτου και Ασφαλείας» και επιλέγοντας την </a:t>
            </a:r>
            <a:r>
              <a:rPr lang="el-GR" sz="2400" dirty="0" smtClean="0"/>
              <a:t>ενότητα</a:t>
            </a:r>
          </a:p>
          <a:p>
            <a:pPr algn="ctr"/>
            <a:r>
              <a:rPr lang="el-GR" sz="2400" dirty="0" smtClean="0"/>
              <a:t>«</a:t>
            </a:r>
            <a:r>
              <a:rPr lang="el-GR" sz="2400" dirty="0" err="1" smtClean="0"/>
              <a:t>Impersonation</a:t>
            </a:r>
            <a:r>
              <a:rPr lang="el-GR" sz="2400" dirty="0" smtClean="0"/>
              <a:t> </a:t>
            </a:r>
            <a:r>
              <a:rPr lang="el-GR" sz="2400" dirty="0" err="1" smtClean="0"/>
              <a:t>Αccounts</a:t>
            </a:r>
            <a:r>
              <a:rPr lang="el-GR" sz="2400" dirty="0"/>
              <a:t>» μάθε πώς μπορείς να δράσεις σε περίπτωση που κάποιος παριστάνει ότι είσαι εσύ στο </a:t>
            </a:r>
            <a:r>
              <a:rPr lang="el-GR" sz="2400" dirty="0" err="1"/>
              <a:t>Instagram</a:t>
            </a:r>
            <a:r>
              <a:rPr lang="el-GR" sz="2400" dirty="0"/>
              <a:t>.</a:t>
            </a:r>
            <a:endParaRPr lang="el-GR" sz="2400" u="sng" dirty="0"/>
          </a:p>
        </p:txBody>
      </p:sp>
      <p:pic>
        <p:nvPicPr>
          <p:cNvPr id="9" name="Εικόνα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7453" y="956603"/>
            <a:ext cx="2605690" cy="4765082"/>
          </a:xfrm>
          <a:prstGeom prst="rect">
            <a:avLst/>
          </a:prstGeom>
        </p:spPr>
      </p:pic>
    </p:spTree>
    <p:extLst>
      <p:ext uri="{BB962C8B-B14F-4D97-AF65-F5344CB8AC3E}">
        <p14:creationId xmlns:p14="http://schemas.microsoft.com/office/powerpoint/2010/main" xmlns="" val="63629967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276B7"/>
        </a:solidFill>
        <a:effectLst/>
      </p:bgPr>
    </p:bg>
    <p:spTree>
      <p:nvGrpSpPr>
        <p:cNvPr id="1" name=""/>
        <p:cNvGrpSpPr/>
        <p:nvPr/>
      </p:nvGrpSpPr>
      <p:grpSpPr>
        <a:xfrm>
          <a:off x="0" y="0"/>
          <a:ext cx="0" cy="0"/>
          <a:chOff x="0" y="0"/>
          <a:chExt cx="0" cy="0"/>
        </a:xfrm>
      </p:grpSpPr>
      <p:sp>
        <p:nvSpPr>
          <p:cNvPr id="2" name="Θέση αριθμού διαφάνειας 1"/>
          <p:cNvSpPr>
            <a:spLocks noGrp="1"/>
          </p:cNvSpPr>
          <p:nvPr>
            <p:ph type="sldNum" sz="quarter" idx="12"/>
          </p:nvPr>
        </p:nvSpPr>
        <p:spPr/>
        <p:txBody>
          <a:bodyPr/>
          <a:lstStyle/>
          <a:p>
            <a:fld id="{615CEDE7-6E4D-4068-BBEE-DAA1B27CDCAF}" type="slidenum">
              <a:rPr lang="en-GB" smtClean="0"/>
              <a:pPr/>
              <a:t>17</a:t>
            </a:fld>
            <a:endParaRPr lang="en-GB"/>
          </a:p>
        </p:txBody>
      </p:sp>
      <p:pic>
        <p:nvPicPr>
          <p:cNvPr id="3"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065" y="812850"/>
            <a:ext cx="9172133" cy="1948565"/>
          </a:xfrm>
          <a:prstGeom prst="rect">
            <a:avLst/>
          </a:prstGeom>
        </p:spPr>
      </p:pic>
      <p:pic>
        <p:nvPicPr>
          <p:cNvPr id="4"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2953029"/>
            <a:ext cx="9144000" cy="1425780"/>
          </a:xfrm>
          <a:prstGeom prst="rect">
            <a:avLst/>
          </a:prstGeom>
        </p:spPr>
      </p:pic>
      <p:pic>
        <p:nvPicPr>
          <p:cNvPr id="5"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4565085"/>
            <a:ext cx="9144000" cy="1463801"/>
          </a:xfrm>
          <a:prstGeom prst="rect">
            <a:avLst/>
          </a:prstGeom>
        </p:spPr>
      </p:pic>
    </p:spTree>
    <p:extLst>
      <p:ext uri="{BB962C8B-B14F-4D97-AF65-F5344CB8AC3E}">
        <p14:creationId xmlns:p14="http://schemas.microsoft.com/office/powerpoint/2010/main" xmlns="" val="4058255410"/>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820</TotalTime>
  <Words>819</Words>
  <Application>Microsoft Office PowerPoint</Application>
  <PresentationFormat>Προβολή στην οθόνη (4:3)</PresentationFormat>
  <Paragraphs>62</Paragraphs>
  <Slides>17</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17</vt:i4>
      </vt:variant>
    </vt:vector>
  </HeadingPairs>
  <TitlesOfParts>
    <vt:vector size="18" baseType="lpstr">
      <vt:lpstr>Office Theme</vt:lpstr>
      <vt:lpstr>Συμβουλές για ασφάλεια στο INSTAGRAM</vt:lpstr>
      <vt:lpstr>Διαφάνεια 2</vt:lpstr>
      <vt:lpstr>Διαφάνεια 3</vt:lpstr>
      <vt:lpstr>Ρυθμίσεις Απορρήτου</vt:lpstr>
      <vt:lpstr>Διαφάνεια 5</vt:lpstr>
      <vt:lpstr>Απενεργοποίηση Σχολίων</vt:lpstr>
      <vt:lpstr>Διαφάνεια 7</vt:lpstr>
      <vt:lpstr>Αφαίρεση Ακόλουθων </vt:lpstr>
      <vt:lpstr>Ανώνυμες Καταγγελίες</vt:lpstr>
      <vt:lpstr>Για να μπλοκάρεις κάποιον…</vt:lpstr>
      <vt:lpstr>Διαφάνεια 11</vt:lpstr>
      <vt:lpstr>Για να κάνεις αναφορά…</vt:lpstr>
      <vt:lpstr>Διαφάνεια 13</vt:lpstr>
      <vt:lpstr>Αναφορά περιεχομένου</vt:lpstr>
      <vt:lpstr>Διαφάνεια 15</vt:lpstr>
      <vt:lpstr>Διαφάνεια 16</vt:lpstr>
      <vt:lpstr>Διαφάνεια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EVANGELIA DASKALAKI</dc:creator>
  <cp:lastModifiedBy>vangelis</cp:lastModifiedBy>
  <cp:revision>47</cp:revision>
  <dcterms:created xsi:type="dcterms:W3CDTF">2017-02-20T07:48:45Z</dcterms:created>
  <dcterms:modified xsi:type="dcterms:W3CDTF">2020-04-05T08:20:15Z</dcterms:modified>
</cp:coreProperties>
</file>