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3"/>
  </p:notesMasterIdLst>
  <p:sldIdLst>
    <p:sldId id="256" r:id="rId3"/>
    <p:sldId id="257" r:id="rId4"/>
    <p:sldId id="273" r:id="rId5"/>
    <p:sldId id="258" r:id="rId6"/>
    <p:sldId id="261" r:id="rId7"/>
    <p:sldId id="283" r:id="rId8"/>
    <p:sldId id="284" r:id="rId9"/>
    <p:sldId id="285" r:id="rId10"/>
    <p:sldId id="282" r:id="rId11"/>
    <p:sldId id="259" r:id="rId12"/>
    <p:sldId id="265" r:id="rId13"/>
    <p:sldId id="266" r:id="rId14"/>
    <p:sldId id="281" r:id="rId15"/>
    <p:sldId id="267" r:id="rId16"/>
    <p:sldId id="279" r:id="rId17"/>
    <p:sldId id="268" r:id="rId18"/>
    <p:sldId id="270" r:id="rId19"/>
    <p:sldId id="271" r:id="rId20"/>
    <p:sldId id="272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276B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28" autoAdjust="0"/>
    <p:restoredTop sz="92868" autoAdjust="0"/>
  </p:normalViewPr>
  <p:slideViewPr>
    <p:cSldViewPr snapToGrid="0">
      <p:cViewPr varScale="1">
        <p:scale>
          <a:sx n="68" d="100"/>
          <a:sy n="68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E5DEC-208E-4F1B-9E5B-1814BEC09653}" type="datetimeFigureOut">
              <a:rPr lang="en-GB" smtClean="0"/>
              <a:pPr/>
              <a:t>05/04/2020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876CF-27DD-4CDF-96EA-263FE6FCFA6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62913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876CF-27DD-4CDF-96EA-263FE6FCFA62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79548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F876CF-27DD-4CDF-96EA-263FE6FCFA62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79111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Roomates\docs\Presentation_cove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3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9974" y="733426"/>
            <a:ext cx="4848225" cy="25527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2272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92D05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5138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Roomates\docs\Presentation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1025"/>
            <a:ext cx="7886700" cy="1252539"/>
          </a:xfrm>
        </p:spPr>
        <p:txBody>
          <a:bodyPr>
            <a:normAutofit/>
          </a:bodyPr>
          <a:lstStyle>
            <a:lvl1pPr>
              <a:defRPr lang="en-US" sz="4000" kern="1200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4"/>
            <a:ext cx="7886700" cy="42703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099176"/>
            <a:ext cx="2057400" cy="365125"/>
          </a:xfrm>
        </p:spPr>
        <p:txBody>
          <a:bodyPr/>
          <a:lstStyle>
            <a:lvl1pPr>
              <a:defRPr sz="1200"/>
            </a:lvl1pPr>
          </a:lstStyle>
          <a:p>
            <a:fld id="{615CEDE7-6E4D-4068-BBEE-DAA1B27CDC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844645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88357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9059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23498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4749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70818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05646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09175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30885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60058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Roomates\docs\Presentation_cove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3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9974" y="733426"/>
            <a:ext cx="4848225" cy="25527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2272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92D05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09353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Roomates\docs\Presentation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1025"/>
            <a:ext cx="7886700" cy="1252539"/>
          </a:xfrm>
        </p:spPr>
        <p:txBody>
          <a:bodyPr>
            <a:normAutofit/>
          </a:bodyPr>
          <a:lstStyle>
            <a:lvl1pPr>
              <a:defRPr lang="en-US" sz="4000" kern="1200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4"/>
            <a:ext cx="7886700" cy="4270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099176"/>
            <a:ext cx="2057400" cy="365125"/>
          </a:xfrm>
        </p:spPr>
        <p:txBody>
          <a:bodyPr/>
          <a:lstStyle>
            <a:lvl1pPr>
              <a:defRPr sz="1200"/>
            </a:lvl1pPr>
          </a:lstStyle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5930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339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5012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0132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6459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0056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1027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4144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3442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2546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CEDE7-6E4D-4068-BBEE-DAA1B27CDCA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5457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4698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9010" y="436246"/>
            <a:ext cx="6595110" cy="2552700"/>
          </a:xfrm>
        </p:spPr>
        <p:txBody>
          <a:bodyPr>
            <a:normAutofit fontScale="90000"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ΠΡΟΣΤΑΣΙΑ ΠΡΟΣΩΠΙΚΩΝ ΔΕΔΟΜΕΝΩΝ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>
              <a:solidFill>
                <a:srgbClr val="92D050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84521" y="2445545"/>
            <a:ext cx="4605806" cy="427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3771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1025"/>
            <a:ext cx="9144000" cy="1252539"/>
          </a:xfrm>
        </p:spPr>
        <p:txBody>
          <a:bodyPr/>
          <a:lstStyle/>
          <a:p>
            <a:pPr algn="ctr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ΠΟΙΑ ΕΙΝΑΙ ΤΑ ΠΡΟΣΩΠΙΚΑ ΜΑΣ ΔΕΔΟΜΕΝΑ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43559"/>
            <a:ext cx="7886700" cy="33398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dirty="0" smtClean="0">
                <a:solidFill>
                  <a:schemeClr val="tx1"/>
                </a:solidFill>
              </a:rPr>
              <a:t>Κάθε </a:t>
            </a:r>
            <a:r>
              <a:rPr lang="el-GR" dirty="0">
                <a:solidFill>
                  <a:schemeClr val="tx1"/>
                </a:solidFill>
              </a:rPr>
              <a:t>πληροφορία που </a:t>
            </a:r>
            <a:r>
              <a:rPr lang="el-GR" dirty="0" smtClean="0">
                <a:solidFill>
                  <a:schemeClr val="tx1"/>
                </a:solidFill>
              </a:rPr>
              <a:t>περιγράφει </a:t>
            </a:r>
            <a:r>
              <a:rPr lang="el-GR" dirty="0">
                <a:solidFill>
                  <a:schemeClr val="tx1"/>
                </a:solidFill>
              </a:rPr>
              <a:t>ένα </a:t>
            </a:r>
            <a:r>
              <a:rPr lang="el-GR" dirty="0" smtClean="0">
                <a:solidFill>
                  <a:schemeClr val="tx1"/>
                </a:solidFill>
              </a:rPr>
              <a:t>άτομο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5072" y="2337031"/>
            <a:ext cx="5462830" cy="353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0092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1025"/>
            <a:ext cx="9144000" cy="1252539"/>
          </a:xfrm>
        </p:spPr>
        <p:txBody>
          <a:bodyPr/>
          <a:lstStyle/>
          <a:p>
            <a:pPr algn="ctr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ΠΟΙΑ ΕΙΝΑΙ ΤΑ ΠΡΟΣΩΠΙΚΑ ΜΑΣ ΔΕΔΟΜΕΝΑ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43559"/>
            <a:ext cx="7886700" cy="33398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200" dirty="0" smtClean="0">
                <a:solidFill>
                  <a:schemeClr val="tx1"/>
                </a:solidFill>
              </a:rPr>
              <a:t>Τα</a:t>
            </a:r>
            <a:r>
              <a:rPr lang="el-GR" sz="2200" dirty="0" smtClean="0"/>
              <a:t> </a:t>
            </a:r>
            <a:r>
              <a:rPr lang="el-GR" sz="2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προσωπικά δεδομένα</a:t>
            </a:r>
            <a:r>
              <a:rPr lang="el-GR" sz="2200" dirty="0"/>
              <a:t> </a:t>
            </a:r>
            <a:r>
              <a:rPr lang="el-GR" sz="2200" dirty="0">
                <a:solidFill>
                  <a:schemeClr val="tx1"/>
                </a:solidFill>
              </a:rPr>
              <a:t>ποικίλλουν και μπορούν, </a:t>
            </a:r>
            <a:r>
              <a:rPr lang="el-GR" sz="2200" dirty="0" smtClean="0">
                <a:solidFill>
                  <a:schemeClr val="tx1"/>
                </a:solidFill>
              </a:rPr>
              <a:t>για παράδειγμα, </a:t>
            </a:r>
            <a:r>
              <a:rPr lang="el-GR" sz="2200" dirty="0">
                <a:solidFill>
                  <a:schemeClr val="tx1"/>
                </a:solidFill>
              </a:rPr>
              <a:t>να είναι </a:t>
            </a:r>
            <a:endParaRPr lang="el-GR" sz="2200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200" dirty="0" smtClean="0">
                <a:solidFill>
                  <a:schemeClr val="tx1"/>
                </a:solidFill>
              </a:rPr>
              <a:t>ένα </a:t>
            </a:r>
            <a:r>
              <a:rPr lang="el-GR" sz="2200" dirty="0">
                <a:solidFill>
                  <a:schemeClr val="tx1"/>
                </a:solidFill>
              </a:rPr>
              <a:t>ονοματεπώνυμο, </a:t>
            </a:r>
            <a:endParaRPr lang="el-GR" sz="2200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200" dirty="0" smtClean="0">
                <a:solidFill>
                  <a:schemeClr val="tx1"/>
                </a:solidFill>
              </a:rPr>
              <a:t>μια </a:t>
            </a:r>
            <a:r>
              <a:rPr lang="el-GR" sz="2200" dirty="0">
                <a:solidFill>
                  <a:schemeClr val="tx1"/>
                </a:solidFill>
              </a:rPr>
              <a:t>διεύθυνση ηλεκτρονικού ταχυδρομείου, </a:t>
            </a:r>
            <a:endParaRPr lang="el-GR" sz="2200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200" dirty="0" smtClean="0">
                <a:solidFill>
                  <a:schemeClr val="tx1"/>
                </a:solidFill>
              </a:rPr>
              <a:t>τα </a:t>
            </a:r>
            <a:r>
              <a:rPr lang="el-GR" sz="2200" dirty="0">
                <a:solidFill>
                  <a:schemeClr val="tx1"/>
                </a:solidFill>
              </a:rPr>
              <a:t>στοιχεία ενός τραπεζικού λογαριασμού, </a:t>
            </a:r>
            <a:endParaRPr lang="el-GR" sz="2200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200" dirty="0">
                <a:solidFill>
                  <a:schemeClr val="tx1"/>
                </a:solidFill>
              </a:rPr>
              <a:t>μια φωτογραφία, </a:t>
            </a:r>
            <a:endParaRPr lang="el-GR" sz="2200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200" dirty="0" smtClean="0">
                <a:solidFill>
                  <a:schemeClr val="tx1"/>
                </a:solidFill>
              </a:rPr>
              <a:t>στοιχεία </a:t>
            </a:r>
            <a:r>
              <a:rPr lang="el-GR" sz="2200" dirty="0">
                <a:solidFill>
                  <a:schemeClr val="tx1"/>
                </a:solidFill>
              </a:rPr>
              <a:t>που έχουν αναρτηθεί σε </a:t>
            </a:r>
            <a:r>
              <a:rPr lang="el-GR" sz="2200" dirty="0" err="1">
                <a:solidFill>
                  <a:schemeClr val="tx1"/>
                </a:solidFill>
              </a:rPr>
              <a:t>ιστότοπους</a:t>
            </a:r>
            <a:r>
              <a:rPr lang="el-GR" sz="2200" dirty="0">
                <a:solidFill>
                  <a:schemeClr val="tx1"/>
                </a:solidFill>
              </a:rPr>
              <a:t> κοινωνικής δικτύωσης, </a:t>
            </a:r>
            <a:endParaRPr lang="el-GR" sz="2200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200" dirty="0" smtClean="0">
                <a:solidFill>
                  <a:schemeClr val="tx1"/>
                </a:solidFill>
              </a:rPr>
              <a:t>πληροφορίες </a:t>
            </a:r>
            <a:r>
              <a:rPr lang="el-GR" sz="2200" dirty="0">
                <a:solidFill>
                  <a:schemeClr val="tx1"/>
                </a:solidFill>
              </a:rPr>
              <a:t>σχετικά με το ιατρικό ιστορικό ή </a:t>
            </a:r>
            <a:endParaRPr lang="el-GR" sz="2200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200" dirty="0" smtClean="0">
                <a:solidFill>
                  <a:schemeClr val="tx1"/>
                </a:solidFill>
              </a:rPr>
              <a:t>η </a:t>
            </a:r>
            <a:r>
              <a:rPr lang="el-GR" sz="2200" dirty="0">
                <a:solidFill>
                  <a:schemeClr val="tx1"/>
                </a:solidFill>
              </a:rPr>
              <a:t>διεύθυνση IP ενός ηλεκτρονικού υπολογιστή.</a:t>
            </a:r>
            <a:endParaRPr lang="en-GB" sz="2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11832" y="3809202"/>
            <a:ext cx="2742654" cy="254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3046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1025"/>
            <a:ext cx="9144000" cy="1252539"/>
          </a:xfrm>
        </p:spPr>
        <p:txBody>
          <a:bodyPr>
            <a:normAutofit/>
          </a:bodyPr>
          <a:lstStyle/>
          <a:p>
            <a:pPr algn="ctr"/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ΠΟΙΑ ΕΙΝΑΙ ΤΑ «ΕΥΑΙΣΘΗΤΑ» ΠΡΟΣΩΠΙΚΑ ΔΕΔΟΜΕΝΑ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5"/>
            <a:ext cx="7886700" cy="3905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>
                <a:solidFill>
                  <a:schemeClr val="tx1"/>
                </a:solidFill>
              </a:rPr>
              <a:t>Είναι </a:t>
            </a:r>
            <a:r>
              <a:rPr lang="el-GR" sz="2400" dirty="0">
                <a:solidFill>
                  <a:schemeClr val="tx1"/>
                </a:solidFill>
              </a:rPr>
              <a:t>τα δεδομένα που αφορούν </a:t>
            </a:r>
            <a:endParaRPr lang="el-G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l-GR" sz="600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400" dirty="0" smtClean="0">
                <a:solidFill>
                  <a:schemeClr val="tx1"/>
                </a:solidFill>
              </a:rPr>
              <a:t>στη </a:t>
            </a:r>
            <a:r>
              <a:rPr lang="el-GR" sz="2400" dirty="0">
                <a:solidFill>
                  <a:schemeClr val="tx1"/>
                </a:solidFill>
              </a:rPr>
              <a:t>φυλετική ή εθνική προέλευση, </a:t>
            </a:r>
            <a:endParaRPr lang="el-GR" sz="2400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400" dirty="0" smtClean="0">
                <a:solidFill>
                  <a:schemeClr val="tx1"/>
                </a:solidFill>
              </a:rPr>
              <a:t>στα </a:t>
            </a:r>
            <a:r>
              <a:rPr lang="el-GR" sz="2400" dirty="0">
                <a:solidFill>
                  <a:schemeClr val="tx1"/>
                </a:solidFill>
              </a:rPr>
              <a:t>πολιτικά φρονήματα, </a:t>
            </a:r>
            <a:endParaRPr lang="el-GR" sz="2400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400" dirty="0" smtClean="0">
                <a:solidFill>
                  <a:schemeClr val="tx1"/>
                </a:solidFill>
              </a:rPr>
              <a:t>στις </a:t>
            </a:r>
            <a:r>
              <a:rPr lang="el-GR" sz="2400" dirty="0">
                <a:solidFill>
                  <a:schemeClr val="tx1"/>
                </a:solidFill>
              </a:rPr>
              <a:t>θρησκευτικές ή φιλοσοφικές πεποιθήσεις, </a:t>
            </a:r>
            <a:endParaRPr lang="el-GR" sz="2400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400" dirty="0" smtClean="0">
                <a:solidFill>
                  <a:schemeClr val="tx1"/>
                </a:solidFill>
              </a:rPr>
              <a:t>στη </a:t>
            </a:r>
            <a:r>
              <a:rPr lang="el-GR" sz="2400" dirty="0">
                <a:solidFill>
                  <a:schemeClr val="tx1"/>
                </a:solidFill>
              </a:rPr>
              <a:t>συμμετοχή σε </a:t>
            </a:r>
            <a:r>
              <a:rPr lang="el-GR" sz="2400" dirty="0" smtClean="0">
                <a:solidFill>
                  <a:schemeClr val="tx1"/>
                </a:solidFill>
              </a:rPr>
              <a:t>συνδικαλιστικές οργανώσεις, </a:t>
            </a: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400" dirty="0" smtClean="0">
                <a:solidFill>
                  <a:schemeClr val="tx1"/>
                </a:solidFill>
              </a:rPr>
              <a:t>στην </a:t>
            </a:r>
            <a:r>
              <a:rPr lang="el-GR" sz="2400" dirty="0">
                <a:solidFill>
                  <a:schemeClr val="tx1"/>
                </a:solidFill>
              </a:rPr>
              <a:t>υγεία, </a:t>
            </a:r>
            <a:endParaRPr lang="el-GR" sz="2400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400" dirty="0" smtClean="0">
                <a:solidFill>
                  <a:schemeClr val="tx1"/>
                </a:solidFill>
              </a:rPr>
              <a:t>στην </a:t>
            </a:r>
            <a:r>
              <a:rPr lang="el-GR" sz="2400" dirty="0">
                <a:solidFill>
                  <a:schemeClr val="tx1"/>
                </a:solidFill>
              </a:rPr>
              <a:t>κοινωνική </a:t>
            </a:r>
            <a:r>
              <a:rPr lang="el-GR" sz="2400" dirty="0" smtClean="0">
                <a:solidFill>
                  <a:schemeClr val="tx1"/>
                </a:solidFill>
              </a:rPr>
              <a:t>πρόνοια, </a:t>
            </a: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400" dirty="0" smtClean="0">
                <a:solidFill>
                  <a:schemeClr val="tx1"/>
                </a:solidFill>
              </a:rPr>
              <a:t>σε πληροφορίες </a:t>
            </a:r>
            <a:r>
              <a:rPr lang="el-GR" sz="2400" dirty="0">
                <a:solidFill>
                  <a:schemeClr val="tx1"/>
                </a:solidFill>
              </a:rPr>
              <a:t>για ποινικές διώξεις ή </a:t>
            </a:r>
            <a:r>
              <a:rPr lang="el-GR" sz="2400" dirty="0" smtClean="0">
                <a:solidFill>
                  <a:schemeClr val="tx1"/>
                </a:solidFill>
              </a:rPr>
              <a:t>καταδίκες,</a:t>
            </a:r>
          </a:p>
          <a:p>
            <a:pPr>
              <a:spcBef>
                <a:spcPts val="600"/>
              </a:spcBef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400" dirty="0" smtClean="0">
                <a:solidFill>
                  <a:schemeClr val="tx1"/>
                </a:solidFill>
              </a:rPr>
              <a:t>και άλλα....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0801" y="1396901"/>
            <a:ext cx="2565970" cy="1924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22052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728420" y="3727342"/>
            <a:ext cx="7786930" cy="16893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ΓΙΑΤΙ ΕΙΝΑΙ ΣΗΜΑΝΤΙΚΗ Η ΠΡΟΣΤΑΣΙΑ ΤΩΝ ΠΡΟΣΩΠΙΚΩΝ ΜΑΣ ΔΕΔΟΜΕΝΩΝ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8420" y="2092271"/>
            <a:ext cx="7786930" cy="4098978"/>
          </a:xfrm>
        </p:spPr>
        <p:txBody>
          <a:bodyPr/>
          <a:lstStyle/>
          <a:p>
            <a:pPr marL="0" indent="0">
              <a:buNone/>
            </a:pPr>
            <a:r>
              <a:rPr lang="el-GR" dirty="0" smtClean="0">
                <a:solidFill>
                  <a:schemeClr val="tx1"/>
                </a:solidFill>
              </a:rPr>
              <a:t>Δεν </a:t>
            </a:r>
            <a:r>
              <a:rPr lang="el-GR" dirty="0">
                <a:solidFill>
                  <a:schemeClr val="tx1"/>
                </a:solidFill>
              </a:rPr>
              <a:t>ξέρουμε </a:t>
            </a:r>
            <a:r>
              <a:rPr lang="el-GR" dirty="0" smtClean="0">
                <a:solidFill>
                  <a:schemeClr val="tx1"/>
                </a:solidFill>
              </a:rPr>
              <a:t>ποτέ πώς </a:t>
            </a:r>
            <a:r>
              <a:rPr lang="el-GR" dirty="0">
                <a:solidFill>
                  <a:schemeClr val="tx1"/>
                </a:solidFill>
              </a:rPr>
              <a:t>θα χρησιμοποιηθούν οι ιδιωτικές μας πληροφορίες αν βρεθούν σε λάθος χέρια. </a:t>
            </a:r>
            <a:endParaRPr lang="el-GR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l-GR" dirty="0"/>
          </a:p>
          <a:p>
            <a:pPr marL="0" indent="0" algn="ctr">
              <a:buNone/>
            </a:pPr>
            <a:r>
              <a:rPr lang="en-US" dirty="0" smtClean="0"/>
              <a:t>        </a:t>
            </a:r>
            <a:r>
              <a:rPr lang="el-G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ΙΔΙΩΤΙΚΟΤΗΤΑ ΜΑΣ ΕΙΝΑΙ ΠΟΛΥΤΙΜΗ</a:t>
            </a:r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</a:t>
            </a:r>
            <a:r>
              <a:rPr lang="el-GR" dirty="0" smtClean="0">
                <a:solidFill>
                  <a:schemeClr val="bg1"/>
                </a:solidFill>
              </a:rPr>
              <a:t>Διαφυλάσσοντας τα </a:t>
            </a:r>
            <a:r>
              <a:rPr lang="el-GR" dirty="0">
                <a:solidFill>
                  <a:schemeClr val="bg1"/>
                </a:solidFill>
              </a:rPr>
              <a:t>προσωπικά μας </a:t>
            </a:r>
            <a:r>
              <a:rPr lang="el-GR" dirty="0" smtClean="0">
                <a:solidFill>
                  <a:schemeClr val="bg1"/>
                </a:solidFill>
              </a:rPr>
              <a:t>δεδομένα  προστατεύουμε </a:t>
            </a:r>
            <a:r>
              <a:rPr lang="el-GR" dirty="0">
                <a:solidFill>
                  <a:schemeClr val="bg1"/>
                </a:solidFill>
              </a:rPr>
              <a:t>την </a:t>
            </a:r>
            <a:r>
              <a:rPr lang="el-GR" dirty="0" err="1">
                <a:solidFill>
                  <a:schemeClr val="bg1"/>
                </a:solidFill>
              </a:rPr>
              <a:t>ιδιωτικότητά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l-GR" dirty="0" smtClean="0">
                <a:solidFill>
                  <a:schemeClr val="bg1"/>
                </a:solidFill>
              </a:rPr>
              <a:t>μας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4075" y="3383042"/>
            <a:ext cx="688600" cy="68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7463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98" b="1355"/>
          <a:stretch/>
        </p:blipFill>
        <p:spPr>
          <a:xfrm>
            <a:off x="181156" y="1137006"/>
            <a:ext cx="8781688" cy="504972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ΔΥΝΑΜΗ ΤΗΣ ΕΙΚΟΝΑΣ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333546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 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ΔΥΝΑΜΗ ΤΗΣ ΕΙΚΟΝΑΣ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98" b="5515"/>
          <a:stretch/>
        </p:blipFill>
        <p:spPr>
          <a:xfrm>
            <a:off x="851717" y="1468879"/>
            <a:ext cx="7440565" cy="466920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56984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1478" y="581025"/>
            <a:ext cx="4529328" cy="302361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8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7436" y="2728265"/>
            <a:ext cx="4590288" cy="34442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57978" y="869815"/>
            <a:ext cx="37845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ΤΙ ΠΛΗΡΟΦΟΡΙΕΣ ΑΠΟΚΑΛΥΠΤΟΥΝ ΟΙ ΠΑΡΑΚΑΤΩ ΕΙΚΟΝΕΣ;</a:t>
            </a:r>
            <a:endParaRPr lang="en-US" sz="32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8616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1025"/>
            <a:ext cx="8294370" cy="1252539"/>
          </a:xfrm>
        </p:spPr>
        <p:txBody>
          <a:bodyPr>
            <a:normAutofit/>
          </a:bodyPr>
          <a:lstStyle/>
          <a:p>
            <a:pPr algn="ctr"/>
            <a:r>
              <a:rPr lang="el-G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ΠΩΣ ΘΑ ΕΙΜΑΙ ΣΙΓΟΥΡΟΣ ΟΤΙ ΜΟΙΡΑΖΟΜΑΙ ΦΩΤΟΓΡΑΦΙΕΣ ΜΕ ΑΣΦΑΛΕΙΑ;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33564"/>
            <a:ext cx="7760970" cy="43576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Πριν κοινοποιήσεις μια φωτογραφία σκέψου και ρώτα τον εαυτό σου</a:t>
            </a:r>
            <a:r>
              <a:rPr lang="el-GR" dirty="0" smtClean="0"/>
              <a:t>…</a:t>
            </a:r>
          </a:p>
          <a:p>
            <a:endParaRPr lang="el-GR" dirty="0" smtClean="0"/>
          </a:p>
          <a:p>
            <a:r>
              <a:rPr lang="el-GR" dirty="0" smtClean="0"/>
              <a:t>Με </a:t>
            </a:r>
            <a:r>
              <a:rPr lang="el-GR" dirty="0"/>
              <a:t>ποιον τη μοιράζομαι</a:t>
            </a:r>
            <a:r>
              <a:rPr lang="el-GR" dirty="0" smtClean="0"/>
              <a:t>;</a:t>
            </a:r>
            <a:endParaRPr lang="el-GR" dirty="0"/>
          </a:p>
          <a:p>
            <a:r>
              <a:rPr lang="el-GR" dirty="0"/>
              <a:t>Ποιος άλλος μπορεί να τη δει</a:t>
            </a:r>
            <a:r>
              <a:rPr lang="el-GR" dirty="0" smtClean="0"/>
              <a:t>;</a:t>
            </a:r>
          </a:p>
          <a:p>
            <a:r>
              <a:rPr lang="el-GR" dirty="0" smtClean="0"/>
              <a:t>Εκείνοι </a:t>
            </a:r>
            <a:r>
              <a:rPr lang="el-GR" dirty="0"/>
              <a:t>που θα τη δουν τι θα μάθουν για μένα;</a:t>
            </a:r>
          </a:p>
          <a:p>
            <a:r>
              <a:rPr lang="el-GR" dirty="0"/>
              <a:t>Εκείνοι που θα τη δουν τι θα μάθουν για τους υπόλοιπους που απεικονίζονται στη φωτογραφία;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5400" y="2210308"/>
            <a:ext cx="3192780" cy="201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2013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ΠΩΣ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ΑΛΛΙΩΣ ΑΠΟΚΑΛΥΠΤΟΥΜΕ ΠΡΟΣΩΠΙΚΑ ΔΕΔΟΜΕΝΑ ΧΩΡΙΣ ΝΑ ΤΟ ΣΥΝΕΙΔΗΤΟΠΟΙΟΥΜΕ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7646" y="1920874"/>
            <a:ext cx="7577703" cy="47666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 smtClean="0">
                <a:solidFill>
                  <a:schemeClr val="tx1"/>
                </a:solidFill>
              </a:rPr>
              <a:t>Όταν δεν έχουμε ενεργοποιήσει τις ρυθμίσεις απορρήτου στα κοινωνικά δίκτυα που χρησιμοποιούμε, ο οποιοσδήποτε έχει πρόσβαση στα προσωπικά μας δεδομένα </a:t>
            </a:r>
          </a:p>
          <a:p>
            <a:pPr marL="0" indent="0">
              <a:buNone/>
            </a:pPr>
            <a:r>
              <a:rPr lang="el-GR" dirty="0" smtClean="0">
                <a:solidFill>
                  <a:schemeClr val="tx1"/>
                </a:solidFill>
              </a:rPr>
              <a:t>Μέσω σχολίων ή φωτογραφιών που μας αφορούν και  κοινοποιούνται από τρίτους </a:t>
            </a:r>
          </a:p>
          <a:p>
            <a:pPr marL="0" indent="0">
              <a:buNone/>
            </a:pPr>
            <a:r>
              <a:rPr lang="el-GR" dirty="0" smtClean="0">
                <a:solidFill>
                  <a:schemeClr val="tx1"/>
                </a:solidFill>
              </a:rPr>
              <a:t>Μέσω εφαρμογών που κατεβάζουμε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5" name="Right Arrow 4"/>
          <p:cNvSpPr/>
          <p:nvPr/>
        </p:nvSpPr>
        <p:spPr>
          <a:xfrm>
            <a:off x="390102" y="1999712"/>
            <a:ext cx="510030" cy="2822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68085" y="3726664"/>
            <a:ext cx="521130" cy="2962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989972">
            <a:off x="6493979" y="4402453"/>
            <a:ext cx="1991436" cy="1509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152" y="4601494"/>
            <a:ext cx="536494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8385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96" y="581025"/>
            <a:ext cx="6655553" cy="1252539"/>
          </a:xfrm>
        </p:spPr>
        <p:txBody>
          <a:bodyPr/>
          <a:lstStyle/>
          <a:p>
            <a:pPr algn="ctr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ΤΙ ΑΛΛΑΖΕΙ ΣΤΗΝ ΠΡΟΣΤΑΣΙΑ ΤΩΝ ΠΡΟΣΩΠΙΚΩΝ ΔΕΔΟΜΕΝΩΝ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668" y="2549471"/>
            <a:ext cx="7763682" cy="36417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 smtClean="0">
                <a:solidFill>
                  <a:schemeClr val="tx1"/>
                </a:solidFill>
              </a:rPr>
              <a:t>Από τις 25 Μαΐου 2018 έχει τεθεί σε ισχύ και στη χώρα μας ο νέος κανονισμός για </a:t>
            </a:r>
            <a:r>
              <a:rPr lang="el-GR" dirty="0">
                <a:solidFill>
                  <a:schemeClr val="tx1"/>
                </a:solidFill>
              </a:rPr>
              <a:t>την προστασία των δεδομένων στην </a:t>
            </a:r>
            <a:r>
              <a:rPr lang="el-GR" dirty="0" smtClean="0">
                <a:solidFill>
                  <a:schemeClr val="tx1"/>
                </a:solidFill>
              </a:rPr>
              <a:t>ΕΕ, γνωστός με τα ακρωνύμια </a:t>
            </a:r>
            <a:r>
              <a:rPr lang="en-US" dirty="0" smtClean="0">
                <a:solidFill>
                  <a:schemeClr val="tx1"/>
                </a:solidFill>
              </a:rPr>
              <a:t>GDPR</a:t>
            </a:r>
            <a:endParaRPr lang="el-GR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l-GR" dirty="0" smtClean="0">
                <a:solidFill>
                  <a:schemeClr val="tx1"/>
                </a:solidFill>
              </a:rPr>
              <a:t>Στόχος </a:t>
            </a:r>
            <a:r>
              <a:rPr lang="el-GR" dirty="0">
                <a:solidFill>
                  <a:schemeClr val="tx1"/>
                </a:solidFill>
              </a:rPr>
              <a:t>είναι να δοθεί πάλι στους πολίτες ο έλεγχος της διαχείρισης των προσωπικών τους δεδομένων και να δημιουργηθεί ένα υψηλό πανευρωπαϊκό επίπεδο προστασίας των δεδομένων στη νέα ψηφιακή εποχή.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5" name="Chevron 4"/>
          <p:cNvSpPr/>
          <p:nvPr/>
        </p:nvSpPr>
        <p:spPr>
          <a:xfrm>
            <a:off x="150644" y="2859646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hevron 5"/>
          <p:cNvSpPr/>
          <p:nvPr/>
        </p:nvSpPr>
        <p:spPr>
          <a:xfrm>
            <a:off x="144018" y="4370360"/>
            <a:ext cx="484632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018" y="581025"/>
            <a:ext cx="1991532" cy="152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3530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820"/>
          <a:stretch/>
        </p:blipFill>
        <p:spPr>
          <a:xfrm>
            <a:off x="2084924" y="3787204"/>
            <a:ext cx="4974152" cy="229258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l-GR" sz="24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νισχύεται</a:t>
            </a:r>
            <a:r>
              <a:rPr lang="el-GR" sz="2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η προστασία των δεδομένων των </a:t>
            </a:r>
            <a:r>
              <a:rPr lang="el-GR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παιδιών: </a:t>
            </a:r>
            <a:r>
              <a:rPr lang="el-GR" sz="2400" dirty="0" smtClean="0">
                <a:solidFill>
                  <a:schemeClr val="tx1"/>
                </a:solidFill>
              </a:rPr>
              <a:t>Βάσει </a:t>
            </a:r>
            <a:r>
              <a:rPr lang="el-GR" sz="2400" dirty="0">
                <a:solidFill>
                  <a:schemeClr val="tx1"/>
                </a:solidFill>
              </a:rPr>
              <a:t>του νέου κανονισμού απαγορεύεται τη χρήση των </a:t>
            </a:r>
            <a:r>
              <a:rPr lang="el-GR" sz="2400" dirty="0" err="1">
                <a:solidFill>
                  <a:schemeClr val="tx1"/>
                </a:solidFill>
              </a:rPr>
              <a:t>social</a:t>
            </a:r>
            <a:r>
              <a:rPr lang="el-GR" sz="2400" dirty="0">
                <a:solidFill>
                  <a:schemeClr val="tx1"/>
                </a:solidFill>
              </a:rPr>
              <a:t> </a:t>
            </a:r>
            <a:r>
              <a:rPr lang="el-GR" sz="2400" dirty="0" err="1">
                <a:solidFill>
                  <a:schemeClr val="tx1"/>
                </a:solidFill>
              </a:rPr>
              <a:t>media</a:t>
            </a:r>
            <a:r>
              <a:rPr lang="el-GR" sz="2400" dirty="0">
                <a:solidFill>
                  <a:schemeClr val="tx1"/>
                </a:solidFill>
              </a:rPr>
              <a:t> σε παιδιά </a:t>
            </a:r>
            <a:r>
              <a:rPr lang="el-GR" sz="2400" dirty="0" smtClean="0">
                <a:solidFill>
                  <a:schemeClr val="tx1"/>
                </a:solidFill>
              </a:rPr>
              <a:t>από 13 έως </a:t>
            </a:r>
            <a:r>
              <a:rPr lang="el-GR" sz="2400" dirty="0">
                <a:solidFill>
                  <a:schemeClr val="tx1"/>
                </a:solidFill>
              </a:rPr>
              <a:t>16 ετών παρά μόνο με τη συγκατάθεση των γονέων</a:t>
            </a:r>
            <a:r>
              <a:rPr lang="el-GR" sz="2400" dirty="0" smtClean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r>
              <a:rPr lang="el-GR" sz="2400" dirty="0">
                <a:solidFill>
                  <a:schemeClr val="tx1"/>
                </a:solidFill>
              </a:rPr>
              <a:t>Στην Ελλάδα έχει αποφασιστεί να απαιτείται η γονική συναίνεση έως την ηλικία των 15 ετών ως </a:t>
            </a:r>
            <a:r>
              <a:rPr lang="en-GB" sz="2400" dirty="0">
                <a:solidFill>
                  <a:schemeClr val="tx1"/>
                </a:solidFill>
              </a:rPr>
              <a:t>(</a:t>
            </a:r>
            <a:r>
              <a:rPr lang="el-GR" sz="2400" dirty="0">
                <a:solidFill>
                  <a:schemeClr val="tx1"/>
                </a:solidFill>
              </a:rPr>
              <a:t>ηλικία ψηφιακής συναίνεσης</a:t>
            </a:r>
            <a:r>
              <a:rPr lang="en-GB" sz="2400" dirty="0">
                <a:solidFill>
                  <a:schemeClr val="tx1"/>
                </a:solidFill>
              </a:rPr>
              <a:t>)</a:t>
            </a:r>
            <a:r>
              <a:rPr lang="el-GR" sz="2400" dirty="0">
                <a:solidFill>
                  <a:schemeClr val="tx1"/>
                </a:solidFill>
              </a:rPr>
              <a:t>. 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endParaRPr lang="el-GR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1025"/>
            <a:ext cx="7515709" cy="1252539"/>
          </a:xfrm>
        </p:spPr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ΤΙ ΑΛΛΑΖΕΙ ΣΤΗΝ ΠΡΟΣΤΑΣΙΑ ΤΩΝ ΠΡΟΣΩΠΙΚΩΝ ΔΕΔΟΜΕΝΩΝ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02379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ΤΙ ΑΛΛΑΖΕΙ ΣΤΗΝ ΠΡΟΣΤΑΣΙΑ ΤΩΝ ΠΡΟΣΩΠΙΚΩΝ ΔΕΔΟΜΕΝΩΝ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675" y="2122233"/>
            <a:ext cx="7825675" cy="3688273"/>
          </a:xfrm>
        </p:spPr>
        <p:txBody>
          <a:bodyPr/>
          <a:lstStyle/>
          <a:p>
            <a:r>
              <a:rPr lang="el-GR" dirty="0">
                <a:solidFill>
                  <a:schemeClr val="tx1"/>
                </a:solidFill>
              </a:rPr>
              <a:t>Ενημέρωση για τους όρους χρήσης σε σύντομη απλή και κατανοητή γλώσσα. </a:t>
            </a:r>
          </a:p>
          <a:p>
            <a:r>
              <a:rPr lang="el-GR" dirty="0">
                <a:solidFill>
                  <a:schemeClr val="tx1"/>
                </a:solidFill>
              </a:rPr>
              <a:t>Δικαίωμα ενημέρωσης και πρόσβασης στα </a:t>
            </a:r>
            <a:r>
              <a:rPr lang="el-GR" dirty="0" smtClean="0">
                <a:solidFill>
                  <a:schemeClr val="tx1"/>
                </a:solidFill>
              </a:rPr>
              <a:t>δεδομένα</a:t>
            </a:r>
          </a:p>
          <a:p>
            <a:r>
              <a:rPr lang="el-GR" dirty="0">
                <a:solidFill>
                  <a:schemeClr val="tx1"/>
                </a:solidFill>
              </a:rPr>
              <a:t>Δικαίωμα εναντίωσης στην </a:t>
            </a:r>
            <a:r>
              <a:rPr lang="el-GR" dirty="0" smtClean="0">
                <a:solidFill>
                  <a:schemeClr val="tx1"/>
                </a:solidFill>
              </a:rPr>
              <a:t>επεξεργασία των δεδομένων </a:t>
            </a:r>
          </a:p>
          <a:p>
            <a:r>
              <a:rPr lang="el-GR" dirty="0">
                <a:solidFill>
                  <a:schemeClr val="tx1"/>
                </a:solidFill>
              </a:rPr>
              <a:t>Δικαίωμα στη </a:t>
            </a:r>
            <a:r>
              <a:rPr lang="el-GR" dirty="0" smtClean="0">
                <a:solidFill>
                  <a:schemeClr val="tx1"/>
                </a:solidFill>
              </a:rPr>
              <a:t>λήθη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13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25785" y="4410102"/>
            <a:ext cx="3632415" cy="168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8911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ΣΥΜΒΟΥΛΕΣ ΓΙΑ ΤΗΝ ΠΡΟΣΤΑΣΙΑ ΤΩΝ ΠΡΟΣΩΠΙΚΩΝ ΜΑΣ ΔΕΔΟΜΕΝΩΝ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Σκεφτείτε πριν αποκαλύψετε δεδομένα </a:t>
            </a:r>
            <a:r>
              <a:rPr lang="el-GR" dirty="0">
                <a:solidFill>
                  <a:schemeClr val="tx1"/>
                </a:solidFill>
              </a:rPr>
              <a:t>– Αν λαμβάνετε γράμματα, </a:t>
            </a:r>
            <a:r>
              <a:rPr lang="el-GR" dirty="0" err="1" smtClean="0">
                <a:solidFill>
                  <a:schemeClr val="tx1"/>
                </a:solidFill>
              </a:rPr>
              <a:t>emails</a:t>
            </a:r>
            <a:r>
              <a:rPr lang="el-GR" dirty="0">
                <a:solidFill>
                  <a:schemeClr val="tx1"/>
                </a:solidFill>
              </a:rPr>
              <a:t>, μηνύματα στο κινητό ή στο Facebook που σας ζητούν πληροφορίες, μην απαντήσετε αν δεν είστε σίγουροι από ποιον </a:t>
            </a:r>
            <a:r>
              <a:rPr lang="el-GR" dirty="0" smtClean="0">
                <a:solidFill>
                  <a:schemeClr val="tx1"/>
                </a:solidFill>
              </a:rPr>
              <a:t>προέρχονται.</a:t>
            </a:r>
          </a:p>
          <a:p>
            <a:r>
              <a:rPr lang="el-GR" dirty="0" smtClean="0">
                <a:solidFill>
                  <a:schemeClr val="tx1"/>
                </a:solidFill>
              </a:rPr>
              <a:t>Αν σας ζητούνται δεδομένα θα πρέπει </a:t>
            </a:r>
            <a:r>
              <a:rPr lang="el-GR" dirty="0">
                <a:solidFill>
                  <a:schemeClr val="tx1"/>
                </a:solidFill>
              </a:rPr>
              <a:t>πάντα να </a:t>
            </a:r>
            <a:r>
              <a:rPr lang="el-GR" dirty="0" smtClean="0">
                <a:solidFill>
                  <a:schemeClr val="tx1"/>
                </a:solidFill>
              </a:rPr>
              <a:t>σκέφτεστε </a:t>
            </a:r>
            <a:r>
              <a:rPr lang="el-GR" dirty="0">
                <a:solidFill>
                  <a:schemeClr val="tx1"/>
                </a:solidFill>
              </a:rPr>
              <a:t>αν αυτό είναι</a:t>
            </a:r>
            <a:r>
              <a:rPr lang="el-GR" dirty="0"/>
              <a:t>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δικαιολογημένο</a:t>
            </a:r>
            <a:r>
              <a:rPr lang="el-GR" dirty="0"/>
              <a:t> </a:t>
            </a:r>
            <a:r>
              <a:rPr lang="el-GR" dirty="0">
                <a:solidFill>
                  <a:schemeClr val="tx1"/>
                </a:solidFill>
              </a:rPr>
              <a:t>και αν απαιτείται για την πραγματοποίηση της συγκεκριμένης </a:t>
            </a:r>
            <a:r>
              <a:rPr lang="el-GR" dirty="0" smtClean="0">
                <a:solidFill>
                  <a:schemeClr val="tx1"/>
                </a:solidFill>
              </a:rPr>
              <a:t>επικοινωνίας.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14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53484" y="4616367"/>
            <a:ext cx="1495973" cy="166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3555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90" y="968644"/>
            <a:ext cx="8810786" cy="864920"/>
          </a:xfrm>
        </p:spPr>
        <p:txBody>
          <a:bodyPr>
            <a:noAutofit/>
          </a:bodyPr>
          <a:lstStyle/>
          <a:p>
            <a:pPr algn="ctr"/>
            <a:r>
              <a:rPr lang="el-G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ΠΩΣ ΜΠΟΡΩ ΝΑ ΓΝΩΡΙΖΩ ΑΝ ΚΑΠΟΙΟΙ ΕΧΟΥΝ ΤΑ ΠΡΟΣΩΠΙΚΑ ΜΟΥ ΔΕΔΟΜΕΝΑ ΚΑΙ ΤΑ ΧΡΗΣΙΜΟΠΟΙΟΥΝ ΠΑΡΑΝΟΜΑ;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820692"/>
            <a:ext cx="7886700" cy="3370557"/>
          </a:xfrm>
        </p:spPr>
        <p:txBody>
          <a:bodyPr/>
          <a:lstStyle/>
          <a:p>
            <a:r>
              <a:rPr lang="el-GR" dirty="0">
                <a:solidFill>
                  <a:schemeClr val="tx1"/>
                </a:solidFill>
              </a:rPr>
              <a:t>Η καλύτερη μέθοδος είναι</a:t>
            </a:r>
            <a:r>
              <a:rPr lang="el-GR" dirty="0"/>
              <a:t>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πρόληψη</a:t>
            </a:r>
            <a:r>
              <a:rPr lang="el-GR" dirty="0" smtClean="0"/>
              <a:t>.</a:t>
            </a:r>
          </a:p>
          <a:p>
            <a:r>
              <a:rPr lang="el-GR" dirty="0" smtClean="0">
                <a:solidFill>
                  <a:schemeClr val="tx1"/>
                </a:solidFill>
              </a:rPr>
              <a:t>Ο </a:t>
            </a:r>
            <a:r>
              <a:rPr lang="el-GR" dirty="0">
                <a:solidFill>
                  <a:schemeClr val="tx1"/>
                </a:solidFill>
              </a:rPr>
              <a:t>καθένας μας πρέπει να είναι ευαισθητοποιημένος, να μη δίνει τα στοιχεία του ανεξέλεγκτα, να περιορίζεται στα απολύτως </a:t>
            </a:r>
            <a:r>
              <a:rPr lang="el-GR" dirty="0" smtClean="0">
                <a:solidFill>
                  <a:schemeClr val="tx1"/>
                </a:solidFill>
              </a:rPr>
              <a:t>απαραίτητα.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15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85580" y="444817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2394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ΣΥΜΒΟΥΛΕΣ ΓΙΑ ΤΗΝ ΠΡΟΣΤΑΣΙΑ ΤΩΝ ΠΡΟΣΩΠΙΚΩΝ ΜΑΣ ΔΕΔΟΜΕΝΩΝ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5"/>
            <a:ext cx="7886700" cy="3859994"/>
          </a:xfrm>
        </p:spPr>
        <p:txBody>
          <a:bodyPr>
            <a:normAutofit fontScale="92500" lnSpcReduction="20000"/>
          </a:bodyPr>
          <a:lstStyle/>
          <a:p>
            <a:r>
              <a:rPr lang="el-GR" dirty="0" smtClean="0">
                <a:solidFill>
                  <a:schemeClr val="tx1"/>
                </a:solidFill>
              </a:rPr>
              <a:t>Να θυμάστε πως </a:t>
            </a:r>
            <a:r>
              <a:rPr lang="el-GR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ό,τι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αναρτούμε στο </a:t>
            </a:r>
            <a:r>
              <a:rPr lang="el-GR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διαδίκτυο μπορεί να παραμείνει εκεί για πάντα </a:t>
            </a:r>
            <a:r>
              <a:rPr lang="el-GR" dirty="0" smtClean="0">
                <a:solidFill>
                  <a:schemeClr val="tx1"/>
                </a:solidFill>
              </a:rPr>
              <a:t>και να έχει πρόσβαση σε αυτό το περιεχόμενο ο οποιοσδήποτε. Οπότε, είναι πολύ σημαντικό να </a:t>
            </a:r>
            <a:r>
              <a:rPr lang="el-GR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ΣΚΕΦΤΟΜΑΣΤΕ ΔΙΠΛΑ </a:t>
            </a:r>
            <a:r>
              <a:rPr lang="el-GR" dirty="0" smtClean="0">
                <a:solidFill>
                  <a:schemeClr val="tx1"/>
                </a:solidFill>
              </a:rPr>
              <a:t>πριν κοινοποιήσουμε το οτιδήποτε.</a:t>
            </a:r>
          </a:p>
          <a:p>
            <a:r>
              <a:rPr lang="el-GR" dirty="0" smtClean="0">
                <a:solidFill>
                  <a:schemeClr val="tx1"/>
                </a:solidFill>
              </a:rPr>
              <a:t>Όταν </a:t>
            </a:r>
            <a:r>
              <a:rPr lang="el-GR" dirty="0">
                <a:solidFill>
                  <a:schemeClr val="tx1"/>
                </a:solidFill>
              </a:rPr>
              <a:t>επεξεργαζόμαστε δεδομένα άλλων, ακόμα και αν είναι φίλοι μας, πρέπει αντίστοιχα να έχουμε τη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συγκατάθεσή </a:t>
            </a:r>
            <a:r>
              <a:rPr lang="el-GR" dirty="0">
                <a:solidFill>
                  <a:schemeClr val="tx1"/>
                </a:solidFill>
              </a:rPr>
              <a:t>τους. Για παράδειγμα, πριν ανεβάσουμε στο Facebook φωτογραφία από μια κοινωνική εκδήλωση, πρέπει να είμαστε σίγουροι ότι όλοι οι εικονιζόμενοι σε αυτήν συμφωνούν με τη δημοσίευσή της.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16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1398" y="5044697"/>
            <a:ext cx="1748134" cy="11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9283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ΣΥΜΒΟΥΛΕΣ ΓΙΑ ΤΗΝ ΠΡΟΣΤΑΣΙΑ ΤΩΝ ΠΡΟΣΩΠΙΚΩΝ ΜΑΣ ΔΕΔΟΜΕΝΩΝ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5"/>
            <a:ext cx="7886700" cy="3054082"/>
          </a:xfrm>
        </p:spPr>
        <p:txBody>
          <a:bodyPr/>
          <a:lstStyle/>
          <a:p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Αποφύγετε τη χρήση κωδικών </a:t>
            </a:r>
            <a:r>
              <a:rPr lang="el-GR" dirty="0">
                <a:solidFill>
                  <a:schemeClr val="tx1"/>
                </a:solidFill>
              </a:rPr>
              <a:t>που είναι εύκολοι στην απομνημόνευση (όπως ημερομηνίες, γνωστούς όρους, ακολουθίες γραμμάτων ή κύρια ονόματα</a:t>
            </a:r>
            <a:r>
              <a:rPr lang="el-GR" dirty="0" smtClean="0">
                <a:solidFill>
                  <a:schemeClr val="tx1"/>
                </a:solidFill>
              </a:rPr>
              <a:t>).</a:t>
            </a:r>
          </a:p>
          <a:p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Κρατήστε τους κωδικούς σας μυστικούς </a:t>
            </a:r>
            <a:r>
              <a:rPr lang="el-GR" dirty="0">
                <a:solidFill>
                  <a:schemeClr val="tx1"/>
                </a:solidFill>
              </a:rPr>
              <a:t>και αλλάζετέ τους σε τακτικά χρονικά διαστήματα (τουλάχιστον μια φορά ανά 6 μήνες).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17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06712" y="4246080"/>
            <a:ext cx="1937288" cy="193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6343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ΣΥΜΒΟΥΛΕΣ ΓΙΑ ΤΗΝ ΠΡΟΣΤΑΣΙΑ ΤΩΝ ΠΡΟΣΩΠΙΚΩΝ ΜΑΣ ΔΕΔΟΜΕΝΩΝ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solidFill>
                  <a:schemeClr val="tx1"/>
                </a:solidFill>
              </a:rPr>
              <a:t>Σκεφτείτε</a:t>
            </a:r>
            <a:r>
              <a:rPr lang="el-GR" dirty="0"/>
              <a:t>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ποιος μπορεί να βλέπει τα δεδομένα </a:t>
            </a:r>
            <a:r>
              <a:rPr lang="el-GR" dirty="0">
                <a:solidFill>
                  <a:schemeClr val="tx1"/>
                </a:solidFill>
              </a:rPr>
              <a:t>σας – Μην επισκέπτεστε ιστοσελίδες που δεν θα θέλατε οι άλλοι να γνωρίζουν όταν χρησιμοποιείτε «κοινόχρηστους» </a:t>
            </a:r>
            <a:r>
              <a:rPr lang="el-GR" dirty="0" smtClean="0">
                <a:solidFill>
                  <a:schemeClr val="tx1"/>
                </a:solidFill>
              </a:rPr>
              <a:t>υπολογιστές</a:t>
            </a:r>
            <a:endParaRPr lang="el-GR" dirty="0">
              <a:solidFill>
                <a:schemeClr val="tx1"/>
              </a:solidFill>
            </a:endParaRPr>
          </a:p>
          <a:p>
            <a:r>
              <a:rPr lang="el-GR" dirty="0">
                <a:solidFill>
                  <a:schemeClr val="tx1"/>
                </a:solidFill>
              </a:rPr>
              <a:t>Θυμηθείτε να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αποσυνδέεστε</a:t>
            </a:r>
            <a:r>
              <a:rPr lang="el-GR" dirty="0"/>
              <a:t> </a:t>
            </a:r>
            <a:r>
              <a:rPr lang="el-GR" dirty="0">
                <a:solidFill>
                  <a:schemeClr val="tx1"/>
                </a:solidFill>
              </a:rPr>
              <a:t>από τις ιστοσελίδες, στις οποίες έχετε εισέλθει/συνδεθεί με χρήση συνθηματικών (π.χ. όταν κάνετε αγορές από το διαδίκτυο ή την ιστοσελίδα κοινωνικής δικτύωσης</a:t>
            </a:r>
            <a:r>
              <a:rPr lang="el-GR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18794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ΣΥΜΒΟΥΛΕΣ ΓΙΑ ΤΗΝ ΠΡΟΣΤΑΣΙΑ ΤΩΝ ΠΡΟΣΩΠΙΚΩΝ ΜΑΣ ΔΕΔΟΜΕΝΩΝ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31184"/>
            <a:ext cx="7886700" cy="2035644"/>
          </a:xfrm>
        </p:spPr>
        <p:txBody>
          <a:bodyPr/>
          <a:lstStyle/>
          <a:p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Κρατήστε τον υπολογιστή σας ασφαλή </a:t>
            </a:r>
            <a:r>
              <a:rPr lang="el-GR" dirty="0"/>
              <a:t>– </a:t>
            </a:r>
            <a:r>
              <a:rPr lang="el-GR" dirty="0">
                <a:solidFill>
                  <a:schemeClr val="tx1"/>
                </a:solidFill>
              </a:rPr>
              <a:t>Χρησιμοποιήστε προγράμματα τείχους ασφαλείας (</a:t>
            </a:r>
            <a:r>
              <a:rPr lang="el-GR" dirty="0" err="1">
                <a:solidFill>
                  <a:schemeClr val="tx1"/>
                </a:solidFill>
              </a:rPr>
              <a:t>firewall</a:t>
            </a:r>
            <a:r>
              <a:rPr lang="el-GR" dirty="0">
                <a:solidFill>
                  <a:schemeClr val="tx1"/>
                </a:solidFill>
              </a:rPr>
              <a:t>) και προστασίας από ιούς (</a:t>
            </a:r>
            <a:r>
              <a:rPr lang="el-GR" dirty="0" err="1">
                <a:solidFill>
                  <a:schemeClr val="tx1"/>
                </a:solidFill>
              </a:rPr>
              <a:t>antivirus</a:t>
            </a:r>
            <a:r>
              <a:rPr lang="el-GR" dirty="0">
                <a:solidFill>
                  <a:schemeClr val="tx1"/>
                </a:solidFill>
              </a:rPr>
              <a:t>). Φροντίστε τα προγράμματα αυτά να είναι </a:t>
            </a:r>
            <a:r>
              <a:rPr lang="el-GR" dirty="0" smtClean="0">
                <a:solidFill>
                  <a:schemeClr val="tx1"/>
                </a:solidFill>
              </a:rPr>
              <a:t>ενημερωμένα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19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24027" y="3400549"/>
            <a:ext cx="3747119" cy="281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5687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76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4065" y="812850"/>
            <a:ext cx="9172133" cy="1948565"/>
          </a:xfrm>
          <a:prstGeom prst="rect">
            <a:avLst/>
          </a:prstGeom>
          <a:solidFill>
            <a:srgbClr val="2276B7"/>
          </a:solidFill>
        </p:spPr>
      </p:pic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953029"/>
            <a:ext cx="9144000" cy="142578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565085"/>
            <a:ext cx="9144000" cy="146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2562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1034</TotalTime>
  <Words>821</Words>
  <Application>Microsoft Office PowerPoint</Application>
  <PresentationFormat>Προβολή στην οθόνη (4:3)</PresentationFormat>
  <Paragraphs>91</Paragraphs>
  <Slides>20</Slides>
  <Notes>2</Notes>
  <HiddenSlides>0</HiddenSlides>
  <MMClips>0</MMClips>
  <ScaleCrop>false</ScaleCrop>
  <HeadingPairs>
    <vt:vector size="4" baseType="variant">
      <vt:variant>
        <vt:lpstr>Θέμα</vt:lpstr>
      </vt:variant>
      <vt:variant>
        <vt:i4>2</vt:i4>
      </vt:variant>
      <vt:variant>
        <vt:lpstr>Τίτλοι διαφανειών</vt:lpstr>
      </vt:variant>
      <vt:variant>
        <vt:i4>20</vt:i4>
      </vt:variant>
    </vt:vector>
  </HeadingPairs>
  <TitlesOfParts>
    <vt:vector size="22" baseType="lpstr">
      <vt:lpstr>Office Theme</vt:lpstr>
      <vt:lpstr>1_Office Theme</vt:lpstr>
      <vt:lpstr>ΠΡΟΣΤΑΣΙΑ ΠΡΟΣΩΠΙΚΩΝ ΔΕΔΟΜΕΝΩΝ</vt:lpstr>
      <vt:lpstr>ΠΟΙΑ ΕΙΝΑΙ ΤΑ ΠΡΟΣΩΠΙΚΑ ΜΑΣ ΔΕΔΟΜΕΝΑ</vt:lpstr>
      <vt:lpstr>ΠΟΙΑ ΕΙΝΑΙ ΤΑ ΠΡΟΣΩΠΙΚΑ ΜΑΣ ΔΕΔΟΜΕΝΑ</vt:lpstr>
      <vt:lpstr>ΠΟΙΑ ΕΙΝΑΙ ΤΑ «ΕΥΑΙΣΘΗΤΑ» ΠΡΟΣΩΠΙΚΑ ΔΕΔΟΜΕΝΑ</vt:lpstr>
      <vt:lpstr>ΓΙΑΤΙ ΕΙΝΑΙ ΣΗΜΑΝΤΙΚΗ Η ΠΡΟΣΤΑΣΙΑ ΤΩΝ ΠΡΟΣΩΠΙΚΩΝ ΜΑΣ ΔΕΔΟΜΕΝΩΝ</vt:lpstr>
      <vt:lpstr>H  ΔΥΝΑΜΗ ΤΗΣ ΕΙΚΟΝΑΣ</vt:lpstr>
      <vt:lpstr>H  ΔΥΝΑΜΗ ΤΗΣ ΕΙΚΟΝΑΣ</vt:lpstr>
      <vt:lpstr>Διαφάνεια 8</vt:lpstr>
      <vt:lpstr>ΠΩΣ ΘΑ ΕΙΜΑΙ ΣΙΓΟΥΡΟΣ ΟΤΙ ΜΟΙΡΑΖΟΜΑΙ ΦΩΤΟΓΡΑΦΙΕΣ ΜΕ ΑΣΦΑΛΕΙΑ;</vt:lpstr>
      <vt:lpstr>ΠΩΣ  ΑΛΛΙΩΣ ΑΠΟΚΑΛΥΠΤΟΥΜΕ ΠΡΟΣΩΠΙΚΑ ΔΕΔΟΜΕΝΑ ΧΩΡΙΣ ΝΑ ΤΟ ΣΥΝΕΙΔΗΤΟΠΟΙΟΥΜΕ</vt:lpstr>
      <vt:lpstr>ΤΙ ΑΛΛΑΖΕΙ ΣΤΗΝ ΠΡΟΣΤΑΣΙΑ ΤΩΝ ΠΡΟΣΩΠΙΚΩΝ ΔΕΔΟΜΕΝΩΝ</vt:lpstr>
      <vt:lpstr>ΤΙ ΑΛΛΑΖΕΙ ΣΤΗΝ ΠΡΟΣΤΑΣΙΑ ΤΩΝ ΠΡΟΣΩΠΙΚΩΝ ΔΕΔΟΜΕΝΩΝ</vt:lpstr>
      <vt:lpstr>ΤΙ ΑΛΛΑΖΕΙ ΣΤΗΝ ΠΡΟΣΤΑΣΙΑ ΤΩΝ ΠΡΟΣΩΠΙΚΩΝ ΔΕΔΟΜΕΝΩΝ</vt:lpstr>
      <vt:lpstr>ΣΥΜΒΟΥΛΕΣ ΓΙΑ ΤΗΝ ΠΡΟΣΤΑΣΙΑ ΤΩΝ ΠΡΟΣΩΠΙΚΩΝ ΜΑΣ ΔΕΔΟΜΕΝΩΝ</vt:lpstr>
      <vt:lpstr>ΠΩΣ ΜΠΟΡΩ ΝΑ ΓΝΩΡΙΖΩ ΑΝ ΚΑΠΟΙΟΙ ΕΧΟΥΝ ΤΑ ΠΡΟΣΩΠΙΚΑ ΜΟΥ ΔΕΔΟΜΕΝΑ ΚΑΙ ΤΑ ΧΡΗΣΙΜΟΠΟΙΟΥΝ ΠΑΡΑΝΟΜΑ;</vt:lpstr>
      <vt:lpstr>ΣΥΜΒΟΥΛΕΣ ΓΙΑ ΤΗΝ ΠΡΟΣΤΑΣΙΑ ΤΩΝ ΠΡΟΣΩΠΙΚΩΝ ΜΑΣ ΔΕΔΟΜΕΝΩΝ</vt:lpstr>
      <vt:lpstr>ΣΥΜΒΟΥΛΕΣ ΓΙΑ ΤΗΝ ΠΡΟΣΤΑΣΙΑ ΤΩΝ ΠΡΟΣΩΠΙΚΩΝ ΜΑΣ ΔΕΔΟΜΕΝΩΝ</vt:lpstr>
      <vt:lpstr>ΣΥΜΒΟΥΛΕΣ ΓΙΑ ΤΗΝ ΠΡΟΣΤΑΣΙΑ ΤΩΝ ΠΡΟΣΩΠΙΚΩΝ ΜΑΣ ΔΕΔΟΜΕΝΩΝ</vt:lpstr>
      <vt:lpstr>ΣΥΜΒΟΥΛΕΣ ΓΙΑ ΤΗΝ ΠΡΟΣΤΑΣΙΑ ΤΩΝ ΠΡΟΣΩΠΙΚΩΝ ΜΑΣ ΔΕΔΟΜΕΝΩΝ</vt:lpstr>
      <vt:lpstr>Διαφάνεια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EVANGELIA DASKALAKI</dc:creator>
  <cp:lastModifiedBy>vangelis</cp:lastModifiedBy>
  <cp:revision>61</cp:revision>
  <dcterms:created xsi:type="dcterms:W3CDTF">2017-02-20T07:48:45Z</dcterms:created>
  <dcterms:modified xsi:type="dcterms:W3CDTF">2020-04-04T21:37:10Z</dcterms:modified>
</cp:coreProperties>
</file>