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71" r:id="rId8"/>
    <p:sldId id="262" r:id="rId9"/>
    <p:sldId id="263" r:id="rId10"/>
    <p:sldId id="264" r:id="rId11"/>
    <p:sldId id="265" r:id="rId12"/>
    <p:sldId id="268" r:id="rId13"/>
    <p:sldId id="270"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3" d="100"/>
          <a:sy n="73" d="100"/>
        </p:scale>
        <p:origin x="59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youtu.be/TFfdjkUrrD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youtu.be/TFfdjkUrrD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E3361-5678-4414-A318-3762B40F676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E48F58-915B-4F1A-BAF7-D6FD0D5D0704}">
      <dgm:prSet/>
      <dgm:spPr/>
      <dgm:t>
        <a:bodyPr/>
        <a:lstStyle/>
        <a:p>
          <a:r>
            <a:rPr lang="en-US"/>
            <a:t>Die Kinder singen Osterlieder:</a:t>
          </a:r>
        </a:p>
      </dgm:t>
    </dgm:pt>
    <dgm:pt modelId="{D2AF1C59-E822-4A2B-A6DC-BAD6C7DAE078}" type="parTrans" cxnId="{E961FE3A-8667-4DE0-B838-CB34F737D9AD}">
      <dgm:prSet/>
      <dgm:spPr/>
      <dgm:t>
        <a:bodyPr/>
        <a:lstStyle/>
        <a:p>
          <a:endParaRPr lang="en-US"/>
        </a:p>
      </dgm:t>
    </dgm:pt>
    <dgm:pt modelId="{3FDB0D01-8248-42CE-9D05-83DFA8BE1137}" type="sibTrans" cxnId="{E961FE3A-8667-4DE0-B838-CB34F737D9AD}">
      <dgm:prSet/>
      <dgm:spPr/>
      <dgm:t>
        <a:bodyPr/>
        <a:lstStyle/>
        <a:p>
          <a:endParaRPr lang="en-US"/>
        </a:p>
      </dgm:t>
    </dgm:pt>
    <dgm:pt modelId="{5772DD9D-48F5-49FF-B3C8-C3AD34AD8B87}">
      <dgm:prSet/>
      <dgm:spPr/>
      <dgm:t>
        <a:bodyPr/>
        <a:lstStyle/>
        <a:p>
          <a:r>
            <a:rPr lang="en-US" dirty="0">
              <a:hlinkClick xmlns:r="http://schemas.openxmlformats.org/officeDocument/2006/relationships" r:id="rId1"/>
            </a:rPr>
            <a:t>https://youtu.be/TFfdjkUrrDE</a:t>
          </a:r>
          <a:endParaRPr lang="en-US" dirty="0"/>
        </a:p>
        <a:p>
          <a:endParaRPr lang="el-GR" dirty="0"/>
        </a:p>
      </dgm:t>
    </dgm:pt>
    <dgm:pt modelId="{FD1C961C-E265-485F-BCA8-D27CC0791BC5}" type="parTrans" cxnId="{36F16198-F413-4337-BFED-CD06B1ED917C}">
      <dgm:prSet/>
      <dgm:spPr/>
      <dgm:t>
        <a:bodyPr/>
        <a:lstStyle/>
        <a:p>
          <a:endParaRPr lang="el-GR"/>
        </a:p>
      </dgm:t>
    </dgm:pt>
    <dgm:pt modelId="{F01A949A-5604-451C-89B1-8EC007539E60}" type="sibTrans" cxnId="{36F16198-F413-4337-BFED-CD06B1ED917C}">
      <dgm:prSet/>
      <dgm:spPr/>
      <dgm:t>
        <a:bodyPr/>
        <a:lstStyle/>
        <a:p>
          <a:endParaRPr lang="el-GR"/>
        </a:p>
      </dgm:t>
    </dgm:pt>
    <dgm:pt modelId="{B6BC5F5F-535F-4629-9FE8-879694DF9BE7}" type="pres">
      <dgm:prSet presAssocID="{36AE3361-5678-4414-A318-3762B40F676D}" presName="linear" presStyleCnt="0">
        <dgm:presLayoutVars>
          <dgm:animLvl val="lvl"/>
          <dgm:resizeHandles val="exact"/>
        </dgm:presLayoutVars>
      </dgm:prSet>
      <dgm:spPr/>
    </dgm:pt>
    <dgm:pt modelId="{5C4CD5D3-FBB0-48E6-8056-F1DE51D37529}" type="pres">
      <dgm:prSet presAssocID="{58E48F58-915B-4F1A-BAF7-D6FD0D5D0704}" presName="parentText" presStyleLbl="node1" presStyleIdx="0" presStyleCnt="2">
        <dgm:presLayoutVars>
          <dgm:chMax val="0"/>
          <dgm:bulletEnabled val="1"/>
        </dgm:presLayoutVars>
      </dgm:prSet>
      <dgm:spPr/>
    </dgm:pt>
    <dgm:pt modelId="{57A237A1-C82A-4B6B-8FAD-C308712DD318}" type="pres">
      <dgm:prSet presAssocID="{3FDB0D01-8248-42CE-9D05-83DFA8BE1137}" presName="spacer" presStyleCnt="0"/>
      <dgm:spPr/>
    </dgm:pt>
    <dgm:pt modelId="{1601D597-5F23-41CC-804A-7529B4A49FC5}" type="pres">
      <dgm:prSet presAssocID="{5772DD9D-48F5-49FF-B3C8-C3AD34AD8B87}" presName="parentText" presStyleLbl="node1" presStyleIdx="1" presStyleCnt="2">
        <dgm:presLayoutVars>
          <dgm:chMax val="0"/>
          <dgm:bulletEnabled val="1"/>
        </dgm:presLayoutVars>
      </dgm:prSet>
      <dgm:spPr/>
    </dgm:pt>
  </dgm:ptLst>
  <dgm:cxnLst>
    <dgm:cxn modelId="{C00A5526-EF84-407F-AEAA-C79468EC83F2}" type="presOf" srcId="{58E48F58-915B-4F1A-BAF7-D6FD0D5D0704}" destId="{5C4CD5D3-FBB0-48E6-8056-F1DE51D37529}" srcOrd="0" destOrd="0" presId="urn:microsoft.com/office/officeart/2005/8/layout/vList2"/>
    <dgm:cxn modelId="{E961FE3A-8667-4DE0-B838-CB34F737D9AD}" srcId="{36AE3361-5678-4414-A318-3762B40F676D}" destId="{58E48F58-915B-4F1A-BAF7-D6FD0D5D0704}" srcOrd="0" destOrd="0" parTransId="{D2AF1C59-E822-4A2B-A6DC-BAD6C7DAE078}" sibTransId="{3FDB0D01-8248-42CE-9D05-83DFA8BE1137}"/>
    <dgm:cxn modelId="{74913B83-B621-4EF4-A4E2-3473AFEFFFA1}" type="presOf" srcId="{5772DD9D-48F5-49FF-B3C8-C3AD34AD8B87}" destId="{1601D597-5F23-41CC-804A-7529B4A49FC5}" srcOrd="0" destOrd="0" presId="urn:microsoft.com/office/officeart/2005/8/layout/vList2"/>
    <dgm:cxn modelId="{36F16198-F413-4337-BFED-CD06B1ED917C}" srcId="{36AE3361-5678-4414-A318-3762B40F676D}" destId="{5772DD9D-48F5-49FF-B3C8-C3AD34AD8B87}" srcOrd="1" destOrd="0" parTransId="{FD1C961C-E265-485F-BCA8-D27CC0791BC5}" sibTransId="{F01A949A-5604-451C-89B1-8EC007539E60}"/>
    <dgm:cxn modelId="{66E80FA0-012F-46FE-BF68-60E0931F2DF4}" type="presOf" srcId="{36AE3361-5678-4414-A318-3762B40F676D}" destId="{B6BC5F5F-535F-4629-9FE8-879694DF9BE7}" srcOrd="0" destOrd="0" presId="urn:microsoft.com/office/officeart/2005/8/layout/vList2"/>
    <dgm:cxn modelId="{727768D1-6515-4BE1-BAB1-3DBDB0D73500}" type="presParOf" srcId="{B6BC5F5F-535F-4629-9FE8-879694DF9BE7}" destId="{5C4CD5D3-FBB0-48E6-8056-F1DE51D37529}" srcOrd="0" destOrd="0" presId="urn:microsoft.com/office/officeart/2005/8/layout/vList2"/>
    <dgm:cxn modelId="{17265F51-4831-4A24-BBD6-6AE9F81DD437}" type="presParOf" srcId="{B6BC5F5F-535F-4629-9FE8-879694DF9BE7}" destId="{57A237A1-C82A-4B6B-8FAD-C308712DD318}" srcOrd="1" destOrd="0" presId="urn:microsoft.com/office/officeart/2005/8/layout/vList2"/>
    <dgm:cxn modelId="{064ECC27-B0AE-4382-9D95-EAA7BBABF0D0}" type="presParOf" srcId="{B6BC5F5F-535F-4629-9FE8-879694DF9BE7}" destId="{1601D597-5F23-41CC-804A-7529B4A49FC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CD5D3-FBB0-48E6-8056-F1DE51D37529}">
      <dsp:nvSpPr>
        <dsp:cNvPr id="0" name=""/>
        <dsp:cNvSpPr/>
      </dsp:nvSpPr>
      <dsp:spPr>
        <a:xfrm>
          <a:off x="0" y="1326334"/>
          <a:ext cx="5816750" cy="1411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Die Kinder singen Osterlieder:</a:t>
          </a:r>
        </a:p>
      </dsp:txBody>
      <dsp:txXfrm>
        <a:off x="68912" y="1395246"/>
        <a:ext cx="5678926" cy="1273854"/>
      </dsp:txXfrm>
    </dsp:sp>
    <dsp:sp modelId="{1601D597-5F23-41CC-804A-7529B4A49FC5}">
      <dsp:nvSpPr>
        <dsp:cNvPr id="0" name=""/>
        <dsp:cNvSpPr/>
      </dsp:nvSpPr>
      <dsp:spPr>
        <a:xfrm>
          <a:off x="0" y="2833053"/>
          <a:ext cx="5816750" cy="1411678"/>
        </a:xfrm>
        <a:prstGeom prst="roundRect">
          <a:avLst/>
        </a:prstGeom>
        <a:solidFill>
          <a:schemeClr val="accent2">
            <a:hueOff val="-10078453"/>
            <a:satOff val="0"/>
            <a:lumOff val="17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hlinkClick xmlns:r="http://schemas.openxmlformats.org/officeDocument/2006/relationships" r:id="rId1"/>
            </a:rPr>
            <a:t>https://youtu.be/TFfdjkUrrDE</a:t>
          </a:r>
          <a:endParaRPr lang="en-US" sz="3300" kern="1200" dirty="0"/>
        </a:p>
        <a:p>
          <a:pPr marL="0" lvl="0" indent="0" algn="l" defTabSz="1466850">
            <a:lnSpc>
              <a:spcPct val="90000"/>
            </a:lnSpc>
            <a:spcBef>
              <a:spcPct val="0"/>
            </a:spcBef>
            <a:spcAft>
              <a:spcPct val="35000"/>
            </a:spcAft>
            <a:buNone/>
          </a:pPr>
          <a:endParaRPr lang="el-GR" sz="3300" kern="1200" dirty="0"/>
        </a:p>
      </dsp:txBody>
      <dsp:txXfrm>
        <a:off x="68912" y="2901965"/>
        <a:ext cx="5678926" cy="12738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4/14/2022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5463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5260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4/14/2022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0501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1273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9644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9284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090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83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9191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958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4/14/2022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730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4/14/2022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563842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GAsLq3EjL1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5F2991A-22CB-4D17-99BE-BDE10ADF6D1D}"/>
              </a:ext>
            </a:extLst>
          </p:cNvPr>
          <p:cNvSpPr>
            <a:spLocks noGrp="1"/>
          </p:cNvSpPr>
          <p:nvPr>
            <p:ph type="ctrTitle"/>
          </p:nvPr>
        </p:nvSpPr>
        <p:spPr>
          <a:xfrm>
            <a:off x="5300814" y="1482634"/>
            <a:ext cx="5928018" cy="3046798"/>
          </a:xfrm>
        </p:spPr>
        <p:txBody>
          <a:bodyPr>
            <a:normAutofit/>
          </a:bodyPr>
          <a:lstStyle/>
          <a:p>
            <a:pPr algn="l"/>
            <a:r>
              <a:rPr lang="en-US" sz="7500" dirty="0">
                <a:solidFill>
                  <a:schemeClr val="bg1"/>
                </a:solidFill>
              </a:rPr>
              <a:t>Ostern in Deutschland</a:t>
            </a:r>
            <a:endParaRPr lang="el-GR" sz="7500" dirty="0">
              <a:solidFill>
                <a:schemeClr val="bg1"/>
              </a:solidFill>
            </a:endParaRPr>
          </a:p>
        </p:txBody>
      </p:sp>
      <p:sp>
        <p:nvSpPr>
          <p:cNvPr id="3" name="Υπότιτλος 2">
            <a:extLst>
              <a:ext uri="{FF2B5EF4-FFF2-40B4-BE49-F238E27FC236}">
                <a16:creationId xmlns:a16="http://schemas.microsoft.com/office/drawing/2014/main" id="{7E52F8C4-55CB-4F27-A4DC-54E1047425A8}"/>
              </a:ext>
            </a:extLst>
          </p:cNvPr>
          <p:cNvSpPr>
            <a:spLocks noGrp="1"/>
          </p:cNvSpPr>
          <p:nvPr>
            <p:ph type="subTitle" idx="1"/>
          </p:nvPr>
        </p:nvSpPr>
        <p:spPr>
          <a:xfrm>
            <a:off x="5300814" y="4686300"/>
            <a:ext cx="5928018" cy="1057276"/>
          </a:xfrm>
        </p:spPr>
        <p:txBody>
          <a:bodyPr>
            <a:normAutofit fontScale="70000" lnSpcReduction="20000"/>
          </a:bodyPr>
          <a:lstStyle/>
          <a:p>
            <a:pPr algn="l"/>
            <a:r>
              <a:rPr lang="en-US" sz="3300" dirty="0"/>
              <a:t>Die </a:t>
            </a:r>
            <a:r>
              <a:rPr lang="en-US" sz="3300" dirty="0" err="1"/>
              <a:t>Bräuche</a:t>
            </a:r>
            <a:r>
              <a:rPr lang="en-US" sz="3300" dirty="0"/>
              <a:t>  und das </a:t>
            </a:r>
            <a:r>
              <a:rPr lang="en-US" sz="3300" dirty="0" err="1"/>
              <a:t>Osterfest</a:t>
            </a:r>
            <a:r>
              <a:rPr lang="en-US" sz="3300" dirty="0"/>
              <a:t>: </a:t>
            </a:r>
            <a:r>
              <a:rPr lang="en-US" sz="3300" dirty="0">
                <a:hlinkClick r:id="rId2"/>
              </a:rPr>
              <a:t>https://www.youtube.com/watch?v=GAsLq3EjL10</a:t>
            </a:r>
            <a:endParaRPr lang="en-US" sz="3300" dirty="0"/>
          </a:p>
          <a:p>
            <a:pPr algn="l"/>
            <a:endParaRPr lang="el-GR" sz="3300" dirty="0"/>
          </a:p>
        </p:txBody>
      </p:sp>
      <p:pic>
        <p:nvPicPr>
          <p:cNvPr id="4" name="Εικόνα 3" descr="Εικόνα που περιέχει κείμενο, ύφασμα&#10;&#10;Περιγραφή που δημιουργήθηκε αυτόματα">
            <a:extLst>
              <a:ext uri="{FF2B5EF4-FFF2-40B4-BE49-F238E27FC236}">
                <a16:creationId xmlns:a16="http://schemas.microsoft.com/office/drawing/2014/main" id="{9D9265F7-3DFC-4B9B-BFDC-7A5D770C2557}"/>
              </a:ext>
            </a:extLst>
          </p:cNvPr>
          <p:cNvPicPr>
            <a:picLocks noChangeAspect="1"/>
          </p:cNvPicPr>
          <p:nvPr/>
        </p:nvPicPr>
        <p:blipFill rotWithShape="1">
          <a:blip r:embed="rId3"/>
          <a:srcRect l="6029" r="38172" b="2"/>
          <a:stretch/>
        </p:blipFill>
        <p:spPr>
          <a:xfrm>
            <a:off x="20" y="736600"/>
            <a:ext cx="4657328" cy="5384798"/>
          </a:xfrm>
          <a:prstGeom prst="rect">
            <a:avLst/>
          </a:prstGeom>
        </p:spPr>
      </p:pic>
    </p:spTree>
    <p:extLst>
      <p:ext uri="{BB962C8B-B14F-4D97-AF65-F5344CB8AC3E}">
        <p14:creationId xmlns:p14="http://schemas.microsoft.com/office/powerpoint/2010/main" val="30331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0ADFA6A-A978-4BDD-B2A2-1657C2B1AA25}"/>
              </a:ext>
            </a:extLst>
          </p:cNvPr>
          <p:cNvSpPr>
            <a:spLocks noGrp="1"/>
          </p:cNvSpPr>
          <p:nvPr>
            <p:ph type="title"/>
          </p:nvPr>
        </p:nvSpPr>
        <p:spPr>
          <a:xfrm>
            <a:off x="960120" y="317814"/>
            <a:ext cx="10268712" cy="1700784"/>
          </a:xfrm>
        </p:spPr>
        <p:txBody>
          <a:bodyPr>
            <a:normAutofit/>
          </a:bodyPr>
          <a:lstStyle/>
          <a:p>
            <a:r>
              <a:rPr lang="en-US" dirty="0"/>
              <a:t>DIE OSTERGR</a:t>
            </a:r>
            <a:r>
              <a:rPr lang="de-DE" dirty="0"/>
              <a:t>ÜSSE</a:t>
            </a:r>
            <a:endParaRPr lang="el-GR" dirty="0"/>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E1C89C5-2674-4CB0-906A-90D2C90970B8}"/>
              </a:ext>
            </a:extLst>
          </p:cNvPr>
          <p:cNvSpPr>
            <a:spLocks noGrp="1"/>
          </p:cNvSpPr>
          <p:nvPr>
            <p:ph idx="1"/>
          </p:nvPr>
        </p:nvSpPr>
        <p:spPr>
          <a:xfrm>
            <a:off x="960120" y="2587625"/>
            <a:ext cx="6214533" cy="3317875"/>
          </a:xfrm>
        </p:spPr>
        <p:txBody>
          <a:bodyPr anchor="ctr">
            <a:normAutofit/>
          </a:bodyPr>
          <a:lstStyle/>
          <a:p>
            <a:r>
              <a:rPr lang="de-DE" dirty="0">
                <a:latin typeface="AR BERKLEY" panose="02000000000000000000" pitchFamily="2" charset="0"/>
              </a:rPr>
              <a:t> Liebe Ostergrüße</a:t>
            </a:r>
          </a:p>
          <a:p>
            <a:endParaRPr lang="de-DE" dirty="0">
              <a:latin typeface="AR BERKLEY" panose="02000000000000000000" pitchFamily="2" charset="0"/>
            </a:endParaRPr>
          </a:p>
          <a:p>
            <a:r>
              <a:rPr lang="de-DE" dirty="0">
                <a:latin typeface="AR BERKLEY" panose="02000000000000000000" pitchFamily="2" charset="0"/>
              </a:rPr>
              <a:t>und viel Freude</a:t>
            </a:r>
          </a:p>
          <a:p>
            <a:endParaRPr lang="de-DE" dirty="0">
              <a:latin typeface="AR BERKLEY" panose="02000000000000000000" pitchFamily="2" charset="0"/>
            </a:endParaRPr>
          </a:p>
          <a:p>
            <a:r>
              <a:rPr lang="de-DE" dirty="0">
                <a:latin typeface="AR BERKLEY" panose="02000000000000000000" pitchFamily="2" charset="0"/>
              </a:rPr>
              <a:t>an den Feiertagen!</a:t>
            </a:r>
            <a:endParaRPr lang="el-GR" dirty="0"/>
          </a:p>
        </p:txBody>
      </p:sp>
      <p:pic>
        <p:nvPicPr>
          <p:cNvPr id="4" name="Εικόνα 3">
            <a:extLst>
              <a:ext uri="{FF2B5EF4-FFF2-40B4-BE49-F238E27FC236}">
                <a16:creationId xmlns:a16="http://schemas.microsoft.com/office/drawing/2014/main" id="{00BDE03A-B944-45DD-AC83-888DC6654E5F}"/>
              </a:ext>
            </a:extLst>
          </p:cNvPr>
          <p:cNvPicPr>
            <a:picLocks noChangeAspect="1"/>
          </p:cNvPicPr>
          <p:nvPr/>
        </p:nvPicPr>
        <p:blipFill rotWithShape="1">
          <a:blip r:embed="rId2"/>
          <a:srcRect l="4415" r="7111"/>
          <a:stretch/>
        </p:blipFill>
        <p:spPr>
          <a:xfrm>
            <a:off x="7005242" y="2264988"/>
            <a:ext cx="4370832" cy="3952189"/>
          </a:xfrm>
          <a:prstGeom prst="rect">
            <a:avLst/>
          </a:prstGeom>
        </p:spPr>
      </p:pic>
    </p:spTree>
    <p:extLst>
      <p:ext uri="{BB962C8B-B14F-4D97-AF65-F5344CB8AC3E}">
        <p14:creationId xmlns:p14="http://schemas.microsoft.com/office/powerpoint/2010/main" val="7790413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08D6888-8273-45D9-AD40-8DA1A1BDAA7F}"/>
              </a:ext>
            </a:extLst>
          </p:cNvPr>
          <p:cNvSpPr>
            <a:spLocks noGrp="1"/>
          </p:cNvSpPr>
          <p:nvPr>
            <p:ph type="title"/>
          </p:nvPr>
        </p:nvSpPr>
        <p:spPr>
          <a:xfrm>
            <a:off x="960120" y="643467"/>
            <a:ext cx="3212593" cy="5571066"/>
          </a:xfrm>
        </p:spPr>
        <p:txBody>
          <a:bodyPr>
            <a:normAutofit/>
          </a:bodyPr>
          <a:lstStyle/>
          <a:p>
            <a:r>
              <a:rPr lang="en-US" sz="4100"/>
              <a:t>OSTERLIEDER</a:t>
            </a:r>
            <a:endParaRPr lang="el-GR" sz="4100"/>
          </a:p>
        </p:txBody>
      </p:sp>
      <p:graphicFrame>
        <p:nvGraphicFramePr>
          <p:cNvPr id="5" name="Θέση περιεχομένου 2">
            <a:extLst>
              <a:ext uri="{FF2B5EF4-FFF2-40B4-BE49-F238E27FC236}">
                <a16:creationId xmlns:a16="http://schemas.microsoft.com/office/drawing/2014/main" id="{5B49EEFA-7B1A-456C-B20A-4624811DB6E9}"/>
              </a:ext>
            </a:extLst>
          </p:cNvPr>
          <p:cNvGraphicFramePr>
            <a:graphicFrameLocks noGrp="1"/>
          </p:cNvGraphicFramePr>
          <p:nvPr>
            <p:ph idx="1"/>
            <p:extLst>
              <p:ext uri="{D42A27DB-BD31-4B8C-83A1-F6EECF244321}">
                <p14:modId xmlns:p14="http://schemas.microsoft.com/office/powerpoint/2010/main" val="337476827"/>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10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5D64B4-B2C7-46CD-8F4A-5BF5504D67F4}"/>
              </a:ext>
            </a:extLst>
          </p:cNvPr>
          <p:cNvSpPr>
            <a:spLocks noGrp="1"/>
          </p:cNvSpPr>
          <p:nvPr>
            <p:ph type="title"/>
          </p:nvPr>
        </p:nvSpPr>
        <p:spPr/>
        <p:txBody>
          <a:bodyPr/>
          <a:lstStyle/>
          <a:p>
            <a:r>
              <a:rPr lang="el-GR" dirty="0"/>
              <a:t>ΑΝΑΓΡΑΜΜΑΤΙΣΜΟΙ</a:t>
            </a:r>
          </a:p>
        </p:txBody>
      </p:sp>
      <p:sp>
        <p:nvSpPr>
          <p:cNvPr id="3" name="Θέση περιεχομένου 2">
            <a:extLst>
              <a:ext uri="{FF2B5EF4-FFF2-40B4-BE49-F238E27FC236}">
                <a16:creationId xmlns:a16="http://schemas.microsoft.com/office/drawing/2014/main" id="{979FB93C-1F20-4538-9621-935DCC97A44D}"/>
              </a:ext>
            </a:extLst>
          </p:cNvPr>
          <p:cNvSpPr>
            <a:spLocks noGrp="1"/>
          </p:cNvSpPr>
          <p:nvPr>
            <p:ph idx="1"/>
          </p:nvPr>
        </p:nvSpPr>
        <p:spPr>
          <a:xfrm>
            <a:off x="960120" y="2587752"/>
            <a:ext cx="5135880" cy="3593592"/>
          </a:xfrm>
        </p:spPr>
        <p:txBody>
          <a:bodyPr>
            <a:normAutofit/>
          </a:bodyPr>
          <a:lstStyle/>
          <a:p>
            <a:r>
              <a:rPr lang="en-US" dirty="0"/>
              <a:t>1.  </a:t>
            </a:r>
            <a:r>
              <a:rPr lang="en-US" dirty="0" err="1"/>
              <a:t>eorFh</a:t>
            </a:r>
            <a:r>
              <a:rPr lang="en-US" dirty="0"/>
              <a:t> </a:t>
            </a:r>
            <a:r>
              <a:rPr lang="en-US" dirty="0" err="1"/>
              <a:t>Oretns</a:t>
            </a:r>
            <a:r>
              <a:rPr lang="en-US" dirty="0"/>
              <a:t> ! 	</a:t>
            </a:r>
          </a:p>
          <a:p>
            <a:pPr marL="514350" indent="-514350">
              <a:buAutoNum type="arabicPeriod" startAt="2"/>
            </a:pPr>
            <a:r>
              <a:rPr lang="en-US" dirty="0" err="1"/>
              <a:t>rla</a:t>
            </a:r>
            <a:r>
              <a:rPr lang="el-GR" dirty="0"/>
              <a:t>Ο</a:t>
            </a:r>
            <a:r>
              <a:rPr lang="en-US" dirty="0" err="1"/>
              <a:t>mtsem</a:t>
            </a:r>
            <a:endParaRPr lang="en-US" dirty="0"/>
          </a:p>
          <a:p>
            <a:pPr marL="514350" indent="-514350">
              <a:buAutoNum type="arabicPeriod" startAt="2"/>
            </a:pPr>
            <a:r>
              <a:rPr lang="en-US" dirty="0" err="1"/>
              <a:t>eOitsre</a:t>
            </a:r>
            <a:endParaRPr lang="en-US" dirty="0"/>
          </a:p>
          <a:p>
            <a:pPr marL="514350" indent="-514350">
              <a:buAutoNum type="arabicPeriod" startAt="2"/>
            </a:pPr>
            <a:r>
              <a:rPr lang="en-US" dirty="0" err="1"/>
              <a:t>Ossnteret</a:t>
            </a:r>
            <a:endParaRPr lang="en-US" dirty="0"/>
          </a:p>
          <a:p>
            <a:pPr marL="514350" indent="-514350">
              <a:buAutoNum type="arabicPeriod" startAt="2"/>
            </a:pPr>
            <a:r>
              <a:rPr lang="en-US" dirty="0" err="1"/>
              <a:t>Oausterbm</a:t>
            </a:r>
            <a:endParaRPr lang="en-US" dirty="0"/>
          </a:p>
          <a:p>
            <a:pPr marL="514350" indent="-514350">
              <a:buAutoNum type="arabicPeriod" startAt="2"/>
            </a:pPr>
            <a:r>
              <a:rPr lang="en-US" dirty="0" err="1"/>
              <a:t>haOerstse</a:t>
            </a:r>
            <a:endParaRPr lang="el-GR" dirty="0"/>
          </a:p>
        </p:txBody>
      </p:sp>
      <p:sp>
        <p:nvSpPr>
          <p:cNvPr id="5" name="Θέση περιεχομένου 2">
            <a:extLst>
              <a:ext uri="{FF2B5EF4-FFF2-40B4-BE49-F238E27FC236}">
                <a16:creationId xmlns:a16="http://schemas.microsoft.com/office/drawing/2014/main" id="{8A996EA2-69F6-4330-A264-94AAE34E535D}"/>
              </a:ext>
            </a:extLst>
          </p:cNvPr>
          <p:cNvSpPr txBox="1">
            <a:spLocks/>
          </p:cNvSpPr>
          <p:nvPr/>
        </p:nvSpPr>
        <p:spPr>
          <a:xfrm>
            <a:off x="6092952" y="2686226"/>
            <a:ext cx="5135880" cy="3593592"/>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p>
          <a:p>
            <a:r>
              <a:rPr lang="en-US" dirty="0"/>
              <a:t>2. </a:t>
            </a:r>
          </a:p>
          <a:p>
            <a:r>
              <a:rPr lang="en-US" dirty="0"/>
              <a:t>3.</a:t>
            </a:r>
          </a:p>
          <a:p>
            <a:r>
              <a:rPr lang="en-US" dirty="0"/>
              <a:t>4.</a:t>
            </a:r>
          </a:p>
          <a:p>
            <a:r>
              <a:rPr lang="en-US" dirty="0"/>
              <a:t>5.</a:t>
            </a:r>
          </a:p>
          <a:p>
            <a:r>
              <a:rPr lang="en-US" dirty="0"/>
              <a:t>6.</a:t>
            </a:r>
            <a:endParaRPr lang="el-GR" dirty="0"/>
          </a:p>
        </p:txBody>
      </p:sp>
    </p:spTree>
    <p:extLst>
      <p:ext uri="{BB962C8B-B14F-4D97-AF65-F5344CB8AC3E}">
        <p14:creationId xmlns:p14="http://schemas.microsoft.com/office/powerpoint/2010/main" val="214401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296BE9-5BC9-4102-81C5-21F5B96D3F0E}"/>
              </a:ext>
            </a:extLst>
          </p:cNvPr>
          <p:cNvSpPr>
            <a:spLocks noGrp="1"/>
          </p:cNvSpPr>
          <p:nvPr>
            <p:ph type="title"/>
          </p:nvPr>
        </p:nvSpPr>
        <p:spPr/>
        <p:txBody>
          <a:bodyPr>
            <a:normAutofit fontScale="90000"/>
          </a:bodyPr>
          <a:lstStyle/>
          <a:p>
            <a:br>
              <a:rPr lang="de-DE" dirty="0"/>
            </a:br>
            <a:endParaRPr lang="el-GR" dirty="0"/>
          </a:p>
        </p:txBody>
      </p:sp>
      <p:sp>
        <p:nvSpPr>
          <p:cNvPr id="3" name="Θέση περιεχομένου 2">
            <a:extLst>
              <a:ext uri="{FF2B5EF4-FFF2-40B4-BE49-F238E27FC236}">
                <a16:creationId xmlns:a16="http://schemas.microsoft.com/office/drawing/2014/main" id="{CFA7EED7-1A45-46F2-9143-AF901D5B9E5E}"/>
              </a:ext>
            </a:extLst>
          </p:cNvPr>
          <p:cNvSpPr>
            <a:spLocks noGrp="1"/>
          </p:cNvSpPr>
          <p:nvPr>
            <p:ph idx="1"/>
          </p:nvPr>
        </p:nvSpPr>
        <p:spPr/>
        <p:txBody>
          <a:bodyPr/>
          <a:lstStyle/>
          <a:p>
            <a:pPr marL="514350" indent="-514350">
              <a:buAutoNum type="arabicPeriod"/>
            </a:pPr>
            <a:r>
              <a:rPr lang="de-DE" dirty="0"/>
              <a:t>das Osterlamm, 3.das Osternest, 4. das Osterei, 5. der Osterhase</a:t>
            </a:r>
          </a:p>
          <a:p>
            <a:r>
              <a:rPr lang="de-DE" dirty="0"/>
              <a:t>6. Frohe Ostern</a:t>
            </a:r>
            <a:endParaRPr lang="el-GR" dirty="0"/>
          </a:p>
          <a:p>
            <a:endParaRPr lang="de-DE" dirty="0"/>
          </a:p>
          <a:p>
            <a:endParaRPr lang="el-GR" dirty="0"/>
          </a:p>
        </p:txBody>
      </p:sp>
      <p:pic>
        <p:nvPicPr>
          <p:cNvPr id="4" name="Εικόνα 3">
            <a:extLst>
              <a:ext uri="{FF2B5EF4-FFF2-40B4-BE49-F238E27FC236}">
                <a16:creationId xmlns:a16="http://schemas.microsoft.com/office/drawing/2014/main" id="{5CE6082A-BE00-4FC2-B6EF-0FA6B59E0FB7}"/>
              </a:ext>
            </a:extLst>
          </p:cNvPr>
          <p:cNvPicPr>
            <a:picLocks noChangeAspect="1"/>
          </p:cNvPicPr>
          <p:nvPr/>
        </p:nvPicPr>
        <p:blipFill>
          <a:blip r:embed="rId2"/>
          <a:stretch>
            <a:fillRect/>
          </a:stretch>
        </p:blipFill>
        <p:spPr>
          <a:xfrm>
            <a:off x="625482" y="4074863"/>
            <a:ext cx="1561905" cy="1085714"/>
          </a:xfrm>
          <a:prstGeom prst="rect">
            <a:avLst/>
          </a:prstGeom>
        </p:spPr>
      </p:pic>
      <p:pic>
        <p:nvPicPr>
          <p:cNvPr id="5" name="Εικόνα 4">
            <a:extLst>
              <a:ext uri="{FF2B5EF4-FFF2-40B4-BE49-F238E27FC236}">
                <a16:creationId xmlns:a16="http://schemas.microsoft.com/office/drawing/2014/main" id="{15D96269-C018-47E5-85DC-AC2E08448BC3}"/>
              </a:ext>
            </a:extLst>
          </p:cNvPr>
          <p:cNvPicPr>
            <a:picLocks noChangeAspect="1"/>
          </p:cNvPicPr>
          <p:nvPr/>
        </p:nvPicPr>
        <p:blipFill>
          <a:blip r:embed="rId3"/>
          <a:stretch>
            <a:fillRect/>
          </a:stretch>
        </p:blipFill>
        <p:spPr>
          <a:xfrm>
            <a:off x="3231319" y="3870101"/>
            <a:ext cx="1171429" cy="1495238"/>
          </a:xfrm>
          <a:prstGeom prst="rect">
            <a:avLst/>
          </a:prstGeom>
        </p:spPr>
      </p:pic>
      <p:pic>
        <p:nvPicPr>
          <p:cNvPr id="6" name="Εικόνα 5">
            <a:extLst>
              <a:ext uri="{FF2B5EF4-FFF2-40B4-BE49-F238E27FC236}">
                <a16:creationId xmlns:a16="http://schemas.microsoft.com/office/drawing/2014/main" id="{DBFB827C-C57A-432C-84F9-1D4340E40297}"/>
              </a:ext>
            </a:extLst>
          </p:cNvPr>
          <p:cNvPicPr>
            <a:picLocks noChangeAspect="1"/>
          </p:cNvPicPr>
          <p:nvPr/>
        </p:nvPicPr>
        <p:blipFill>
          <a:blip r:embed="rId4"/>
          <a:stretch>
            <a:fillRect/>
          </a:stretch>
        </p:blipFill>
        <p:spPr>
          <a:xfrm>
            <a:off x="6170894" y="3525469"/>
            <a:ext cx="1571429" cy="1438095"/>
          </a:xfrm>
          <a:prstGeom prst="rect">
            <a:avLst/>
          </a:prstGeom>
        </p:spPr>
      </p:pic>
      <p:pic>
        <p:nvPicPr>
          <p:cNvPr id="7" name="Εικόνα 6">
            <a:extLst>
              <a:ext uri="{FF2B5EF4-FFF2-40B4-BE49-F238E27FC236}">
                <a16:creationId xmlns:a16="http://schemas.microsoft.com/office/drawing/2014/main" id="{57A7DEB5-B1D6-4EC5-97BE-2FA98DC18B69}"/>
              </a:ext>
            </a:extLst>
          </p:cNvPr>
          <p:cNvPicPr>
            <a:picLocks noChangeAspect="1"/>
          </p:cNvPicPr>
          <p:nvPr/>
        </p:nvPicPr>
        <p:blipFill>
          <a:blip r:embed="rId5"/>
          <a:stretch>
            <a:fillRect/>
          </a:stretch>
        </p:blipFill>
        <p:spPr>
          <a:xfrm>
            <a:off x="10293149" y="3668053"/>
            <a:ext cx="1323810" cy="1742857"/>
          </a:xfrm>
          <a:prstGeom prst="rect">
            <a:avLst/>
          </a:prstGeom>
        </p:spPr>
      </p:pic>
      <p:pic>
        <p:nvPicPr>
          <p:cNvPr id="8" name="Εικόνα 7">
            <a:extLst>
              <a:ext uri="{FF2B5EF4-FFF2-40B4-BE49-F238E27FC236}">
                <a16:creationId xmlns:a16="http://schemas.microsoft.com/office/drawing/2014/main" id="{3E77D78F-27AF-4A49-9FBE-8584A78353AF}"/>
              </a:ext>
            </a:extLst>
          </p:cNvPr>
          <p:cNvPicPr>
            <a:picLocks noChangeAspect="1"/>
          </p:cNvPicPr>
          <p:nvPr/>
        </p:nvPicPr>
        <p:blipFill>
          <a:blip r:embed="rId6"/>
          <a:stretch>
            <a:fillRect/>
          </a:stretch>
        </p:blipFill>
        <p:spPr>
          <a:xfrm flipH="1">
            <a:off x="8077788" y="3456891"/>
            <a:ext cx="1244150" cy="1855313"/>
          </a:xfrm>
          <a:prstGeom prst="rect">
            <a:avLst/>
          </a:prstGeom>
        </p:spPr>
      </p:pic>
      <p:pic>
        <p:nvPicPr>
          <p:cNvPr id="9" name="Εικόνα 8">
            <a:extLst>
              <a:ext uri="{FF2B5EF4-FFF2-40B4-BE49-F238E27FC236}">
                <a16:creationId xmlns:a16="http://schemas.microsoft.com/office/drawing/2014/main" id="{D7FED282-2E29-49E2-8D6E-AE80A50DB496}"/>
              </a:ext>
            </a:extLst>
          </p:cNvPr>
          <p:cNvPicPr>
            <a:picLocks noChangeAspect="1"/>
          </p:cNvPicPr>
          <p:nvPr/>
        </p:nvPicPr>
        <p:blipFill>
          <a:blip r:embed="rId7"/>
          <a:stretch>
            <a:fillRect/>
          </a:stretch>
        </p:blipFill>
        <p:spPr>
          <a:xfrm>
            <a:off x="742467" y="5160577"/>
            <a:ext cx="2200000" cy="1438095"/>
          </a:xfrm>
          <a:prstGeom prst="rect">
            <a:avLst/>
          </a:prstGeom>
        </p:spPr>
      </p:pic>
      <p:pic>
        <p:nvPicPr>
          <p:cNvPr id="10" name="Εικόνα 9">
            <a:extLst>
              <a:ext uri="{FF2B5EF4-FFF2-40B4-BE49-F238E27FC236}">
                <a16:creationId xmlns:a16="http://schemas.microsoft.com/office/drawing/2014/main" id="{51DEFE6E-40B0-428D-B646-A798E4E2D442}"/>
              </a:ext>
            </a:extLst>
          </p:cNvPr>
          <p:cNvPicPr>
            <a:picLocks noChangeAspect="1"/>
          </p:cNvPicPr>
          <p:nvPr/>
        </p:nvPicPr>
        <p:blipFill>
          <a:blip r:embed="rId8"/>
          <a:stretch>
            <a:fillRect/>
          </a:stretch>
        </p:blipFill>
        <p:spPr>
          <a:xfrm>
            <a:off x="7777107" y="5240592"/>
            <a:ext cx="2019048" cy="1542857"/>
          </a:xfrm>
          <a:prstGeom prst="rect">
            <a:avLst/>
          </a:prstGeom>
        </p:spPr>
      </p:pic>
      <p:pic>
        <p:nvPicPr>
          <p:cNvPr id="11" name="Εικόνα 10">
            <a:extLst>
              <a:ext uri="{FF2B5EF4-FFF2-40B4-BE49-F238E27FC236}">
                <a16:creationId xmlns:a16="http://schemas.microsoft.com/office/drawing/2014/main" id="{3E039D88-E06E-4108-81D3-6262BBAA9918}"/>
              </a:ext>
            </a:extLst>
          </p:cNvPr>
          <p:cNvPicPr>
            <a:picLocks noChangeAspect="1"/>
          </p:cNvPicPr>
          <p:nvPr/>
        </p:nvPicPr>
        <p:blipFill>
          <a:blip r:embed="rId9"/>
          <a:stretch>
            <a:fillRect/>
          </a:stretch>
        </p:blipFill>
        <p:spPr>
          <a:xfrm>
            <a:off x="4634933" y="5240592"/>
            <a:ext cx="1143339" cy="1509906"/>
          </a:xfrm>
          <a:prstGeom prst="rect">
            <a:avLst/>
          </a:prstGeom>
        </p:spPr>
      </p:pic>
      <p:sp>
        <p:nvSpPr>
          <p:cNvPr id="12" name="TextBox 11">
            <a:extLst>
              <a:ext uri="{FF2B5EF4-FFF2-40B4-BE49-F238E27FC236}">
                <a16:creationId xmlns:a16="http://schemas.microsoft.com/office/drawing/2014/main" id="{C1863709-7657-4206-82D1-D27F23FC4FDD}"/>
              </a:ext>
            </a:extLst>
          </p:cNvPr>
          <p:cNvSpPr txBox="1"/>
          <p:nvPr/>
        </p:nvSpPr>
        <p:spPr>
          <a:xfrm>
            <a:off x="3477754" y="792416"/>
            <a:ext cx="4681090" cy="769441"/>
          </a:xfrm>
          <a:prstGeom prst="rect">
            <a:avLst/>
          </a:prstGeom>
          <a:noFill/>
        </p:spPr>
        <p:txBody>
          <a:bodyPr wrap="none" rtlCol="0">
            <a:spAutoFit/>
          </a:bodyPr>
          <a:lstStyle/>
          <a:p>
            <a:r>
              <a:rPr lang="el-GR" sz="4400" dirty="0">
                <a:highlight>
                  <a:srgbClr val="FFFF00"/>
                </a:highlight>
              </a:rPr>
              <a:t>Ο</a:t>
            </a:r>
            <a:r>
              <a:rPr lang="en-US" sz="4400" dirty="0">
                <a:highlight>
                  <a:srgbClr val="FFFF00"/>
                </a:highlight>
              </a:rPr>
              <a:t>STERBREGRIFFE</a:t>
            </a:r>
            <a:r>
              <a:rPr lang="el-GR" dirty="0"/>
              <a:t>Τ</a:t>
            </a:r>
          </a:p>
        </p:txBody>
      </p:sp>
      <p:pic>
        <p:nvPicPr>
          <p:cNvPr id="14" name="Εικόνα 13">
            <a:extLst>
              <a:ext uri="{FF2B5EF4-FFF2-40B4-BE49-F238E27FC236}">
                <a16:creationId xmlns:a16="http://schemas.microsoft.com/office/drawing/2014/main" id="{FD179F07-AAC7-4E5B-AF7E-71B1BA5E2A1C}"/>
              </a:ext>
            </a:extLst>
          </p:cNvPr>
          <p:cNvPicPr>
            <a:picLocks noChangeAspect="1"/>
          </p:cNvPicPr>
          <p:nvPr/>
        </p:nvPicPr>
        <p:blipFill>
          <a:blip r:embed="rId10"/>
          <a:stretch>
            <a:fillRect/>
          </a:stretch>
        </p:blipFill>
        <p:spPr>
          <a:xfrm>
            <a:off x="4634933" y="3930352"/>
            <a:ext cx="487722" cy="499915"/>
          </a:xfrm>
          <a:prstGeom prst="rect">
            <a:avLst/>
          </a:prstGeom>
        </p:spPr>
      </p:pic>
      <p:pic>
        <p:nvPicPr>
          <p:cNvPr id="15" name="Εικόνα 14">
            <a:extLst>
              <a:ext uri="{FF2B5EF4-FFF2-40B4-BE49-F238E27FC236}">
                <a16:creationId xmlns:a16="http://schemas.microsoft.com/office/drawing/2014/main" id="{B55E01AC-41D5-4066-8153-2A724EBEF49E}"/>
              </a:ext>
            </a:extLst>
          </p:cNvPr>
          <p:cNvPicPr>
            <a:picLocks noChangeAspect="1"/>
          </p:cNvPicPr>
          <p:nvPr/>
        </p:nvPicPr>
        <p:blipFill>
          <a:blip r:embed="rId10"/>
          <a:stretch>
            <a:fillRect/>
          </a:stretch>
        </p:blipFill>
        <p:spPr>
          <a:xfrm>
            <a:off x="11481965" y="3418095"/>
            <a:ext cx="487722" cy="499915"/>
          </a:xfrm>
          <a:prstGeom prst="rect">
            <a:avLst/>
          </a:prstGeom>
        </p:spPr>
      </p:pic>
      <p:pic>
        <p:nvPicPr>
          <p:cNvPr id="16" name="Εικόνα 15">
            <a:extLst>
              <a:ext uri="{FF2B5EF4-FFF2-40B4-BE49-F238E27FC236}">
                <a16:creationId xmlns:a16="http://schemas.microsoft.com/office/drawing/2014/main" id="{0002C432-1622-42A3-B764-77FE2770D42E}"/>
              </a:ext>
            </a:extLst>
          </p:cNvPr>
          <p:cNvPicPr>
            <a:picLocks noChangeAspect="1"/>
          </p:cNvPicPr>
          <p:nvPr/>
        </p:nvPicPr>
        <p:blipFill>
          <a:blip r:embed="rId10"/>
          <a:stretch>
            <a:fillRect/>
          </a:stretch>
        </p:blipFill>
        <p:spPr>
          <a:xfrm>
            <a:off x="5852139" y="5565669"/>
            <a:ext cx="487722" cy="499915"/>
          </a:xfrm>
          <a:prstGeom prst="rect">
            <a:avLst/>
          </a:prstGeom>
        </p:spPr>
      </p:pic>
      <p:pic>
        <p:nvPicPr>
          <p:cNvPr id="17" name="Εικόνα 16">
            <a:extLst>
              <a:ext uri="{FF2B5EF4-FFF2-40B4-BE49-F238E27FC236}">
                <a16:creationId xmlns:a16="http://schemas.microsoft.com/office/drawing/2014/main" id="{11D55A33-AEF6-435A-B92A-3C2520DC2ECE}"/>
              </a:ext>
            </a:extLst>
          </p:cNvPr>
          <p:cNvPicPr>
            <a:picLocks noChangeAspect="1"/>
          </p:cNvPicPr>
          <p:nvPr/>
        </p:nvPicPr>
        <p:blipFill>
          <a:blip r:embed="rId10"/>
          <a:stretch>
            <a:fillRect/>
          </a:stretch>
        </p:blipFill>
        <p:spPr>
          <a:xfrm>
            <a:off x="2528612" y="5160952"/>
            <a:ext cx="487722" cy="499915"/>
          </a:xfrm>
          <a:prstGeom prst="rect">
            <a:avLst/>
          </a:prstGeom>
        </p:spPr>
      </p:pic>
      <p:pic>
        <p:nvPicPr>
          <p:cNvPr id="18" name="Εικόνα 17">
            <a:extLst>
              <a:ext uri="{FF2B5EF4-FFF2-40B4-BE49-F238E27FC236}">
                <a16:creationId xmlns:a16="http://schemas.microsoft.com/office/drawing/2014/main" id="{8C788DAA-E824-4EB6-A70F-C1FDBD1255BE}"/>
              </a:ext>
            </a:extLst>
          </p:cNvPr>
          <p:cNvPicPr>
            <a:picLocks noChangeAspect="1"/>
          </p:cNvPicPr>
          <p:nvPr/>
        </p:nvPicPr>
        <p:blipFill>
          <a:blip r:embed="rId10"/>
          <a:stretch>
            <a:fillRect/>
          </a:stretch>
        </p:blipFill>
        <p:spPr>
          <a:xfrm>
            <a:off x="9663388" y="5293369"/>
            <a:ext cx="487722" cy="499915"/>
          </a:xfrm>
          <a:prstGeom prst="rect">
            <a:avLst/>
          </a:prstGeom>
        </p:spPr>
      </p:pic>
      <p:pic>
        <p:nvPicPr>
          <p:cNvPr id="19" name="Εικόνα 18">
            <a:extLst>
              <a:ext uri="{FF2B5EF4-FFF2-40B4-BE49-F238E27FC236}">
                <a16:creationId xmlns:a16="http://schemas.microsoft.com/office/drawing/2014/main" id="{A2A9CD2E-EBAF-4430-8F08-235C67204C44}"/>
              </a:ext>
            </a:extLst>
          </p:cNvPr>
          <p:cNvPicPr>
            <a:picLocks noChangeAspect="1"/>
          </p:cNvPicPr>
          <p:nvPr/>
        </p:nvPicPr>
        <p:blipFill>
          <a:blip r:embed="rId10"/>
          <a:stretch>
            <a:fillRect/>
          </a:stretch>
        </p:blipFill>
        <p:spPr>
          <a:xfrm>
            <a:off x="2085565" y="3918010"/>
            <a:ext cx="487722" cy="499915"/>
          </a:xfrm>
          <a:prstGeom prst="rect">
            <a:avLst/>
          </a:prstGeom>
        </p:spPr>
      </p:pic>
    </p:spTree>
    <p:extLst>
      <p:ext uri="{BB962C8B-B14F-4D97-AF65-F5344CB8AC3E}">
        <p14:creationId xmlns:p14="http://schemas.microsoft.com/office/powerpoint/2010/main" val="121977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64B99F-D1A3-441E-B507-A3B1248E59C3}"/>
              </a:ext>
            </a:extLst>
          </p:cNvPr>
          <p:cNvSpPr>
            <a:spLocks noGrp="1"/>
          </p:cNvSpPr>
          <p:nvPr>
            <p:ph type="title"/>
          </p:nvPr>
        </p:nvSpPr>
        <p:spPr/>
        <p:txBody>
          <a:bodyPr/>
          <a:lstStyle/>
          <a:p>
            <a:r>
              <a:rPr lang="de-DE" dirty="0"/>
              <a:t>Wichtige Feiertage</a:t>
            </a:r>
            <a:endParaRPr lang="el-GR" dirty="0"/>
          </a:p>
        </p:txBody>
      </p:sp>
      <p:sp>
        <p:nvSpPr>
          <p:cNvPr id="3" name="Θέση περιεχομένου 2">
            <a:extLst>
              <a:ext uri="{FF2B5EF4-FFF2-40B4-BE49-F238E27FC236}">
                <a16:creationId xmlns:a16="http://schemas.microsoft.com/office/drawing/2014/main" id="{A2BD2079-089F-4A5A-AD0A-DF074E2947E7}"/>
              </a:ext>
            </a:extLst>
          </p:cNvPr>
          <p:cNvSpPr>
            <a:spLocks noGrp="1"/>
          </p:cNvSpPr>
          <p:nvPr>
            <p:ph idx="1"/>
          </p:nvPr>
        </p:nvSpPr>
        <p:spPr/>
        <p:txBody>
          <a:bodyPr>
            <a:normAutofit fontScale="77500" lnSpcReduction="20000"/>
          </a:bodyPr>
          <a:lstStyle/>
          <a:p>
            <a:r>
              <a:rPr lang="el-GR" dirty="0"/>
              <a:t>Η περίοδος της Σαρακοστής αρχίζει την πρώτη Τετάρτη μετά τις Απόκριες </a:t>
            </a:r>
            <a:r>
              <a:rPr lang="el-GR" dirty="0">
                <a:solidFill>
                  <a:srgbClr val="FF0000"/>
                </a:solidFill>
              </a:rPr>
              <a:t>(</a:t>
            </a:r>
            <a:r>
              <a:rPr lang="el-GR" dirty="0" err="1">
                <a:solidFill>
                  <a:srgbClr val="FF0000"/>
                </a:solidFill>
              </a:rPr>
              <a:t>Aschermittwoch</a:t>
            </a:r>
            <a:r>
              <a:rPr lang="el-GR" dirty="0">
                <a:solidFill>
                  <a:srgbClr val="FF0000"/>
                </a:solidFill>
              </a:rPr>
              <a:t>). </a:t>
            </a:r>
            <a:endParaRPr lang="de-DE" dirty="0">
              <a:solidFill>
                <a:srgbClr val="FF0000"/>
              </a:solidFill>
            </a:endParaRPr>
          </a:p>
          <a:p>
            <a:r>
              <a:rPr lang="el-GR" dirty="0"/>
              <a:t>Το Πάσχα γιορτάζεται την Κυριακή μετά την πρώτη πανσέληνο της Άνοιξης. Δύο είναι οι πιο σημαντικές εορταστικές μέρες: η Κυριακή </a:t>
            </a:r>
            <a:r>
              <a:rPr lang="el-GR" dirty="0">
                <a:solidFill>
                  <a:srgbClr val="FF0000"/>
                </a:solidFill>
              </a:rPr>
              <a:t>(</a:t>
            </a:r>
            <a:r>
              <a:rPr lang="el-GR" dirty="0" err="1">
                <a:solidFill>
                  <a:srgbClr val="FF0000"/>
                </a:solidFill>
              </a:rPr>
              <a:t>Ostersonntag</a:t>
            </a:r>
            <a:r>
              <a:rPr lang="el-GR" dirty="0">
                <a:solidFill>
                  <a:srgbClr val="FF0000"/>
                </a:solidFill>
              </a:rPr>
              <a:t>) </a:t>
            </a:r>
            <a:r>
              <a:rPr lang="el-GR" dirty="0"/>
              <a:t>και η Δευτέρα </a:t>
            </a:r>
            <a:r>
              <a:rPr lang="el-GR" dirty="0">
                <a:solidFill>
                  <a:srgbClr val="FF0000"/>
                </a:solidFill>
              </a:rPr>
              <a:t>(</a:t>
            </a:r>
            <a:r>
              <a:rPr lang="el-GR" dirty="0" err="1">
                <a:solidFill>
                  <a:srgbClr val="FF0000"/>
                </a:solidFill>
              </a:rPr>
              <a:t>Ostermontag</a:t>
            </a:r>
            <a:r>
              <a:rPr lang="el-GR" dirty="0">
                <a:solidFill>
                  <a:srgbClr val="FF0000"/>
                </a:solidFill>
              </a:rPr>
              <a:t>) </a:t>
            </a:r>
            <a:r>
              <a:rPr lang="el-GR" dirty="0"/>
              <a:t>του Πάσχα. </a:t>
            </a:r>
            <a:endParaRPr lang="de-DE" dirty="0"/>
          </a:p>
          <a:p>
            <a:r>
              <a:rPr lang="el-GR" dirty="0"/>
              <a:t>Η Μεγάλη εβδομάδα ονομάζεται </a:t>
            </a:r>
            <a:r>
              <a:rPr lang="el-GR" dirty="0" err="1">
                <a:solidFill>
                  <a:srgbClr val="FF0000"/>
                </a:solidFill>
              </a:rPr>
              <a:t>Karwoche</a:t>
            </a:r>
            <a:r>
              <a:rPr lang="el-GR" dirty="0"/>
              <a:t>. </a:t>
            </a:r>
            <a:endParaRPr lang="de-DE" dirty="0"/>
          </a:p>
          <a:p>
            <a:r>
              <a:rPr lang="el-GR" dirty="0"/>
              <a:t>Την Μεγάλη Πέμπτη </a:t>
            </a:r>
            <a:r>
              <a:rPr lang="el-GR" dirty="0">
                <a:solidFill>
                  <a:srgbClr val="FF0000"/>
                </a:solidFill>
              </a:rPr>
              <a:t>(</a:t>
            </a:r>
            <a:r>
              <a:rPr lang="el-GR" dirty="0" err="1">
                <a:solidFill>
                  <a:srgbClr val="FF0000"/>
                </a:solidFill>
              </a:rPr>
              <a:t>Gründonnerstag</a:t>
            </a:r>
            <a:r>
              <a:rPr lang="el-GR" dirty="0">
                <a:solidFill>
                  <a:srgbClr val="FF0000"/>
                </a:solidFill>
              </a:rPr>
              <a:t>) </a:t>
            </a:r>
            <a:r>
              <a:rPr lang="el-GR" dirty="0"/>
              <a:t>γίνεται η μεταφορά του Σταυρού. Την Μεγάλη Παρασκευή </a:t>
            </a:r>
            <a:r>
              <a:rPr lang="el-GR" dirty="0">
                <a:solidFill>
                  <a:srgbClr val="FF0000"/>
                </a:solidFill>
              </a:rPr>
              <a:t>(</a:t>
            </a:r>
            <a:r>
              <a:rPr lang="el-GR" dirty="0" err="1">
                <a:solidFill>
                  <a:srgbClr val="FF0000"/>
                </a:solidFill>
              </a:rPr>
              <a:t>Karfreitag</a:t>
            </a:r>
            <a:r>
              <a:rPr lang="el-GR" dirty="0"/>
              <a:t>) τα καταστήματα είναι κλειστά, σε πολλές περιοχές και τα </a:t>
            </a:r>
            <a:r>
              <a:rPr lang="el-GR" dirty="0" err="1"/>
              <a:t>Cafè</a:t>
            </a:r>
            <a:r>
              <a:rPr lang="el-GR" dirty="0"/>
              <a:t>, τα </a:t>
            </a:r>
            <a:r>
              <a:rPr lang="el-GR" dirty="0" err="1"/>
              <a:t>Bar</a:t>
            </a:r>
            <a:r>
              <a:rPr lang="el-GR" dirty="0"/>
              <a:t>. Δεν βάζουν μουσική, ούτε χορεύουν. Ακόμη και στο ραδιόφωνο ακούγεται μόνο πένθιμη κι εκκλησιαστική μουσική. Τις δύο αυτές ημέρες οι Γερμανοί έχουν ως παράδοση να τρώνε μόνο ψάρι.</a:t>
            </a:r>
          </a:p>
        </p:txBody>
      </p:sp>
    </p:spTree>
    <p:extLst>
      <p:ext uri="{BB962C8B-B14F-4D97-AF65-F5344CB8AC3E}">
        <p14:creationId xmlns:p14="http://schemas.microsoft.com/office/powerpoint/2010/main" val="338889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9339D0A-DA03-43D0-9BF8-1F12E1DB914A}"/>
              </a:ext>
            </a:extLst>
          </p:cNvPr>
          <p:cNvSpPr>
            <a:spLocks noGrp="1"/>
          </p:cNvSpPr>
          <p:nvPr>
            <p:ph type="title"/>
          </p:nvPr>
        </p:nvSpPr>
        <p:spPr>
          <a:xfrm>
            <a:off x="960120" y="317814"/>
            <a:ext cx="10268712" cy="1700784"/>
          </a:xfrm>
        </p:spPr>
        <p:txBody>
          <a:bodyPr>
            <a:normAutofit/>
          </a:bodyPr>
          <a:lstStyle/>
          <a:p>
            <a:r>
              <a:rPr lang="de-DE" dirty="0" err="1"/>
              <a:t>OstersonnTag</a:t>
            </a:r>
            <a:endParaRPr lang="el-GR" dirty="0"/>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2F2FAC4-5ABD-4B1F-AB92-22145539911C}"/>
              </a:ext>
            </a:extLst>
          </p:cNvPr>
          <p:cNvSpPr>
            <a:spLocks noGrp="1"/>
          </p:cNvSpPr>
          <p:nvPr>
            <p:ph idx="1"/>
          </p:nvPr>
        </p:nvSpPr>
        <p:spPr>
          <a:xfrm>
            <a:off x="960120" y="2587625"/>
            <a:ext cx="6214533" cy="3317875"/>
          </a:xfrm>
        </p:spPr>
        <p:txBody>
          <a:bodyPr anchor="ctr">
            <a:normAutofit/>
          </a:bodyPr>
          <a:lstStyle/>
          <a:p>
            <a:pPr>
              <a:lnSpc>
                <a:spcPct val="91000"/>
              </a:lnSpc>
            </a:pPr>
            <a:r>
              <a:rPr lang="el-GR" sz="1600" dirty="0"/>
              <a:t>Το Πάσχα όμως είναι μία πολύ γιορτινή μέρα. Ξεκινά με δοξολογίες στην εκκλησία το βράδυ και τελειώνει την Κυριακή το πρωί. Η Κυριακή του Πάσχα θεωρείται οικογενειακή μέρα στην Γερμανία και υπάρχει ειδικό μενού: για το πρωινό ένα γλύκισμα σε σχήμα </a:t>
            </a:r>
            <a:r>
              <a:rPr lang="el-GR" sz="1600" dirty="0">
                <a:highlight>
                  <a:srgbClr val="808080"/>
                </a:highlight>
              </a:rPr>
              <a:t>αρνιού (</a:t>
            </a:r>
            <a:r>
              <a:rPr lang="el-GR" sz="1600" dirty="0" err="1">
                <a:highlight>
                  <a:srgbClr val="808080"/>
                </a:highlight>
              </a:rPr>
              <a:t>Osterlamm</a:t>
            </a:r>
            <a:r>
              <a:rPr lang="el-GR" sz="1600" dirty="0">
                <a:highlight>
                  <a:srgbClr val="808080"/>
                </a:highlight>
              </a:rPr>
              <a:t>) </a:t>
            </a:r>
            <a:r>
              <a:rPr lang="el-GR" sz="1600" dirty="0"/>
              <a:t>και για το μεσημέρι βαμμένα αυγά</a:t>
            </a:r>
            <a:r>
              <a:rPr lang="en-US" sz="1600" dirty="0"/>
              <a:t> </a:t>
            </a:r>
            <a:r>
              <a:rPr lang="en-US" sz="1600" dirty="0" err="1">
                <a:highlight>
                  <a:srgbClr val="808080"/>
                </a:highlight>
              </a:rPr>
              <a:t>Ostereier</a:t>
            </a:r>
            <a:r>
              <a:rPr lang="el-GR" sz="1600" dirty="0"/>
              <a:t> και ψητό αρνί </a:t>
            </a:r>
            <a:r>
              <a:rPr lang="en-US" sz="1600" dirty="0" err="1">
                <a:highlight>
                  <a:srgbClr val="808080"/>
                </a:highlight>
              </a:rPr>
              <a:t>Lamm</a:t>
            </a:r>
            <a:r>
              <a:rPr lang="en-US" sz="1600" dirty="0"/>
              <a:t> </a:t>
            </a:r>
            <a:r>
              <a:rPr lang="el-GR" sz="1600" dirty="0"/>
              <a:t>(όχι στη σούβλα). </a:t>
            </a:r>
            <a:endParaRPr lang="de-DE" sz="1600" dirty="0"/>
          </a:p>
          <a:p>
            <a:pPr>
              <a:lnSpc>
                <a:spcPct val="91000"/>
              </a:lnSpc>
            </a:pPr>
            <a:r>
              <a:rPr lang="el-GR" sz="1600" dirty="0"/>
              <a:t>Το πρωί της Κυριακής του Πάσχα οι γονείς κρύβουν στο σπίτι ή στον κήπο ακόμη και σε πάρκα βαμμένα αυγά και γλυκίσματα και τα παιδιά ψάχνουν να τα βρουν.</a:t>
            </a:r>
            <a:endParaRPr lang="de-DE" sz="1600" dirty="0"/>
          </a:p>
          <a:p>
            <a:pPr>
              <a:lnSpc>
                <a:spcPct val="91000"/>
              </a:lnSpc>
            </a:pPr>
            <a:r>
              <a:rPr lang="el-GR" sz="1600" dirty="0"/>
              <a:t>Τα σημαντικότερα σύμβολα του Πάσχα είναι  τα βαμμένα αυγά </a:t>
            </a:r>
            <a:r>
              <a:rPr lang="el-GR" sz="1600" dirty="0">
                <a:highlight>
                  <a:srgbClr val="808080"/>
                </a:highlight>
              </a:rPr>
              <a:t>(</a:t>
            </a:r>
            <a:r>
              <a:rPr lang="el-GR" sz="1600" dirty="0" err="1">
                <a:highlight>
                  <a:srgbClr val="808080"/>
                </a:highlight>
              </a:rPr>
              <a:t>Ostereier</a:t>
            </a:r>
            <a:r>
              <a:rPr lang="el-GR" sz="1600" dirty="0">
                <a:highlight>
                  <a:srgbClr val="808080"/>
                </a:highlight>
              </a:rPr>
              <a:t>)</a:t>
            </a:r>
            <a:r>
              <a:rPr lang="el-GR" sz="1600" dirty="0"/>
              <a:t>, ο λαγός </a:t>
            </a:r>
            <a:r>
              <a:rPr lang="el-GR" sz="1600" dirty="0">
                <a:highlight>
                  <a:srgbClr val="808080"/>
                </a:highlight>
              </a:rPr>
              <a:t>(</a:t>
            </a:r>
            <a:r>
              <a:rPr lang="el-GR" sz="1600" dirty="0" err="1">
                <a:highlight>
                  <a:srgbClr val="808080"/>
                </a:highlight>
              </a:rPr>
              <a:t>Osterhase</a:t>
            </a:r>
            <a:r>
              <a:rPr lang="el-GR" sz="1600" dirty="0">
                <a:highlight>
                  <a:srgbClr val="808080"/>
                </a:highlight>
              </a:rPr>
              <a:t>), </a:t>
            </a:r>
            <a:r>
              <a:rPr lang="el-GR" sz="1600" dirty="0"/>
              <a:t>το αρνί </a:t>
            </a:r>
            <a:r>
              <a:rPr lang="el-GR" sz="1600" dirty="0">
                <a:highlight>
                  <a:srgbClr val="808080"/>
                </a:highlight>
              </a:rPr>
              <a:t>(</a:t>
            </a:r>
            <a:r>
              <a:rPr lang="el-GR" sz="1600" dirty="0" err="1">
                <a:highlight>
                  <a:srgbClr val="808080"/>
                </a:highlight>
              </a:rPr>
              <a:t>Osterlamm</a:t>
            </a:r>
            <a:r>
              <a:rPr lang="el-GR" sz="1600" dirty="0">
                <a:highlight>
                  <a:srgbClr val="808080"/>
                </a:highlight>
              </a:rPr>
              <a:t>) </a:t>
            </a:r>
            <a:r>
              <a:rPr lang="el-GR" sz="1600" dirty="0"/>
              <a:t>και η λευκή λαμπάδα </a:t>
            </a:r>
            <a:r>
              <a:rPr lang="el-GR" sz="1600" dirty="0">
                <a:highlight>
                  <a:srgbClr val="808080"/>
                </a:highlight>
              </a:rPr>
              <a:t>(</a:t>
            </a:r>
            <a:r>
              <a:rPr lang="el-GR" sz="1600" dirty="0" err="1">
                <a:highlight>
                  <a:srgbClr val="808080"/>
                </a:highlight>
              </a:rPr>
              <a:t>Osterkerze</a:t>
            </a:r>
            <a:r>
              <a:rPr lang="el-GR" sz="1600" dirty="0">
                <a:highlight>
                  <a:srgbClr val="808080"/>
                </a:highlight>
              </a:rPr>
              <a:t>).</a:t>
            </a:r>
          </a:p>
        </p:txBody>
      </p:sp>
      <p:pic>
        <p:nvPicPr>
          <p:cNvPr id="4" name="Εικόνα 3">
            <a:extLst>
              <a:ext uri="{FF2B5EF4-FFF2-40B4-BE49-F238E27FC236}">
                <a16:creationId xmlns:a16="http://schemas.microsoft.com/office/drawing/2014/main" id="{C1423225-AB09-48AB-8BD5-95916B0571E9}"/>
              </a:ext>
            </a:extLst>
          </p:cNvPr>
          <p:cNvPicPr>
            <a:picLocks noChangeAspect="1"/>
          </p:cNvPicPr>
          <p:nvPr/>
        </p:nvPicPr>
        <p:blipFill rotWithShape="1">
          <a:blip r:embed="rId2"/>
          <a:srcRect l="9459" r="6955" b="2"/>
          <a:stretch/>
        </p:blipFill>
        <p:spPr>
          <a:xfrm>
            <a:off x="7821168" y="2264988"/>
            <a:ext cx="4370832" cy="3952189"/>
          </a:xfrm>
          <a:prstGeom prst="rect">
            <a:avLst/>
          </a:prstGeom>
        </p:spPr>
      </p:pic>
    </p:spTree>
    <p:extLst>
      <p:ext uri="{BB962C8B-B14F-4D97-AF65-F5344CB8AC3E}">
        <p14:creationId xmlns:p14="http://schemas.microsoft.com/office/powerpoint/2010/main" val="39945321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DB94D39-367E-4393-B65E-510E5B6F18F1}"/>
              </a:ext>
            </a:extLst>
          </p:cNvPr>
          <p:cNvSpPr>
            <a:spLocks noGrp="1"/>
          </p:cNvSpPr>
          <p:nvPr>
            <p:ph type="title"/>
          </p:nvPr>
        </p:nvSpPr>
        <p:spPr>
          <a:xfrm>
            <a:off x="960120" y="317814"/>
            <a:ext cx="10268712" cy="1700784"/>
          </a:xfrm>
        </p:spPr>
        <p:txBody>
          <a:bodyPr>
            <a:normAutofit/>
          </a:bodyPr>
          <a:lstStyle/>
          <a:p>
            <a:r>
              <a:rPr lang="de-DE" dirty="0"/>
              <a:t>Die Ostereier</a:t>
            </a:r>
            <a:endParaRPr lang="el-GR" dirty="0"/>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Εικόνα 3">
            <a:extLst>
              <a:ext uri="{FF2B5EF4-FFF2-40B4-BE49-F238E27FC236}">
                <a16:creationId xmlns:a16="http://schemas.microsoft.com/office/drawing/2014/main" id="{472C3498-513E-436A-B61D-66041D36AECF}"/>
              </a:ext>
            </a:extLst>
          </p:cNvPr>
          <p:cNvPicPr>
            <a:picLocks noChangeAspect="1"/>
          </p:cNvPicPr>
          <p:nvPr/>
        </p:nvPicPr>
        <p:blipFill rotWithShape="1">
          <a:blip r:embed="rId2"/>
          <a:srcRect l="10968" r="13812" b="-1"/>
          <a:stretch/>
        </p:blipFill>
        <p:spPr>
          <a:xfrm>
            <a:off x="-3048" y="2264988"/>
            <a:ext cx="4370832" cy="3952189"/>
          </a:xfrm>
          <a:prstGeom prst="rect">
            <a:avLst/>
          </a:prstGeom>
        </p:spPr>
      </p:pic>
      <p:sp>
        <p:nvSpPr>
          <p:cNvPr id="3" name="Θέση περιεχομένου 2">
            <a:extLst>
              <a:ext uri="{FF2B5EF4-FFF2-40B4-BE49-F238E27FC236}">
                <a16:creationId xmlns:a16="http://schemas.microsoft.com/office/drawing/2014/main" id="{5093B0AB-5751-4A90-B494-858F1A32D990}"/>
              </a:ext>
            </a:extLst>
          </p:cNvPr>
          <p:cNvSpPr>
            <a:spLocks noGrp="1"/>
          </p:cNvSpPr>
          <p:nvPr>
            <p:ph idx="1"/>
          </p:nvPr>
        </p:nvSpPr>
        <p:spPr>
          <a:xfrm>
            <a:off x="5004426" y="2587625"/>
            <a:ext cx="6223961" cy="3317875"/>
          </a:xfrm>
        </p:spPr>
        <p:txBody>
          <a:bodyPr anchor="ctr">
            <a:normAutofit/>
          </a:bodyPr>
          <a:lstStyle/>
          <a:p>
            <a:pPr>
              <a:lnSpc>
                <a:spcPct val="91000"/>
              </a:lnSpc>
            </a:pPr>
            <a:r>
              <a:rPr lang="el-GR" sz="2200"/>
              <a:t>Το βάψιμο των αυγών (</a:t>
            </a:r>
            <a:r>
              <a:rPr lang="el-GR" sz="2200" err="1"/>
              <a:t>Ostereier</a:t>
            </a:r>
            <a:r>
              <a:rPr lang="el-GR" sz="2200"/>
              <a:t>) αποτελεί παλιά παράδοση και είναι στενά συνδεδεμένο με τη νηστεία της Σαρακοστής. Την άνοιξη οι κότες γεννούν πολλά αυγά κι επειδή δεν μπορούσαν λόγω της νηστείας να τα καταναλώσουν, τα έβραζαν για να τα διατηρήσουν, τα έβαφαν με  φυτικά υλικά (φύλλα, άνθη, καρπούς) για να τα ξεχωρίζουν από τα ωμά αυγά και  τα έκρυβαν. Αρχικά το χρώμα που χρησιμοποιούσαν ήταν το κόκκινο, σύμβολο των Παθών του Χριστού.</a:t>
            </a:r>
          </a:p>
        </p:txBody>
      </p:sp>
    </p:spTree>
    <p:extLst>
      <p:ext uri="{BB962C8B-B14F-4D97-AF65-F5344CB8AC3E}">
        <p14:creationId xmlns:p14="http://schemas.microsoft.com/office/powerpoint/2010/main" val="282813463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00DB33A-4682-4F1A-A730-A27D0D96CB84}"/>
              </a:ext>
            </a:extLst>
          </p:cNvPr>
          <p:cNvSpPr>
            <a:spLocks noGrp="1"/>
          </p:cNvSpPr>
          <p:nvPr>
            <p:ph type="title"/>
          </p:nvPr>
        </p:nvSpPr>
        <p:spPr>
          <a:xfrm>
            <a:off x="960120" y="317814"/>
            <a:ext cx="10268712" cy="1700784"/>
          </a:xfrm>
        </p:spPr>
        <p:txBody>
          <a:bodyPr>
            <a:normAutofit/>
          </a:bodyPr>
          <a:lstStyle/>
          <a:p>
            <a:r>
              <a:rPr lang="de-DE" dirty="0"/>
              <a:t>Der OSTERHASE</a:t>
            </a:r>
            <a:endParaRPr lang="el-GR" dirty="0"/>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162CE38F-B157-4D15-8C13-9FF892C61391}"/>
              </a:ext>
            </a:extLst>
          </p:cNvPr>
          <p:cNvSpPr>
            <a:spLocks noGrp="1"/>
          </p:cNvSpPr>
          <p:nvPr>
            <p:ph idx="1"/>
          </p:nvPr>
        </p:nvSpPr>
        <p:spPr>
          <a:xfrm>
            <a:off x="960120" y="2587625"/>
            <a:ext cx="6214533" cy="3317875"/>
          </a:xfrm>
        </p:spPr>
        <p:txBody>
          <a:bodyPr anchor="ctr">
            <a:normAutofit/>
          </a:bodyPr>
          <a:lstStyle/>
          <a:p>
            <a:pPr>
              <a:lnSpc>
                <a:spcPct val="91000"/>
              </a:lnSpc>
            </a:pPr>
            <a:r>
              <a:rPr lang="el-GR" sz="2400" dirty="0"/>
              <a:t>Οι λαγοί </a:t>
            </a:r>
            <a:r>
              <a:rPr lang="el-GR" sz="2400" dirty="0">
                <a:highlight>
                  <a:srgbClr val="808080"/>
                </a:highlight>
              </a:rPr>
              <a:t>(</a:t>
            </a:r>
            <a:r>
              <a:rPr lang="el-GR" sz="2400" dirty="0" err="1">
                <a:highlight>
                  <a:srgbClr val="808080"/>
                </a:highlight>
              </a:rPr>
              <a:t>Osterhase</a:t>
            </a:r>
            <a:r>
              <a:rPr lang="el-GR" sz="2400" dirty="0">
                <a:highlight>
                  <a:srgbClr val="808080"/>
                </a:highlight>
              </a:rPr>
              <a:t>) </a:t>
            </a:r>
            <a:r>
              <a:rPr lang="el-GR" sz="2400" dirty="0"/>
              <a:t>στη γερμανική παράδοση συμβολίζουν την άνοιξη και τη γονιμότητα. Από τη στιγμή λοιπόν που το Πάσχα γιορτάζεται την Άνοιξη που η φύση </a:t>
            </a:r>
            <a:r>
              <a:rPr lang="el-GR" sz="2400" dirty="0" err="1"/>
              <a:t>αναγεννάται</a:t>
            </a:r>
            <a:r>
              <a:rPr lang="el-GR" sz="2400" dirty="0"/>
              <a:t>, οι λαγοί συνδέθηκαν αναπόφευκτα με τη μεγάλη θρησκευτική γιορτή. Ο λαγός του Πάσχα έρχεται από την εξοχή και φέρνει τ’ αυγά, τα οποία σύμφωνα με την παράδοση κρύβει.</a:t>
            </a: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E8FBF03F-85D6-40CA-AF35-CEACB6735CC9}"/>
              </a:ext>
            </a:extLst>
          </p:cNvPr>
          <p:cNvPicPr>
            <a:picLocks noChangeAspect="1"/>
          </p:cNvPicPr>
          <p:nvPr/>
        </p:nvPicPr>
        <p:blipFill rotWithShape="1">
          <a:blip r:embed="rId2"/>
          <a:srcRect l="4042" r="2587" b="-2"/>
          <a:stretch/>
        </p:blipFill>
        <p:spPr>
          <a:xfrm>
            <a:off x="7821168" y="2264988"/>
            <a:ext cx="4370832" cy="3952189"/>
          </a:xfrm>
          <a:prstGeom prst="rect">
            <a:avLst/>
          </a:prstGeom>
        </p:spPr>
      </p:pic>
    </p:spTree>
    <p:extLst>
      <p:ext uri="{BB962C8B-B14F-4D97-AF65-F5344CB8AC3E}">
        <p14:creationId xmlns:p14="http://schemas.microsoft.com/office/powerpoint/2010/main" val="319482023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E930EF5-A993-400E-BE8D-11F6F6C2804D}"/>
              </a:ext>
            </a:extLst>
          </p:cNvPr>
          <p:cNvSpPr>
            <a:spLocks noGrp="1"/>
          </p:cNvSpPr>
          <p:nvPr>
            <p:ph type="title"/>
          </p:nvPr>
        </p:nvSpPr>
        <p:spPr>
          <a:xfrm>
            <a:off x="960120" y="317814"/>
            <a:ext cx="10268712" cy="1700784"/>
          </a:xfrm>
        </p:spPr>
        <p:txBody>
          <a:bodyPr>
            <a:normAutofit/>
          </a:bodyPr>
          <a:lstStyle/>
          <a:p>
            <a:r>
              <a:rPr lang="de-DE" dirty="0"/>
              <a:t>Das OSTERLAMM</a:t>
            </a:r>
            <a:endParaRPr lang="el-GR" dirty="0"/>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Εικόνα 3">
            <a:extLst>
              <a:ext uri="{FF2B5EF4-FFF2-40B4-BE49-F238E27FC236}">
                <a16:creationId xmlns:a16="http://schemas.microsoft.com/office/drawing/2014/main" id="{363AEBD7-4B38-44EA-83D6-A4748EAAAC11}"/>
              </a:ext>
            </a:extLst>
          </p:cNvPr>
          <p:cNvPicPr>
            <a:picLocks noChangeAspect="1"/>
          </p:cNvPicPr>
          <p:nvPr/>
        </p:nvPicPr>
        <p:blipFill rotWithShape="1">
          <a:blip r:embed="rId2"/>
          <a:srcRect l="17009" r="9170" b="-1"/>
          <a:stretch/>
        </p:blipFill>
        <p:spPr>
          <a:xfrm>
            <a:off x="-3048" y="2264988"/>
            <a:ext cx="4370832" cy="3952189"/>
          </a:xfrm>
          <a:prstGeom prst="rect">
            <a:avLst/>
          </a:prstGeom>
        </p:spPr>
      </p:pic>
      <p:sp>
        <p:nvSpPr>
          <p:cNvPr id="3" name="Θέση περιεχομένου 2">
            <a:extLst>
              <a:ext uri="{FF2B5EF4-FFF2-40B4-BE49-F238E27FC236}">
                <a16:creationId xmlns:a16="http://schemas.microsoft.com/office/drawing/2014/main" id="{8A0DD9ED-EC1C-441E-9AD0-403441EA50B6}"/>
              </a:ext>
            </a:extLst>
          </p:cNvPr>
          <p:cNvSpPr>
            <a:spLocks noGrp="1"/>
          </p:cNvSpPr>
          <p:nvPr>
            <p:ph idx="1"/>
          </p:nvPr>
        </p:nvSpPr>
        <p:spPr>
          <a:xfrm>
            <a:off x="5004426" y="2587625"/>
            <a:ext cx="6223961" cy="3317875"/>
          </a:xfrm>
        </p:spPr>
        <p:txBody>
          <a:bodyPr anchor="ctr">
            <a:normAutofit/>
          </a:bodyPr>
          <a:lstStyle/>
          <a:p>
            <a:r>
              <a:rPr lang="el-GR" dirty="0"/>
              <a:t>Το πρωί της Κυριακής του Πάσχα συνηθίζεται να τρώνε ένα ψητό γλύκισμα σε σχήμα αρνιού </a:t>
            </a:r>
            <a:r>
              <a:rPr lang="el-GR" dirty="0">
                <a:highlight>
                  <a:srgbClr val="808080"/>
                </a:highlight>
              </a:rPr>
              <a:t>(</a:t>
            </a:r>
            <a:r>
              <a:rPr lang="el-GR" dirty="0" err="1">
                <a:highlight>
                  <a:srgbClr val="808080"/>
                </a:highlight>
              </a:rPr>
              <a:t>Osterlamm</a:t>
            </a:r>
            <a:r>
              <a:rPr lang="el-GR" dirty="0">
                <a:highlight>
                  <a:srgbClr val="808080"/>
                </a:highlight>
              </a:rPr>
              <a:t>) </a:t>
            </a:r>
            <a:r>
              <a:rPr lang="el-GR" dirty="0"/>
              <a:t>με </a:t>
            </a:r>
            <a:r>
              <a:rPr lang="el-GR" dirty="0" err="1"/>
              <a:t>γλάσο</a:t>
            </a:r>
            <a:r>
              <a:rPr lang="el-GR" dirty="0"/>
              <a:t> λευκής σοκολάτας ή ζάχαρη άχνη. Το αρνί είναι σύμβολο της αγνότητας και της αθωότητας. Γι` αυτό συμβολίζει την θυσία που έκανε ο Χριστός για την ανθρωπότητα</a:t>
            </a:r>
          </a:p>
        </p:txBody>
      </p:sp>
    </p:spTree>
    <p:extLst>
      <p:ext uri="{BB962C8B-B14F-4D97-AF65-F5344CB8AC3E}">
        <p14:creationId xmlns:p14="http://schemas.microsoft.com/office/powerpoint/2010/main" val="42381357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F2F7556C-E045-45CF-8DCF-F695BA32CD41}"/>
              </a:ext>
            </a:extLst>
          </p:cNvPr>
          <p:cNvPicPr>
            <a:picLocks noChangeAspect="1"/>
          </p:cNvPicPr>
          <p:nvPr/>
        </p:nvPicPr>
        <p:blipFill rotWithShape="1">
          <a:blip r:embed="rId2"/>
          <a:srcRect r="-1" b="15072"/>
          <a:stretch/>
        </p:blipFill>
        <p:spPr>
          <a:xfrm>
            <a:off x="1524" y="10"/>
            <a:ext cx="12188952" cy="6857990"/>
          </a:xfrm>
          <a:prstGeom prst="rect">
            <a:avLst/>
          </a:prstGeom>
        </p:spPr>
      </p:pic>
      <p:sp>
        <p:nvSpPr>
          <p:cNvPr id="20" name="Rectangle 19">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5CA55CE-3ABA-4C02-B8BE-D9BDADD89643}"/>
              </a:ext>
            </a:extLst>
          </p:cNvPr>
          <p:cNvSpPr>
            <a:spLocks noGrp="1"/>
          </p:cNvSpPr>
          <p:nvPr>
            <p:ph type="title"/>
          </p:nvPr>
        </p:nvSpPr>
        <p:spPr>
          <a:xfrm>
            <a:off x="6677023" y="990599"/>
            <a:ext cx="4857751" cy="1563989"/>
          </a:xfrm>
        </p:spPr>
        <p:txBody>
          <a:bodyPr>
            <a:normAutofit/>
          </a:bodyPr>
          <a:lstStyle/>
          <a:p>
            <a:r>
              <a:rPr lang="en-US" sz="5100" dirty="0"/>
              <a:t>Der </a:t>
            </a:r>
            <a:r>
              <a:rPr lang="en-US" sz="5100" dirty="0" err="1"/>
              <a:t>OsterStrauss</a:t>
            </a:r>
            <a:endParaRPr lang="el-GR" sz="5100" dirty="0"/>
          </a:p>
        </p:txBody>
      </p:sp>
      <p:sp>
        <p:nvSpPr>
          <p:cNvPr id="22" name="Rectangle 21">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25B2D375-3F29-BBA5-5FFA-8E45646F8F43}"/>
              </a:ext>
            </a:extLst>
          </p:cNvPr>
          <p:cNvSpPr>
            <a:spLocks noGrp="1"/>
          </p:cNvSpPr>
          <p:nvPr>
            <p:ph idx="1"/>
          </p:nvPr>
        </p:nvSpPr>
        <p:spPr>
          <a:xfrm>
            <a:off x="6677024" y="3071909"/>
            <a:ext cx="4924426" cy="2795492"/>
          </a:xfrm>
        </p:spPr>
        <p:txBody>
          <a:bodyPr>
            <a:normAutofit/>
          </a:bodyPr>
          <a:lstStyle/>
          <a:p>
            <a:r>
              <a:rPr lang="el-GR" dirty="0"/>
              <a:t>Οι Γερμανοί διακοσμούν το σπίτι τους με το </a:t>
            </a:r>
            <a:r>
              <a:rPr lang="en-US" dirty="0" err="1"/>
              <a:t>Osterstrau</a:t>
            </a:r>
            <a:r>
              <a:rPr lang="de-DE" dirty="0"/>
              <a:t>ß. </a:t>
            </a:r>
            <a:r>
              <a:rPr lang="el-GR" dirty="0"/>
              <a:t>Κρεμούν σε ξερά κλαδιά διακοσμημένα αυγά ή άλλα σύμβολα για το Πάσχα</a:t>
            </a:r>
            <a:endParaRPr lang="en-US" dirty="0"/>
          </a:p>
        </p:txBody>
      </p:sp>
    </p:spTree>
    <p:extLst>
      <p:ext uri="{BB962C8B-B14F-4D97-AF65-F5344CB8AC3E}">
        <p14:creationId xmlns:p14="http://schemas.microsoft.com/office/powerpoint/2010/main" val="308933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B9DDC87-10FA-48A0-ACA3-28E8296B1FFE}"/>
              </a:ext>
            </a:extLst>
          </p:cNvPr>
          <p:cNvSpPr>
            <a:spLocks noGrp="1"/>
          </p:cNvSpPr>
          <p:nvPr>
            <p:ph type="title"/>
          </p:nvPr>
        </p:nvSpPr>
        <p:spPr>
          <a:xfrm>
            <a:off x="5300811" y="317500"/>
            <a:ext cx="5927576" cy="1701800"/>
          </a:xfrm>
        </p:spPr>
        <p:txBody>
          <a:bodyPr>
            <a:normAutofit/>
          </a:bodyPr>
          <a:lstStyle/>
          <a:p>
            <a:r>
              <a:rPr lang="en-US" dirty="0"/>
              <a:t>Die OSTERKERZE</a:t>
            </a:r>
            <a:endParaRPr lang="el-GR" dirty="0"/>
          </a:p>
        </p:txBody>
      </p:sp>
      <p:pic>
        <p:nvPicPr>
          <p:cNvPr id="4" name="Εικόνα 3" descr="Εικόνα που περιέχει εσωτερικό, βωμός, τραπέζι τραπεζαρίας&#10;&#10;Περιγραφή που δημιουργήθηκε αυτόματα">
            <a:extLst>
              <a:ext uri="{FF2B5EF4-FFF2-40B4-BE49-F238E27FC236}">
                <a16:creationId xmlns:a16="http://schemas.microsoft.com/office/drawing/2014/main" id="{8C194A31-C525-4938-8DAB-6BC5E1574ABB}"/>
              </a:ext>
            </a:extLst>
          </p:cNvPr>
          <p:cNvPicPr>
            <a:picLocks noChangeAspect="1"/>
          </p:cNvPicPr>
          <p:nvPr/>
        </p:nvPicPr>
        <p:blipFill rotWithShape="1">
          <a:blip r:embed="rId2"/>
          <a:srcRect t="28389" r="-1" b="7513"/>
          <a:stretch/>
        </p:blipFill>
        <p:spPr>
          <a:xfrm>
            <a:off x="20" y="10"/>
            <a:ext cx="4657324" cy="6857990"/>
          </a:xfrm>
          <a:prstGeom prst="rect">
            <a:avLst/>
          </a:prstGeom>
        </p:spPr>
      </p:pic>
      <p:sp>
        <p:nvSpPr>
          <p:cNvPr id="3" name="Θέση περιεχομένου 2">
            <a:extLst>
              <a:ext uri="{FF2B5EF4-FFF2-40B4-BE49-F238E27FC236}">
                <a16:creationId xmlns:a16="http://schemas.microsoft.com/office/drawing/2014/main" id="{6C6F6031-C1EA-457C-97E8-1D2C036DD1EB}"/>
              </a:ext>
            </a:extLst>
          </p:cNvPr>
          <p:cNvSpPr>
            <a:spLocks noGrp="1"/>
          </p:cNvSpPr>
          <p:nvPr>
            <p:ph idx="1"/>
          </p:nvPr>
        </p:nvSpPr>
        <p:spPr>
          <a:xfrm>
            <a:off x="5300810" y="2587625"/>
            <a:ext cx="5927577" cy="3594100"/>
          </a:xfrm>
        </p:spPr>
        <p:txBody>
          <a:bodyPr anchor="t">
            <a:normAutofit/>
          </a:bodyPr>
          <a:lstStyle/>
          <a:p>
            <a:r>
              <a:rPr lang="el-GR" dirty="0"/>
              <a:t>Το σημαντικότερο σύμβολο όμως είναι η λευκή λαμπάδα </a:t>
            </a:r>
            <a:r>
              <a:rPr lang="el-GR" dirty="0">
                <a:highlight>
                  <a:srgbClr val="FFFF00"/>
                </a:highlight>
              </a:rPr>
              <a:t>(</a:t>
            </a:r>
            <a:r>
              <a:rPr lang="el-GR" dirty="0" err="1">
                <a:highlight>
                  <a:srgbClr val="FFFF00"/>
                </a:highlight>
              </a:rPr>
              <a:t>Osterkerze</a:t>
            </a:r>
            <a:r>
              <a:rPr lang="el-GR" dirty="0">
                <a:highlight>
                  <a:srgbClr val="FFFF00"/>
                </a:highlight>
              </a:rPr>
              <a:t>), </a:t>
            </a:r>
            <a:r>
              <a:rPr lang="el-GR" dirty="0"/>
              <a:t>την οποία στολίζουν με σταυρό, ήλιο ή αρνί. Το λευκό της χρώμα συμβολίζει την ελπίδα, ενώ το Φως της τη νίκη της ζωής επί του θανάτου.</a:t>
            </a:r>
          </a:p>
        </p:txBody>
      </p:sp>
    </p:spTree>
    <p:extLst>
      <p:ext uri="{BB962C8B-B14F-4D97-AF65-F5344CB8AC3E}">
        <p14:creationId xmlns:p14="http://schemas.microsoft.com/office/powerpoint/2010/main" val="309236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3855402-66E2-4BD6-81A4-7A53D436A095}"/>
              </a:ext>
            </a:extLst>
          </p:cNvPr>
          <p:cNvSpPr>
            <a:spLocks noGrp="1"/>
          </p:cNvSpPr>
          <p:nvPr>
            <p:ph type="title"/>
          </p:nvPr>
        </p:nvSpPr>
        <p:spPr>
          <a:xfrm>
            <a:off x="960120" y="317814"/>
            <a:ext cx="10268712" cy="1700784"/>
          </a:xfrm>
        </p:spPr>
        <p:txBody>
          <a:bodyPr>
            <a:normAutofit/>
          </a:bodyPr>
          <a:lstStyle/>
          <a:p>
            <a:r>
              <a:rPr lang="en-US" dirty="0"/>
              <a:t>Das OSTERFEUER</a:t>
            </a:r>
            <a:endParaRPr lang="el-GR" dirty="0"/>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A606289-0F56-4029-AA61-36EA54B4DD6A}"/>
              </a:ext>
            </a:extLst>
          </p:cNvPr>
          <p:cNvSpPr>
            <a:spLocks noGrp="1"/>
          </p:cNvSpPr>
          <p:nvPr>
            <p:ph idx="1"/>
          </p:nvPr>
        </p:nvSpPr>
        <p:spPr>
          <a:xfrm>
            <a:off x="960120" y="2587625"/>
            <a:ext cx="6214533" cy="3317875"/>
          </a:xfrm>
        </p:spPr>
        <p:txBody>
          <a:bodyPr anchor="ctr">
            <a:normAutofit/>
          </a:bodyPr>
          <a:lstStyle/>
          <a:p>
            <a:pPr>
              <a:lnSpc>
                <a:spcPct val="91000"/>
              </a:lnSpc>
            </a:pPr>
            <a:r>
              <a:rPr lang="el-GR" sz="2200" dirty="0"/>
              <a:t>Ένα άλλο έθιμο είναι η φωτιές του Πάσχα </a:t>
            </a:r>
            <a:r>
              <a:rPr lang="el-GR" sz="2200" dirty="0">
                <a:highlight>
                  <a:srgbClr val="808080"/>
                </a:highlight>
              </a:rPr>
              <a:t>(</a:t>
            </a:r>
            <a:r>
              <a:rPr lang="el-GR" sz="2200" dirty="0" err="1">
                <a:highlight>
                  <a:srgbClr val="808080"/>
                </a:highlight>
              </a:rPr>
              <a:t>Osterfeuer</a:t>
            </a:r>
            <a:r>
              <a:rPr lang="el-GR" sz="2200" dirty="0">
                <a:highlight>
                  <a:srgbClr val="808080"/>
                </a:highlight>
              </a:rPr>
              <a:t>). </a:t>
            </a:r>
            <a:r>
              <a:rPr lang="el-GR" sz="2200" dirty="0"/>
              <a:t>Το βράδυ της Ανάστασης ανάβουν μεγάλες φωτιές με τα χρησιμοποιημένα Χριστουγεννιάτικα δέντρα και τα καίνε ως σύμβολο νίκης των όμορφων ηλιόλουστων ημερών της άνοιξης επάνω στις κρύες χειμωνιάτικες ημέρες. Η λάμψη αντιπροσωπεύει τον ήλιο, ο οποίος αντιπροσωπεύει τη γονιμότητα και την ανάπτυξη. Επίσης το φως της φωτιάς συμβολίζει την Ανάσταση του Κυρίου.</a:t>
            </a:r>
          </a:p>
        </p:txBody>
      </p:sp>
      <p:pic>
        <p:nvPicPr>
          <p:cNvPr id="4" name="Εικόνα 3">
            <a:extLst>
              <a:ext uri="{FF2B5EF4-FFF2-40B4-BE49-F238E27FC236}">
                <a16:creationId xmlns:a16="http://schemas.microsoft.com/office/drawing/2014/main" id="{78BD5756-A4CA-410F-93BE-C4C6557A04A4}"/>
              </a:ext>
            </a:extLst>
          </p:cNvPr>
          <p:cNvPicPr>
            <a:picLocks noChangeAspect="1"/>
          </p:cNvPicPr>
          <p:nvPr/>
        </p:nvPicPr>
        <p:blipFill rotWithShape="1">
          <a:blip r:embed="rId2"/>
          <a:srcRect l="14422" r="2740" b="-1"/>
          <a:stretch/>
        </p:blipFill>
        <p:spPr>
          <a:xfrm>
            <a:off x="7821168" y="2264988"/>
            <a:ext cx="4370832" cy="3952189"/>
          </a:xfrm>
          <a:prstGeom prst="rect">
            <a:avLst/>
          </a:prstGeom>
        </p:spPr>
      </p:pic>
    </p:spTree>
    <p:extLst>
      <p:ext uri="{BB962C8B-B14F-4D97-AF65-F5344CB8AC3E}">
        <p14:creationId xmlns:p14="http://schemas.microsoft.com/office/powerpoint/2010/main" val="42228796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3399</TotalTime>
  <Words>682</Words>
  <Application>Microsoft Office PowerPoint</Application>
  <PresentationFormat>Ευρεία οθόνη</PresentationFormat>
  <Paragraphs>49</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 BERKLEY</vt:lpstr>
      <vt:lpstr>Arial</vt:lpstr>
      <vt:lpstr>Franklin Gothic Demi Cond</vt:lpstr>
      <vt:lpstr>Franklin Gothic Medium</vt:lpstr>
      <vt:lpstr>Wingdings</vt:lpstr>
      <vt:lpstr>JuxtaposeVTI</vt:lpstr>
      <vt:lpstr>Ostern in Deutschland</vt:lpstr>
      <vt:lpstr>Wichtige Feiertage</vt:lpstr>
      <vt:lpstr>OstersonnTag</vt:lpstr>
      <vt:lpstr>Die Ostereier</vt:lpstr>
      <vt:lpstr>Der OSTERHASE</vt:lpstr>
      <vt:lpstr>Das OSTERLAMM</vt:lpstr>
      <vt:lpstr>Der OsterStrauss</vt:lpstr>
      <vt:lpstr>Die OSTERKERZE</vt:lpstr>
      <vt:lpstr>Das OSTERFEUER</vt:lpstr>
      <vt:lpstr>DIE OSTERGRÜSSE</vt:lpstr>
      <vt:lpstr>OSTERLIEDER</vt:lpstr>
      <vt:lpstr>ΑΝΑΓΡΑΜΜΑΤΙΣΜΟΙ</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Ostern in Deutschland</dc:title>
  <dc:creator>Ilias Blekos</dc:creator>
  <cp:lastModifiedBy>Ιωάννα Κασίμη</cp:lastModifiedBy>
  <cp:revision>18</cp:revision>
  <cp:lastPrinted>2021-04-20T07:55:33Z</cp:lastPrinted>
  <dcterms:created xsi:type="dcterms:W3CDTF">2021-04-19T05:27:28Z</dcterms:created>
  <dcterms:modified xsi:type="dcterms:W3CDTF">2022-04-14T09:21:23Z</dcterms:modified>
</cp:coreProperties>
</file>