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01" r:id="rId6"/>
    <p:sldId id="303" r:id="rId7"/>
    <p:sldId id="304" r:id="rId8"/>
    <p:sldId id="296" r:id="rId9"/>
    <p:sldId id="297" r:id="rId10"/>
    <p:sldId id="299" r:id="rId11"/>
    <p:sldId id="302" r:id="rId12"/>
    <p:sldId id="300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A834C-5F80-49E3-BBFC-9F35CE2B8C09}" type="datetimeFigureOut">
              <a:rPr lang="el-GR" smtClean="0"/>
              <a:t>04/01/2022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66E35-6C3D-4BEB-84D1-17B95423CF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5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BBA6A-9F6E-48EF-877B-7D8F90234B9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47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1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6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5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464FC-BA67-4F51-9FF7-DBE25BC1B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E03DB2-550B-4724-AED9-6CDD8791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6465A54-5573-484E-B100-DD573A200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FE72B0-EFA3-4014-8CDC-1C287601B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760997-975D-4B2C-8156-B7D50D003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6F8662-B246-4822-9C58-17B716C15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34A646E-FE31-4A4B-8671-F7388A435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733733-B757-4917-8037-20B16E42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78D03B-F6D8-4A21-A4B8-5B61F420C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4D19C5-78BE-416D-93DE-D9D3C66AF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885153-0E8D-4E9D-84C9-72B30A898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6907E2-1D55-4C28-BFEB-D3DED31F9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A6CF01-1EE4-4AED-917E-A399E29E8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D3E530-D97C-46B7-807C-65B63CD05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7659DC-F17B-46DE-AC6E-E17E8365A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AA8CC2-E19B-4B07-BA97-B5C7B978D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9C9D14-88FE-4F59-9041-7FC5FD646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061BF0-EF9F-44AF-A8CD-67A63ADAE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D26BEE-06B3-412E-B8E6-6DD4A15EB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D99D3C-C411-4362-A855-0407BAB58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D83338-69DA-4BD2-9B7B-CF1BC2B6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ADBF0E-FFEA-499B-A3EE-61D967143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1F6D47-BE03-40C8-93D7-3727C3452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BB3A57-69CE-4A24-9F7D-4C04DDA62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86F159E-685A-4FE9-8883-D9C23B14E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DB9DB7-21A5-4A0C-9F59-79571BAF6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893421-FD38-4970-90EF-FBF4E7F7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5253162-5698-4B03-BAB7-2034949EE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3DA1941-59E5-4945-8CF8-FE50F0197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99BEA3-F0ED-4CE7-BE3D-FD9BF7772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D1AE72F-67C2-48F4-BF50-DD80CF4AA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804CC83-E412-4E00-9849-9C2A12D58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Flowchart: Document 43">
            <a:extLst>
              <a:ext uri="{FF2B5EF4-FFF2-40B4-BE49-F238E27FC236}">
                <a16:creationId xmlns:a16="http://schemas.microsoft.com/office/drawing/2014/main" id="{32FE619E-19C4-42B9-AB51-CA7CBE37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995623"/>
          </a:xfrm>
          <a:prstGeom prst="flowChartDocumen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ewürze in Gläsern auf Theke">
            <a:extLst>
              <a:ext uri="{FF2B5EF4-FFF2-40B4-BE49-F238E27FC236}">
                <a16:creationId xmlns:a16="http://schemas.microsoft.com/office/drawing/2014/main" id="{D4AF74F4-FA24-4792-9AD3-3AF9DD634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1773" r="1" b="19729"/>
          <a:stretch/>
        </p:blipFill>
        <p:spPr>
          <a:xfrm>
            <a:off x="20" y="10"/>
            <a:ext cx="12185128" cy="3944686"/>
          </a:xfrm>
          <a:custGeom>
            <a:avLst/>
            <a:gdLst/>
            <a:ahLst/>
            <a:cxnLst/>
            <a:rect l="l" t="t" r="r" b="b"/>
            <a:pathLst>
              <a:path w="12185148" h="3944696">
                <a:moveTo>
                  <a:pt x="0" y="0"/>
                </a:moveTo>
                <a:lnTo>
                  <a:pt x="12185148" y="0"/>
                </a:lnTo>
                <a:lnTo>
                  <a:pt x="12185148" y="3204268"/>
                </a:lnTo>
                <a:cubicBezTo>
                  <a:pt x="6279648" y="3204268"/>
                  <a:pt x="6095102" y="4350040"/>
                  <a:pt x="547161" y="3790988"/>
                </a:cubicBezTo>
                <a:lnTo>
                  <a:pt x="0" y="3732204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6651830-4892-4E71-9BC9-E542BC24F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668980"/>
            <a:ext cx="10809844" cy="187438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 Restaurant	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A10F5E6-97C0-464E-9918-A3A7339B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7" y="4536953"/>
            <a:ext cx="7379062" cy="1633637"/>
          </a:xfrm>
        </p:spPr>
        <p:txBody>
          <a:bodyPr anchor="t">
            <a:normAutofit/>
          </a:bodyPr>
          <a:lstStyle/>
          <a:p>
            <a:r>
              <a:rPr lang="en-US" dirty="0" err="1"/>
              <a:t>Ausdr</a:t>
            </a:r>
            <a:r>
              <a:rPr lang="de-DE" dirty="0" err="1"/>
              <a:t>ücke</a:t>
            </a:r>
            <a:r>
              <a:rPr lang="de-DE" dirty="0"/>
              <a:t> zum Bestellen </a:t>
            </a:r>
            <a:r>
              <a:rPr lang="el-GR" dirty="0"/>
              <a:t>(</a:t>
            </a:r>
            <a:r>
              <a:rPr lang="de-DE" dirty="0"/>
              <a:t>zu KB Deutsch ein Hit 1: Seite 26 und 27)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5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EE23E-6737-4A44-BB21-DB3279A4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0" y="250574"/>
            <a:ext cx="10325000" cy="1442463"/>
          </a:xfrm>
        </p:spPr>
        <p:txBody>
          <a:bodyPr>
            <a:normAutofit/>
          </a:bodyPr>
          <a:lstStyle/>
          <a:p>
            <a:r>
              <a:rPr lang="el-GR" sz="2800" dirty="0"/>
              <a:t>ΕΚΦΡΑΣΤΕ ΤΗΝ ΑΠΟΨΗ ΣΑΣ ΓΙΑ ΤΑ ΠΑΡΑΚΑΤΩ ΦΑΓΗΤΑ, ΠΟΤΑ, ΧΡΗΣΙΜΟΠΟΙΩΝΤΑΣ ΤΙΣ ΕΚΦΡΑΣΕΙΣ ΑΠΟ ΤΙΣ ΠΡΟΗΓΟΥΜΕΝΕΣ ΔΙΑΦΑΝΕΙΕΣ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C17D91-DA63-4555-B2F3-03B78C9C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98171"/>
            <a:ext cx="3581579" cy="50364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Das Souvlaki</a:t>
            </a:r>
            <a:r>
              <a:rPr lang="el-GR" dirty="0"/>
              <a:t>		</a:t>
            </a:r>
          </a:p>
          <a:p>
            <a:r>
              <a:rPr lang="en-US" dirty="0"/>
              <a:t>Der Hamburger</a:t>
            </a:r>
          </a:p>
          <a:p>
            <a:r>
              <a:rPr lang="en-US" dirty="0"/>
              <a:t>Die Pizza</a:t>
            </a:r>
          </a:p>
          <a:p>
            <a:r>
              <a:rPr lang="en-US" dirty="0"/>
              <a:t>Die </a:t>
            </a:r>
            <a:r>
              <a:rPr lang="en-US" dirty="0" err="1"/>
              <a:t>Erbsen</a:t>
            </a:r>
            <a:r>
              <a:rPr lang="en-US" dirty="0"/>
              <a:t> </a:t>
            </a:r>
            <a:r>
              <a:rPr lang="el-GR" dirty="0"/>
              <a:t>= αρακάς</a:t>
            </a:r>
          </a:p>
          <a:p>
            <a:r>
              <a:rPr lang="en-US" dirty="0"/>
              <a:t>Die </a:t>
            </a:r>
            <a:r>
              <a:rPr lang="en-US" dirty="0" err="1"/>
              <a:t>Bohnen</a:t>
            </a:r>
            <a:r>
              <a:rPr lang="en-US" dirty="0"/>
              <a:t> = </a:t>
            </a:r>
            <a:r>
              <a:rPr lang="el-GR" dirty="0"/>
              <a:t>φασόλια</a:t>
            </a:r>
          </a:p>
          <a:p>
            <a:r>
              <a:rPr lang="en-US" dirty="0"/>
              <a:t>Die </a:t>
            </a:r>
            <a:r>
              <a:rPr lang="en-US" dirty="0" err="1"/>
              <a:t>Linsen</a:t>
            </a:r>
            <a:r>
              <a:rPr lang="en-US" dirty="0"/>
              <a:t> = </a:t>
            </a:r>
            <a:r>
              <a:rPr lang="el-GR" dirty="0"/>
              <a:t>φακές</a:t>
            </a:r>
          </a:p>
          <a:p>
            <a:r>
              <a:rPr lang="en-US" dirty="0"/>
              <a:t>Die Spaghetti</a:t>
            </a:r>
          </a:p>
          <a:p>
            <a:r>
              <a:rPr lang="en-US" dirty="0"/>
              <a:t>Die </a:t>
            </a:r>
            <a:r>
              <a:rPr lang="en-US" dirty="0" err="1"/>
              <a:t>Oliven</a:t>
            </a:r>
            <a:r>
              <a:rPr lang="en-US" dirty="0"/>
              <a:t> = </a:t>
            </a:r>
            <a:r>
              <a:rPr lang="el-GR" dirty="0"/>
              <a:t>ελιές</a:t>
            </a:r>
            <a:endParaRPr lang="en-US" dirty="0"/>
          </a:p>
          <a:p>
            <a:r>
              <a:rPr lang="en-US" dirty="0"/>
              <a:t>Die Pommes frites</a:t>
            </a:r>
            <a:r>
              <a:rPr lang="el-GR" dirty="0"/>
              <a:t> = τηγανητές πατάτες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Auberginen</a:t>
            </a:r>
            <a:r>
              <a:rPr lang="el-GR" dirty="0"/>
              <a:t> = μελιτζάνα</a:t>
            </a:r>
            <a:endParaRPr lang="en-US" dirty="0"/>
          </a:p>
          <a:p>
            <a:r>
              <a:rPr lang="en-US" dirty="0"/>
              <a:t>Die N</a:t>
            </a:r>
            <a:r>
              <a:rPr lang="de-DE" dirty="0" err="1"/>
              <a:t>üsse</a:t>
            </a:r>
            <a:r>
              <a:rPr lang="el-GR" dirty="0"/>
              <a:t> = ξηροί καρποί </a:t>
            </a:r>
            <a:endParaRPr lang="de-DE" dirty="0"/>
          </a:p>
          <a:p>
            <a:r>
              <a:rPr lang="de-DE" dirty="0"/>
              <a:t>Das Schweinefleisch</a:t>
            </a:r>
            <a:r>
              <a:rPr lang="el-GR" dirty="0"/>
              <a:t> =Χοιρινό κρέας</a:t>
            </a:r>
            <a:endParaRPr lang="de-DE" dirty="0"/>
          </a:p>
          <a:p>
            <a:r>
              <a:rPr lang="de-DE" dirty="0"/>
              <a:t>Der Rindbraten</a:t>
            </a:r>
            <a:r>
              <a:rPr lang="el-GR" dirty="0"/>
              <a:t> = ψητό  μοσχάρι</a:t>
            </a:r>
            <a:endParaRPr lang="de-DE" dirty="0"/>
          </a:p>
          <a:p>
            <a:r>
              <a:rPr lang="de-DE" dirty="0"/>
              <a:t>Die Eier</a:t>
            </a:r>
            <a:r>
              <a:rPr lang="el-GR" dirty="0"/>
              <a:t> = τα αυγά</a:t>
            </a: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4420613D-CC0B-40A9-B58A-2C6AA6F2DD10}"/>
              </a:ext>
            </a:extLst>
          </p:cNvPr>
          <p:cNvSpPr txBox="1">
            <a:spLocks/>
          </p:cNvSpPr>
          <p:nvPr/>
        </p:nvSpPr>
        <p:spPr>
          <a:xfrm>
            <a:off x="6340839" y="1693037"/>
            <a:ext cx="3581579" cy="50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Die Bratwurst</a:t>
            </a:r>
            <a:r>
              <a:rPr lang="el-GR" dirty="0"/>
              <a:t>		</a:t>
            </a:r>
          </a:p>
          <a:p>
            <a:r>
              <a:rPr lang="en-US" dirty="0"/>
              <a:t>Die </a:t>
            </a:r>
            <a:r>
              <a:rPr lang="en-US" dirty="0" err="1"/>
              <a:t>Bratkartoffeln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Bouletten</a:t>
            </a:r>
            <a:endParaRPr lang="en-US" dirty="0"/>
          </a:p>
          <a:p>
            <a:r>
              <a:rPr lang="en-US" dirty="0"/>
              <a:t>Das Schnitzel</a:t>
            </a:r>
            <a:endParaRPr lang="el-GR" dirty="0"/>
          </a:p>
          <a:p>
            <a:r>
              <a:rPr lang="en-US" dirty="0"/>
              <a:t>Der Reis = </a:t>
            </a:r>
            <a:r>
              <a:rPr lang="el-GR" dirty="0"/>
              <a:t>το ρύζι</a:t>
            </a:r>
          </a:p>
          <a:p>
            <a:r>
              <a:rPr lang="en-US" dirty="0"/>
              <a:t>Die </a:t>
            </a:r>
            <a:r>
              <a:rPr lang="en-US" dirty="0" err="1"/>
              <a:t>Tomaten</a:t>
            </a:r>
            <a:r>
              <a:rPr lang="en-US" dirty="0"/>
              <a:t> = </a:t>
            </a:r>
            <a:r>
              <a:rPr lang="el-GR" dirty="0"/>
              <a:t>οι τομάτες</a:t>
            </a:r>
          </a:p>
          <a:p>
            <a:r>
              <a:rPr lang="de-DE" dirty="0"/>
              <a:t>Die Karotten </a:t>
            </a:r>
            <a:r>
              <a:rPr lang="el-GR" dirty="0"/>
              <a:t>= τα καρότα</a:t>
            </a:r>
          </a:p>
          <a:p>
            <a:r>
              <a:rPr lang="en-US" dirty="0"/>
              <a:t>Das </a:t>
            </a:r>
            <a:r>
              <a:rPr lang="en-US" dirty="0" err="1"/>
              <a:t>Brot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Marmelade</a:t>
            </a:r>
            <a:endParaRPr lang="en-US" dirty="0"/>
          </a:p>
          <a:p>
            <a:r>
              <a:rPr lang="en-US" dirty="0"/>
              <a:t>Der Honig</a:t>
            </a:r>
          </a:p>
          <a:p>
            <a:r>
              <a:rPr lang="en-US" dirty="0"/>
              <a:t>Der </a:t>
            </a:r>
            <a:r>
              <a:rPr lang="en-US" dirty="0" err="1"/>
              <a:t>Kaffee</a:t>
            </a:r>
            <a:endParaRPr lang="en-US" dirty="0"/>
          </a:p>
          <a:p>
            <a:r>
              <a:rPr lang="en-US" dirty="0"/>
              <a:t>Die Cola</a:t>
            </a:r>
          </a:p>
          <a:p>
            <a:r>
              <a:rPr lang="en-US" dirty="0"/>
              <a:t>Die Fanta</a:t>
            </a:r>
          </a:p>
          <a:p>
            <a:r>
              <a:rPr lang="en-US" dirty="0"/>
              <a:t>Der </a:t>
            </a:r>
            <a:r>
              <a:rPr lang="en-US" dirty="0" err="1"/>
              <a:t>Organgensaft</a:t>
            </a:r>
            <a:r>
              <a:rPr lang="en-US" dirty="0"/>
              <a:t> =</a:t>
            </a:r>
            <a:r>
              <a:rPr lang="el-GR" dirty="0"/>
              <a:t> ο φυσικός χυμός πορτοκάλι</a:t>
            </a:r>
          </a:p>
          <a:p>
            <a:r>
              <a:rPr lang="en-US" dirty="0"/>
              <a:t>Der Tee = </a:t>
            </a:r>
            <a:r>
              <a:rPr lang="el-GR" dirty="0"/>
              <a:t>το τσάι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2266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4BA253-4485-416A-830E-868F6C2D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554209"/>
          </a:xfrm>
        </p:spPr>
        <p:txBody>
          <a:bodyPr>
            <a:normAutofit fontScale="90000"/>
          </a:bodyPr>
          <a:lstStyle/>
          <a:p>
            <a:r>
              <a:rPr lang="de-DE" dirty="0"/>
              <a:t>Wortschatz zu Seite 27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A8036C-E22A-48DF-9ED3-AB4E93BA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1449977"/>
            <a:ext cx="10325000" cy="521208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Bratwurst mit Kartoffeln		</a:t>
            </a:r>
            <a:r>
              <a:rPr lang="el-GR" dirty="0"/>
              <a:t>ψητές πατάτες</a:t>
            </a:r>
            <a:endParaRPr lang="de-DE" dirty="0"/>
          </a:p>
          <a:p>
            <a:r>
              <a:rPr lang="de-DE" dirty="0"/>
              <a:t>Gulasch</a:t>
            </a:r>
            <a:r>
              <a:rPr lang="el-GR" dirty="0"/>
              <a:t>				</a:t>
            </a:r>
            <a:r>
              <a:rPr lang="el-GR" dirty="0" err="1"/>
              <a:t>γκούλας</a:t>
            </a:r>
            <a:r>
              <a:rPr lang="el-GR" dirty="0"/>
              <a:t> (σαν κοκκινιστό)</a:t>
            </a:r>
            <a:endParaRPr lang="de-DE" dirty="0"/>
          </a:p>
          <a:p>
            <a:r>
              <a:rPr lang="de-DE" dirty="0"/>
              <a:t>Bouletten mit Pommes</a:t>
            </a:r>
            <a:r>
              <a:rPr lang="el-GR" dirty="0"/>
              <a:t>			</a:t>
            </a:r>
            <a:r>
              <a:rPr lang="el-GR" dirty="0" err="1"/>
              <a:t>κεφτεδάκια</a:t>
            </a:r>
            <a:r>
              <a:rPr lang="el-GR" dirty="0"/>
              <a:t> με πατάτες</a:t>
            </a:r>
            <a:endParaRPr lang="de-DE" dirty="0"/>
          </a:p>
          <a:p>
            <a:r>
              <a:rPr lang="de-DE" dirty="0"/>
              <a:t>Jägerschnitzel mit Pommes</a:t>
            </a:r>
            <a:r>
              <a:rPr lang="el-GR" dirty="0"/>
              <a:t>		σνίτσελ του κυνηγού με πατάτες τηγανητές</a:t>
            </a:r>
            <a:endParaRPr lang="de-DE" dirty="0"/>
          </a:p>
          <a:p>
            <a:r>
              <a:rPr lang="de-DE" dirty="0"/>
              <a:t>Schweinebraten</a:t>
            </a:r>
            <a:r>
              <a:rPr lang="el-GR" dirty="0"/>
              <a:t>			ψητό χοιρινό</a:t>
            </a:r>
            <a:endParaRPr lang="de-DE" dirty="0"/>
          </a:p>
          <a:p>
            <a:r>
              <a:rPr lang="de-DE" dirty="0"/>
              <a:t>Bier vom Fass</a:t>
            </a:r>
            <a:r>
              <a:rPr lang="el-GR" dirty="0"/>
              <a:t>				μπύρα βαρελίσια</a:t>
            </a:r>
            <a:endParaRPr lang="de-DE" dirty="0"/>
          </a:p>
          <a:p>
            <a:r>
              <a:rPr lang="de-DE" dirty="0"/>
              <a:t>Weißwein</a:t>
            </a:r>
            <a:r>
              <a:rPr lang="el-GR" dirty="0"/>
              <a:t>				λευκό κρασί</a:t>
            </a:r>
            <a:endParaRPr lang="de-DE" dirty="0"/>
          </a:p>
          <a:p>
            <a:r>
              <a:rPr lang="de-DE" dirty="0"/>
              <a:t>Hähnchen</a:t>
            </a:r>
            <a:r>
              <a:rPr lang="el-GR" dirty="0"/>
              <a:t>				κοτόπουλο</a:t>
            </a:r>
            <a:endParaRPr lang="de-DE" dirty="0"/>
          </a:p>
          <a:p>
            <a:r>
              <a:rPr lang="de-DE" dirty="0"/>
              <a:t>Knödel</a:t>
            </a:r>
            <a:r>
              <a:rPr lang="el-GR" dirty="0"/>
              <a:t>				κροκέτες</a:t>
            </a:r>
            <a:endParaRPr lang="de-DE" dirty="0"/>
          </a:p>
          <a:p>
            <a:r>
              <a:rPr lang="de-DE" dirty="0"/>
              <a:t>Bratkartoffeln mit Spiegelei</a:t>
            </a:r>
            <a:r>
              <a:rPr lang="el-GR" dirty="0"/>
              <a:t>		ψητές πατάτες με τηγανητά αυγά</a:t>
            </a:r>
            <a:endParaRPr lang="de-DE" dirty="0"/>
          </a:p>
          <a:p>
            <a:r>
              <a:rPr lang="de-DE" dirty="0"/>
              <a:t>Königsberger Klopse</a:t>
            </a:r>
            <a:r>
              <a:rPr lang="el-GR" dirty="0"/>
              <a:t>			</a:t>
            </a:r>
            <a:endParaRPr lang="de-DE" dirty="0"/>
          </a:p>
          <a:p>
            <a:r>
              <a:rPr lang="de-DE" dirty="0"/>
              <a:t>Sauerkraut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57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FFDD5-5CB8-47EB-8DD6-C0AA56BB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554209"/>
          </a:xfrm>
        </p:spPr>
        <p:txBody>
          <a:bodyPr>
            <a:normAutofit fontScale="90000"/>
          </a:bodyPr>
          <a:lstStyle/>
          <a:p>
            <a:r>
              <a:rPr lang="el-GR" dirty="0"/>
              <a:t>Κ</a:t>
            </a:r>
            <a:r>
              <a:rPr lang="en-US" dirty="0" err="1"/>
              <a:t>ursbuch</a:t>
            </a:r>
            <a:r>
              <a:rPr lang="en-US" dirty="0"/>
              <a:t> </a:t>
            </a:r>
            <a:r>
              <a:rPr lang="en-US" dirty="0" err="1"/>
              <a:t>Seite</a:t>
            </a:r>
            <a:r>
              <a:rPr lang="en-US" dirty="0"/>
              <a:t> 27 – H</a:t>
            </a:r>
            <a:r>
              <a:rPr lang="de-DE" dirty="0" err="1"/>
              <a:t>örverstehen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982566D-E467-4C74-8930-9DD963AB9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205" y="1279525"/>
            <a:ext cx="7263815" cy="5578475"/>
          </a:xfrm>
        </p:spPr>
      </p:pic>
    </p:spTree>
    <p:extLst>
      <p:ext uri="{BB962C8B-B14F-4D97-AF65-F5344CB8AC3E}">
        <p14:creationId xmlns:p14="http://schemas.microsoft.com/office/powerpoint/2010/main" val="96255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8" name="Freeform: Shape 10">
            <a:extLst>
              <a:ext uri="{FF2B5EF4-FFF2-40B4-BE49-F238E27FC236}">
                <a16:creationId xmlns:a16="http://schemas.microsoft.com/office/drawing/2014/main" id="{1517B3A5-1BB5-4C60-B65A-E4D6CA020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79" y="2882524"/>
            <a:ext cx="12184765" cy="3975477"/>
          </a:xfrm>
          <a:custGeom>
            <a:avLst/>
            <a:gdLst>
              <a:gd name="connsiteX0" fmla="*/ 8942254 w 12188952"/>
              <a:gd name="connsiteY0" fmla="*/ 34 h 3975477"/>
              <a:gd name="connsiteX1" fmla="*/ 11642906 w 12188952"/>
              <a:gd name="connsiteY1" fmla="*/ 225257 h 3975477"/>
              <a:gd name="connsiteX2" fmla="*/ 12188952 w 12188952"/>
              <a:gd name="connsiteY2" fmla="*/ 311174 h 3975477"/>
              <a:gd name="connsiteX3" fmla="*/ 12188952 w 12188952"/>
              <a:gd name="connsiteY3" fmla="*/ 3975477 h 3975477"/>
              <a:gd name="connsiteX4" fmla="*/ 0 w 12188952"/>
              <a:gd name="connsiteY4" fmla="*/ 3975477 h 3975477"/>
              <a:gd name="connsiteX5" fmla="*/ 0 w 12188952"/>
              <a:gd name="connsiteY5" fmla="*/ 1085061 h 3975477"/>
              <a:gd name="connsiteX6" fmla="*/ 552141 w 12188952"/>
              <a:gd name="connsiteY6" fmla="*/ 1079980 h 3975477"/>
              <a:gd name="connsiteX7" fmla="*/ 8942254 w 12188952"/>
              <a:gd name="connsiteY7" fmla="*/ 34 h 397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975477">
                <a:moveTo>
                  <a:pt x="8942254" y="34"/>
                </a:moveTo>
                <a:cubicBezTo>
                  <a:pt x="9695041" y="1709"/>
                  <a:pt x="10568453" y="66687"/>
                  <a:pt x="11642906" y="225257"/>
                </a:cubicBezTo>
                <a:lnTo>
                  <a:pt x="12188952" y="311174"/>
                </a:lnTo>
                <a:lnTo>
                  <a:pt x="12188952" y="3975477"/>
                </a:lnTo>
                <a:lnTo>
                  <a:pt x="0" y="3975477"/>
                </a:lnTo>
                <a:lnTo>
                  <a:pt x="0" y="1085061"/>
                </a:lnTo>
                <a:lnTo>
                  <a:pt x="552141" y="1079980"/>
                </a:lnTo>
                <a:cubicBezTo>
                  <a:pt x="4849952" y="999477"/>
                  <a:pt x="5931106" y="-6667"/>
                  <a:pt x="8942254" y="34"/>
                </a:cubicBez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74A58D-C788-4F75-B5D1-921E78FF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7BC05A-659D-4294-B1DB-0412C6A1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A8233F-A451-46B4-BED4-27DD6458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A4F6C4-FDB0-4115-ABAE-9A5A8CED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1C99737-F794-494E-8C0C-76B75CC9D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02DA6-DBA7-462E-82AD-42EEDC280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71D6B-949D-4D9E-9EEA-56A8D498A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EFD95D-F204-41B7-9C56-DBF1155EC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3D25B4-D3D4-4B6C-A740-E8FD4409B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FB8D2F-FC2D-463E-A588-218B5ED1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1BB6B9-EAEA-43A1-9449-A10294E4F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C62509-6F9A-4A66-AE78-EF71FE7D4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677E-8866-4D5C-91F9-90001EBE8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6C1C222-FB70-4063-9BF6-25E539454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8C3B78-3424-4DF2-AE25-BC08956E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89169EC-7A8F-439B-BDD2-669CDE6D9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25A96E-5FA1-467F-8929-E9F3A4D42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4167E38-35D8-4680-8EF9-67045C8AA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E9F9CA-B0D2-4D5B-BA3E-D9F5817A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1909765-556E-4AA4-8CA8-34ABA30EB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9E7D9C-D2A0-4C04-AC8C-CC796A575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13C351-6AD8-4CC8-85E6-1382AA235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190FC97-7BCE-42C2-9768-14559A44A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2B857D-BE14-48CD-8F4D-0E882D328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F2E92CD-7175-484E-B557-CF29951C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179EA7-0CFA-4FE9-BEF1-462C0ED39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6676B7-1322-4E27-9218-6D5E8B0EC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26F347-76EB-45F8-9B81-653E64A00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E93AAC-F0A9-4B35-A413-A322DB9F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145F376-7C0E-4F7E-816B-48D485A8C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5F4E9A3-2521-4838-9AA2-A5D5020D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3">
              <a:extLst>
                <a:ext uri="{FF2B5EF4-FFF2-40B4-BE49-F238E27FC236}">
                  <a16:creationId xmlns:a16="http://schemas.microsoft.com/office/drawing/2014/main" id="{9D0F8335-C6C7-4994-9ECB-54F0EB8C5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7D11638-D7E0-4D85-B1A6-AF57358C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89" y="15123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9806D29-E1C9-46A6-B7E7-D1DEE481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23" y="968990"/>
            <a:ext cx="10611627" cy="1651379"/>
          </a:xfrm>
        </p:spPr>
        <p:txBody>
          <a:bodyPr anchor="ctr">
            <a:normAutofit/>
          </a:bodyPr>
          <a:lstStyle/>
          <a:p>
            <a:r>
              <a:rPr lang="de-DE"/>
              <a:t>Wie bestellt man? Wenn der Kellner kommt…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56CF0A-E243-4595-A612-36761574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738" y="2874761"/>
            <a:ext cx="5421734" cy="380840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/>
              <a:t>Was hätten Sie gern?	</a:t>
            </a:r>
            <a:r>
              <a:rPr lang="el-GR" sz="1400" b="1" dirty="0"/>
              <a:t>Τι θα θέλατε;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Was möchten Sie gern?</a:t>
            </a:r>
            <a:r>
              <a:rPr lang="el-GR" sz="1400" b="1" dirty="0"/>
              <a:t>	Τι θα θέλατε;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Was möchten Sie bestellen?</a:t>
            </a:r>
            <a:r>
              <a:rPr lang="el-GR" sz="1400" b="1" dirty="0"/>
              <a:t>	Τι θα θέλατε να 				παραγγείλετε;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Was möchten Sie essen?</a:t>
            </a:r>
            <a:r>
              <a:rPr lang="el-GR" sz="1400" b="1" dirty="0"/>
              <a:t>	Τι θα θέλατε να φάτε;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Was möchten Sie trinken?</a:t>
            </a:r>
            <a:r>
              <a:rPr lang="el-GR" sz="1400" b="1" dirty="0"/>
              <a:t>	Τι θα θέλατε να πιείτε;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Brauchen Sie die Speisekarte?</a:t>
            </a:r>
            <a:r>
              <a:rPr lang="el-GR" sz="1400" b="1" dirty="0"/>
              <a:t> Χρειάζεστε τον κατάλογο </a:t>
            </a:r>
            <a:r>
              <a:rPr lang="en-US" sz="1400" b="1" dirty="0"/>
              <a:t>			</a:t>
            </a:r>
            <a:r>
              <a:rPr lang="el-GR" sz="1400" b="1" dirty="0"/>
              <a:t>(μενού φαγητών);</a:t>
            </a:r>
            <a:endParaRPr lang="de-DE" sz="1400" b="1" dirty="0"/>
          </a:p>
          <a:p>
            <a:pPr>
              <a:lnSpc>
                <a:spcPct val="100000"/>
              </a:lnSpc>
            </a:pPr>
            <a:r>
              <a:rPr lang="de-DE" sz="1400" b="1" dirty="0"/>
              <a:t>Brauchen Sie die Getränkekarte?</a:t>
            </a:r>
            <a:r>
              <a:rPr lang="el-GR" sz="1400" b="1" dirty="0"/>
              <a:t> Χρειάζεστε τον κατάλογο 			(μενού ποτών-αναψυκτικών);</a:t>
            </a:r>
            <a:endParaRPr lang="en-US" sz="1400" b="1" dirty="0"/>
          </a:p>
          <a:p>
            <a:pPr>
              <a:lnSpc>
                <a:spcPct val="100000"/>
              </a:lnSpc>
            </a:pPr>
            <a:r>
              <a:rPr lang="en-US" sz="1400" b="1" dirty="0"/>
              <a:t>Bitte </a:t>
            </a:r>
            <a:r>
              <a:rPr lang="de-DE" sz="1400" b="1" dirty="0"/>
              <a:t>/ Bitte schön!		</a:t>
            </a:r>
            <a:r>
              <a:rPr lang="el-GR" sz="1400" b="1" dirty="0"/>
              <a:t>Παρακαλώ;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DA3502-7FEF-466A-9137-5B158A71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990" y="2884572"/>
            <a:ext cx="5400449" cy="3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7D4549-048D-42E7-9DD4-318525E9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Wie </a:t>
            </a:r>
            <a:r>
              <a:rPr lang="en-US" dirty="0" err="1"/>
              <a:t>bestellt</a:t>
            </a:r>
            <a:r>
              <a:rPr lang="en-US" dirty="0"/>
              <a:t> man? Was </a:t>
            </a:r>
            <a:r>
              <a:rPr lang="en-US" dirty="0" err="1"/>
              <a:t>sagen</a:t>
            </a:r>
            <a:r>
              <a:rPr lang="en-US" dirty="0"/>
              <a:t> Sie?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82ACCE-EFFB-4D5E-8BCE-F16552CE5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Ich h</a:t>
            </a:r>
            <a:r>
              <a:rPr lang="de-DE" b="1" dirty="0" err="1"/>
              <a:t>ätte</a:t>
            </a:r>
            <a:r>
              <a:rPr lang="de-DE" b="1" dirty="0"/>
              <a:t> gern….				</a:t>
            </a:r>
            <a:r>
              <a:rPr lang="el-GR" b="1" dirty="0"/>
              <a:t>Θα ήθελα παρακαλώ…</a:t>
            </a:r>
            <a:endParaRPr lang="de-DE" b="1" dirty="0"/>
          </a:p>
          <a:p>
            <a:r>
              <a:rPr lang="de-DE" b="1" dirty="0"/>
              <a:t>Ich trinke….</a:t>
            </a:r>
            <a:r>
              <a:rPr lang="el-GR" b="1" dirty="0"/>
              <a:t>				Θα </a:t>
            </a:r>
            <a:r>
              <a:rPr lang="el-GR" b="1" dirty="0" err="1"/>
              <a:t>πιω</a:t>
            </a:r>
            <a:r>
              <a:rPr lang="el-GR" b="1" dirty="0"/>
              <a:t>…</a:t>
            </a:r>
            <a:endParaRPr lang="de-DE" b="1" dirty="0"/>
          </a:p>
          <a:p>
            <a:r>
              <a:rPr lang="de-DE" b="1" dirty="0"/>
              <a:t>Ich esse…</a:t>
            </a:r>
            <a:r>
              <a:rPr lang="el-GR" b="1" dirty="0"/>
              <a:t>				Θα φάω/ θα πάρω για φαγητό….</a:t>
            </a:r>
            <a:endParaRPr lang="de-DE" b="1" dirty="0"/>
          </a:p>
          <a:p>
            <a:r>
              <a:rPr lang="de-DE" b="1" dirty="0"/>
              <a:t>Ich möchte bitte….</a:t>
            </a:r>
            <a:r>
              <a:rPr lang="el-GR" b="1" dirty="0"/>
              <a:t>			Θα ήθελα παρακαλώ…</a:t>
            </a:r>
            <a:endParaRPr lang="de-DE" b="1" dirty="0"/>
          </a:p>
          <a:p>
            <a:r>
              <a:rPr lang="de-DE" b="1" dirty="0"/>
              <a:t>Ich möchte </a:t>
            </a:r>
            <a:r>
              <a:rPr lang="el-GR" b="1" dirty="0"/>
              <a:t>				Θα ήθελα…</a:t>
            </a:r>
            <a:endParaRPr lang="de-DE" b="1" dirty="0"/>
          </a:p>
          <a:p>
            <a:r>
              <a:rPr lang="de-DE" b="1" dirty="0"/>
              <a:t>Ich nehme</a:t>
            </a:r>
            <a:r>
              <a:rPr lang="el-GR" b="1" dirty="0"/>
              <a:t>				Θα πάρω</a:t>
            </a:r>
            <a:endParaRPr lang="de-DE" b="1" dirty="0"/>
          </a:p>
          <a:p>
            <a:r>
              <a:rPr lang="de-DE" b="1" dirty="0"/>
              <a:t>Ich brauche bitte ein</a:t>
            </a:r>
            <a:r>
              <a:rPr lang="en-US" b="1" dirty="0" err="1"/>
              <a:t>en</a:t>
            </a:r>
            <a:r>
              <a:rPr lang="de-DE" b="1" dirty="0"/>
              <a:t>/ eine/ ein….</a:t>
            </a:r>
            <a:r>
              <a:rPr lang="el-GR" b="1" dirty="0"/>
              <a:t>		Θα χρειαζόμουν έναν/μία, ένα</a:t>
            </a:r>
            <a:endParaRPr lang="de-DE" b="1" dirty="0"/>
          </a:p>
          <a:p>
            <a:r>
              <a:rPr lang="de-DE" b="1" dirty="0"/>
              <a:t>Für mich… bitte!				</a:t>
            </a:r>
            <a:r>
              <a:rPr lang="el-GR" b="1" dirty="0"/>
              <a:t>Για μένα παρακαλώ….</a:t>
            </a:r>
            <a:endParaRPr lang="de-DE" b="1" dirty="0"/>
          </a:p>
          <a:p>
            <a:r>
              <a:rPr lang="de-DE" b="1" dirty="0"/>
              <a:t>Eine Cola, Ein Schnitzel…. bitte!</a:t>
            </a:r>
            <a:r>
              <a:rPr lang="el-GR" b="1" dirty="0"/>
              <a:t>		Μία κόκα κόλα, ένα σνίτσελ… παρακαλώ</a:t>
            </a:r>
            <a:endParaRPr lang="en-US" b="1" dirty="0"/>
          </a:p>
          <a:p>
            <a:r>
              <a:rPr lang="en-US" b="1" dirty="0" err="1"/>
              <a:t>Haben</a:t>
            </a:r>
            <a:r>
              <a:rPr lang="en-US" b="1" dirty="0"/>
              <a:t> Sie</a:t>
            </a:r>
            <a:r>
              <a:rPr lang="el-GR" b="1" dirty="0"/>
              <a:t> </a:t>
            </a:r>
            <a:r>
              <a:rPr lang="en-US" b="1" dirty="0" err="1"/>
              <a:t>vielleicht</a:t>
            </a:r>
            <a:r>
              <a:rPr lang="en-US" b="1" dirty="0"/>
              <a:t>…?			M</a:t>
            </a:r>
            <a:r>
              <a:rPr lang="el-GR" b="1" dirty="0" err="1"/>
              <a:t>ήπως</a:t>
            </a:r>
            <a:r>
              <a:rPr lang="el-GR" b="1" dirty="0"/>
              <a:t> έχετε</a:t>
            </a:r>
            <a:r>
              <a:rPr lang="en-US" b="1" dirty="0"/>
              <a:t>…</a:t>
            </a:r>
            <a:r>
              <a:rPr lang="el-GR" b="1" dirty="0"/>
              <a:t>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D3ABD27-54A0-4C9B-9245-5D1F0091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685" y="15159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0455C0-6B44-4C22-9F6F-235C7EB5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Wenn Sie die Speisekarte bekommen…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1B96BA-EF3D-49D7-B7B7-B1CAD11B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Vorspeise</a:t>
            </a:r>
            <a:r>
              <a:rPr lang="en-US" b="1" dirty="0"/>
              <a:t> = </a:t>
            </a:r>
            <a:r>
              <a:rPr lang="de-DE" b="1" dirty="0"/>
              <a:t>o</a:t>
            </a:r>
            <a:r>
              <a:rPr lang="el-GR" b="1" dirty="0" err="1"/>
              <a:t>ρεκτικά</a:t>
            </a:r>
            <a:r>
              <a:rPr lang="el-GR" b="1" dirty="0"/>
              <a:t>		(</a:t>
            </a:r>
            <a:r>
              <a:rPr lang="en-US" b="1" dirty="0"/>
              <a:t>Als </a:t>
            </a:r>
            <a:r>
              <a:rPr lang="en-US" b="1" dirty="0" err="1"/>
              <a:t>Vorspeise</a:t>
            </a:r>
            <a:r>
              <a:rPr lang="en-US" b="1" dirty="0"/>
              <a:t> m</a:t>
            </a:r>
            <a:r>
              <a:rPr lang="de-DE" b="1" dirty="0" err="1"/>
              <a:t>öchte</a:t>
            </a:r>
            <a:r>
              <a:rPr lang="de-DE" b="1" dirty="0"/>
              <a:t> ich….</a:t>
            </a:r>
            <a:r>
              <a:rPr lang="el-GR" b="1" dirty="0"/>
              <a:t>= Ως ορεκτικό θα ήθελα)</a:t>
            </a:r>
          </a:p>
          <a:p>
            <a:r>
              <a:rPr lang="en-US" b="1" dirty="0" err="1"/>
              <a:t>Hauptgericht</a:t>
            </a:r>
            <a:r>
              <a:rPr lang="en-US" b="1" dirty="0"/>
              <a:t>=</a:t>
            </a:r>
            <a:r>
              <a:rPr lang="de-DE" b="1" dirty="0"/>
              <a:t> </a:t>
            </a:r>
            <a:r>
              <a:rPr lang="el-GR" b="1" dirty="0"/>
              <a:t>κυρίως γεύμα	(Α</a:t>
            </a:r>
            <a:r>
              <a:rPr lang="en-US" b="1" dirty="0"/>
              <a:t>ls </a:t>
            </a:r>
            <a:r>
              <a:rPr lang="en-US" b="1" dirty="0" err="1"/>
              <a:t>Hauptgericht</a:t>
            </a:r>
            <a:r>
              <a:rPr lang="en-US" b="1" dirty="0"/>
              <a:t> m</a:t>
            </a:r>
            <a:r>
              <a:rPr lang="de-DE" b="1" dirty="0" err="1"/>
              <a:t>öchte</a:t>
            </a:r>
            <a:r>
              <a:rPr lang="de-DE" b="1" dirty="0"/>
              <a:t> ich </a:t>
            </a:r>
            <a:r>
              <a:rPr lang="el-GR" b="1" dirty="0"/>
              <a:t>= για κύριο πιάτο θα 					ήθελα)</a:t>
            </a:r>
          </a:p>
          <a:p>
            <a:r>
              <a:rPr lang="el-GR" b="1" dirty="0"/>
              <a:t>Να</a:t>
            </a:r>
            <a:r>
              <a:rPr lang="en-US" b="1" dirty="0" err="1"/>
              <a:t>chtisch</a:t>
            </a:r>
            <a:r>
              <a:rPr lang="en-US" b="1" dirty="0"/>
              <a:t> = </a:t>
            </a:r>
            <a:r>
              <a:rPr lang="el-GR" b="1" dirty="0"/>
              <a:t>επιδόρπιο	(</a:t>
            </a:r>
            <a:r>
              <a:rPr lang="en-US" b="1" dirty="0"/>
              <a:t>Als </a:t>
            </a:r>
            <a:r>
              <a:rPr lang="en-US" b="1" dirty="0" err="1"/>
              <a:t>Nachtisch</a:t>
            </a:r>
            <a:r>
              <a:rPr lang="en-US" b="1" dirty="0"/>
              <a:t> m</a:t>
            </a:r>
            <a:r>
              <a:rPr lang="de-DE" b="1" dirty="0" err="1"/>
              <a:t>öchte</a:t>
            </a:r>
            <a:r>
              <a:rPr lang="de-DE" b="1" dirty="0"/>
              <a:t> ich…</a:t>
            </a:r>
            <a:r>
              <a:rPr lang="el-GR" b="1" dirty="0"/>
              <a:t>= για επιδόρπιο θα ήθελα)</a:t>
            </a:r>
          </a:p>
          <a:p>
            <a:r>
              <a:rPr lang="en-US" b="1" dirty="0" err="1"/>
              <a:t>Getr</a:t>
            </a:r>
            <a:r>
              <a:rPr lang="de-DE" b="1" dirty="0" err="1"/>
              <a:t>änke</a:t>
            </a:r>
            <a:r>
              <a:rPr lang="de-DE" b="1" dirty="0"/>
              <a:t> </a:t>
            </a:r>
            <a:r>
              <a:rPr lang="el-GR" b="1" dirty="0"/>
              <a:t>= ποτά/ αναψυκτικά (</a:t>
            </a:r>
            <a:r>
              <a:rPr lang="de-DE" b="1" dirty="0"/>
              <a:t>Zum Trinken möchte ich…</a:t>
            </a:r>
            <a:r>
              <a:rPr lang="el-GR" b="1" dirty="0"/>
              <a:t>= Θα ήθελα να </a:t>
            </a:r>
            <a:r>
              <a:rPr lang="el-GR" b="1" dirty="0" err="1"/>
              <a:t>πιω</a:t>
            </a:r>
            <a:r>
              <a:rPr lang="el-GR" b="1" dirty="0"/>
              <a:t>…)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50D039-9DDE-4BA2-847C-BBB1EA94B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63" y="464126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CC7FB3-86E1-45C4-9719-293026C9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53" y="119575"/>
            <a:ext cx="10325000" cy="1442463"/>
          </a:xfrm>
        </p:spPr>
        <p:txBody>
          <a:bodyPr/>
          <a:lstStyle/>
          <a:p>
            <a:r>
              <a:rPr lang="el-GR" dirty="0"/>
              <a:t>Η</a:t>
            </a:r>
            <a:r>
              <a:rPr lang="de-DE" dirty="0" err="1"/>
              <a:t>örverstehen</a:t>
            </a:r>
            <a:r>
              <a:rPr lang="de-DE" dirty="0"/>
              <a:t> Seite 111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19B42D-A814-4F23-BBA8-03559C5E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009" y="1562038"/>
            <a:ext cx="9463625" cy="51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34FE3D-67FC-4F27-9455-E22E0762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71F5C2-BEDD-42AE-B92D-A4245C5D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Διαβάστε πολύ καλά τον διάλογο της σελίδας 26 και στη συνέχεια λύστε την άσκηση της επόμενης διαφάνειας</a:t>
            </a:r>
          </a:p>
        </p:txBody>
      </p:sp>
    </p:spTree>
    <p:extLst>
      <p:ext uri="{BB962C8B-B14F-4D97-AF65-F5344CB8AC3E}">
        <p14:creationId xmlns:p14="http://schemas.microsoft.com/office/powerpoint/2010/main" val="121656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5F05F0-E889-4AD7-BB0F-A0C52572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287383"/>
            <a:ext cx="10325000" cy="4888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de-DE" dirty="0"/>
              <a:t>zum Dialog auf Seite 26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392624-70D7-4E8E-8E98-99A02D5C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79" y="776278"/>
            <a:ext cx="10325000" cy="5794339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ΦΥΛΛΟ ΕΡΓΑΣΙΑΣ: </a:t>
            </a:r>
            <a:r>
              <a:rPr lang="en-US" dirty="0"/>
              <a:t>A . BEANT WORTE DIE FRAGEN!</a:t>
            </a:r>
          </a:p>
          <a:p>
            <a:r>
              <a:rPr lang="en-US" dirty="0"/>
              <a:t>1. Was </a:t>
            </a:r>
            <a:r>
              <a:rPr lang="en-US" dirty="0" err="1"/>
              <a:t>möchte</a:t>
            </a:r>
            <a:r>
              <a:rPr lang="en-US" dirty="0"/>
              <a:t> Carmen </a:t>
            </a:r>
            <a:r>
              <a:rPr lang="en-US" dirty="0" err="1"/>
              <a:t>essen</a:t>
            </a:r>
            <a:r>
              <a:rPr lang="en-US" dirty="0"/>
              <a:t>?</a:t>
            </a:r>
          </a:p>
          <a:p>
            <a:r>
              <a:rPr lang="en-US" dirty="0"/>
              <a:t>Carmen </a:t>
            </a:r>
            <a:r>
              <a:rPr lang="en-US" dirty="0" err="1"/>
              <a:t>hätte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Bratwurst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Kartoffelsalat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Trinkt</a:t>
            </a:r>
            <a:r>
              <a:rPr lang="en-US" dirty="0"/>
              <a:t> Carmen </a:t>
            </a:r>
            <a:r>
              <a:rPr lang="en-US" dirty="0" err="1"/>
              <a:t>eine</a:t>
            </a:r>
            <a:r>
              <a:rPr lang="en-US" dirty="0"/>
              <a:t> Fanta?</a:t>
            </a:r>
          </a:p>
          <a:p>
            <a:r>
              <a:rPr lang="en-US" dirty="0" err="1"/>
              <a:t>Nein</a:t>
            </a:r>
            <a:r>
              <a:rPr lang="en-US" dirty="0"/>
              <a:t>, Carmen </a:t>
            </a:r>
            <a:r>
              <a:rPr lang="en-US" dirty="0" err="1"/>
              <a:t>trinkt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Cola.</a:t>
            </a:r>
          </a:p>
          <a:p>
            <a:r>
              <a:rPr lang="en-US" dirty="0"/>
              <a:t>3.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gern</a:t>
            </a:r>
            <a:r>
              <a:rPr lang="en-US" dirty="0"/>
              <a:t> Wurst?</a:t>
            </a:r>
          </a:p>
          <a:p>
            <a:r>
              <a:rPr lang="en-US" dirty="0"/>
              <a:t>Andreas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so </a:t>
            </a:r>
            <a:r>
              <a:rPr lang="en-US" dirty="0" err="1"/>
              <a:t>gern</a:t>
            </a:r>
            <a:r>
              <a:rPr lang="en-US" dirty="0"/>
              <a:t> Wurst.</a:t>
            </a:r>
          </a:p>
          <a:p>
            <a:r>
              <a:rPr lang="en-US" dirty="0"/>
              <a:t>4. Was </a:t>
            </a:r>
            <a:r>
              <a:rPr lang="en-US" dirty="0" err="1"/>
              <a:t>möchte</a:t>
            </a:r>
            <a:r>
              <a:rPr lang="en-US" dirty="0"/>
              <a:t> Andreas </a:t>
            </a:r>
            <a:r>
              <a:rPr lang="en-US" dirty="0" err="1"/>
              <a:t>essen</a:t>
            </a:r>
            <a:r>
              <a:rPr lang="en-US" dirty="0"/>
              <a:t>?</a:t>
            </a:r>
          </a:p>
          <a:p>
            <a:r>
              <a:rPr lang="en-US" dirty="0"/>
              <a:t>Andreas </a:t>
            </a:r>
            <a:r>
              <a:rPr lang="en-US" dirty="0" err="1"/>
              <a:t>möchte</a:t>
            </a:r>
            <a:r>
              <a:rPr lang="en-US" dirty="0"/>
              <a:t> </a:t>
            </a:r>
            <a:r>
              <a:rPr lang="en-US" dirty="0" err="1"/>
              <a:t>Bouletten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Pommes.</a:t>
            </a:r>
          </a:p>
          <a:p>
            <a:r>
              <a:rPr lang="en-US" dirty="0"/>
              <a:t>5. </a:t>
            </a: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trinkt</a:t>
            </a:r>
            <a:r>
              <a:rPr lang="en-US" dirty="0"/>
              <a:t> Andreas </a:t>
            </a:r>
            <a:r>
              <a:rPr lang="en-US" dirty="0" err="1"/>
              <a:t>kein</a:t>
            </a:r>
            <a:r>
              <a:rPr lang="en-US" dirty="0"/>
              <a:t> Bier?</a:t>
            </a:r>
          </a:p>
          <a:p>
            <a:r>
              <a:rPr lang="en-US" dirty="0"/>
              <a:t>Er </a:t>
            </a:r>
            <a:r>
              <a:rPr lang="en-US" dirty="0" err="1"/>
              <a:t>darf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Bier </a:t>
            </a:r>
            <a:r>
              <a:rPr lang="en-US" dirty="0" err="1"/>
              <a:t>trinken</a:t>
            </a:r>
            <a:r>
              <a:rPr lang="en-US" dirty="0"/>
              <a:t>.</a:t>
            </a:r>
          </a:p>
          <a:p>
            <a:r>
              <a:rPr lang="en-US" dirty="0"/>
              <a:t>6.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nimmt</a:t>
            </a:r>
            <a:r>
              <a:rPr lang="en-US" dirty="0"/>
              <a:t> </a:t>
            </a:r>
            <a:r>
              <a:rPr lang="en-US" dirty="0" err="1"/>
              <a:t>Fischfilet</a:t>
            </a:r>
            <a:r>
              <a:rPr lang="en-US" dirty="0"/>
              <a:t>?</a:t>
            </a:r>
          </a:p>
          <a:p>
            <a:r>
              <a:rPr lang="en-US" dirty="0"/>
              <a:t>Maria-Christine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Fischfilet</a:t>
            </a:r>
            <a:r>
              <a:rPr lang="en-US" dirty="0"/>
              <a:t>.</a:t>
            </a:r>
          </a:p>
          <a:p>
            <a:r>
              <a:rPr lang="en-US" dirty="0"/>
              <a:t>7. </a:t>
            </a:r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möchte</a:t>
            </a:r>
            <a:r>
              <a:rPr lang="en-US" dirty="0"/>
              <a:t> Maria-Christine </a:t>
            </a:r>
            <a:r>
              <a:rPr lang="en-US" dirty="0" err="1"/>
              <a:t>Fischfilet</a:t>
            </a:r>
            <a:r>
              <a:rPr lang="en-US" dirty="0"/>
              <a:t> </a:t>
            </a:r>
            <a:r>
              <a:rPr lang="en-US" dirty="0" err="1"/>
              <a:t>essen</a:t>
            </a:r>
            <a:r>
              <a:rPr lang="en-US" dirty="0"/>
              <a:t>?</a:t>
            </a:r>
          </a:p>
          <a:p>
            <a:r>
              <a:rPr lang="en-US" dirty="0"/>
              <a:t>Sie </a:t>
            </a:r>
            <a:r>
              <a:rPr lang="en-US" dirty="0" err="1"/>
              <a:t>isst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Fisch.</a:t>
            </a:r>
          </a:p>
          <a:p>
            <a:r>
              <a:rPr lang="en-US" dirty="0"/>
              <a:t>8. </a:t>
            </a:r>
            <a:r>
              <a:rPr lang="en-US" dirty="0" err="1"/>
              <a:t>Macht</a:t>
            </a:r>
            <a:r>
              <a:rPr lang="en-US" dirty="0"/>
              <a:t> Maria-Christine </a:t>
            </a:r>
            <a:r>
              <a:rPr lang="en-US" dirty="0" err="1"/>
              <a:t>Diät</a:t>
            </a:r>
            <a:r>
              <a:rPr lang="en-US" dirty="0"/>
              <a:t>?</a:t>
            </a:r>
          </a:p>
          <a:p>
            <a:r>
              <a:rPr lang="en-US" dirty="0" err="1"/>
              <a:t>Nein</a:t>
            </a:r>
            <a:r>
              <a:rPr lang="en-US" dirty="0"/>
              <a:t>,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macht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Diät</a:t>
            </a:r>
            <a:r>
              <a:rPr lang="en-US" dirty="0"/>
              <a:t>.</a:t>
            </a:r>
          </a:p>
          <a:p>
            <a:r>
              <a:rPr lang="en-US" dirty="0"/>
              <a:t>9. Was </a:t>
            </a:r>
            <a:r>
              <a:rPr lang="en-US" dirty="0" err="1"/>
              <a:t>trinken</a:t>
            </a:r>
            <a:r>
              <a:rPr lang="en-US" dirty="0"/>
              <a:t> die Kinder?</a:t>
            </a:r>
          </a:p>
          <a:p>
            <a:r>
              <a:rPr lang="en-US" dirty="0"/>
              <a:t>Die Kinder </a:t>
            </a:r>
            <a:r>
              <a:rPr lang="en-US" dirty="0" err="1"/>
              <a:t>trinken</a:t>
            </a:r>
            <a:r>
              <a:rPr lang="en-US" dirty="0"/>
              <a:t> Cola, Fanta und </a:t>
            </a:r>
            <a:r>
              <a:rPr lang="en-US" dirty="0" err="1"/>
              <a:t>Mineralwasser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7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0C33E7-84C6-4FED-83D5-96846C26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r>
              <a:rPr lang="de-DE" sz="2400" dirty="0"/>
              <a:t>VORLIEBEN AUSDRÜCKEN </a:t>
            </a:r>
            <a:r>
              <a:rPr lang="el-GR" sz="2400" dirty="0"/>
              <a:t>[πώς εκφράζω τις προτιμήσεις μου]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B78889-5E4D-4624-95AF-92C1452C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14424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CF9D5-DFCF-43A9-8555-1BB3842072E7}"/>
              </a:ext>
            </a:extLst>
          </p:cNvPr>
          <p:cNvSpPr txBox="1"/>
          <p:nvPr/>
        </p:nvSpPr>
        <p:spPr>
          <a:xfrm>
            <a:off x="3571876" y="1114424"/>
            <a:ext cx="7858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mag…			</a:t>
            </a:r>
            <a:r>
              <a:rPr lang="el-GR" dirty="0"/>
              <a:t>Μου αρέσει…</a:t>
            </a:r>
            <a:endParaRPr lang="de-DE" dirty="0"/>
          </a:p>
          <a:p>
            <a:r>
              <a:rPr lang="de-DE" dirty="0"/>
              <a:t>Ich mag gern….</a:t>
            </a:r>
            <a:r>
              <a:rPr lang="el-GR" dirty="0"/>
              <a:t>			Μου αρέσει πολύ….</a:t>
            </a:r>
            <a:endParaRPr lang="de-DE" dirty="0"/>
          </a:p>
          <a:p>
            <a:r>
              <a:rPr lang="de-DE" dirty="0"/>
              <a:t>Ich möchte…</a:t>
            </a:r>
            <a:r>
              <a:rPr lang="el-GR" dirty="0"/>
              <a:t>			Θα ήθελα…</a:t>
            </a:r>
            <a:endParaRPr lang="de-DE" dirty="0"/>
          </a:p>
          <a:p>
            <a:r>
              <a:rPr lang="de-DE" dirty="0"/>
              <a:t>Ich möchte gern…</a:t>
            </a:r>
            <a:r>
              <a:rPr lang="el-GR" dirty="0"/>
              <a:t>			Θα ήθελα ευχαρίστως…</a:t>
            </a:r>
            <a:endParaRPr lang="de-DE" dirty="0"/>
          </a:p>
          <a:p>
            <a:r>
              <a:rPr lang="de-DE" dirty="0"/>
              <a:t>Ich möchte sehr gern…</a:t>
            </a:r>
            <a:r>
              <a:rPr lang="el-GR" dirty="0"/>
              <a:t>		Θα ήθελα πολύ ευχαρίστως….</a:t>
            </a:r>
            <a:endParaRPr lang="de-DE" dirty="0"/>
          </a:p>
          <a:p>
            <a:r>
              <a:rPr lang="de-DE" dirty="0"/>
              <a:t>Ich wünsche mir…</a:t>
            </a:r>
            <a:r>
              <a:rPr lang="el-GR" dirty="0"/>
              <a:t>			Θα επιθυμούσα….</a:t>
            </a:r>
            <a:endParaRPr lang="de-DE" dirty="0"/>
          </a:p>
          <a:p>
            <a:r>
              <a:rPr lang="de-DE" dirty="0"/>
              <a:t>Ich hätte (sehr) gern…</a:t>
            </a:r>
            <a:r>
              <a:rPr lang="el-GR" dirty="0"/>
              <a:t>		Θα ήθελα (πολύ ευχαρίστως)…</a:t>
            </a:r>
            <a:endParaRPr lang="de-DE" dirty="0"/>
          </a:p>
          <a:p>
            <a:r>
              <a:rPr lang="de-DE" dirty="0"/>
              <a:t>… schmeckt mir…</a:t>
            </a:r>
            <a:r>
              <a:rPr lang="el-GR" dirty="0"/>
              <a:t>			Μου αρέσει…</a:t>
            </a:r>
            <a:r>
              <a:rPr lang="en-US" dirty="0"/>
              <a:t> (</a:t>
            </a:r>
            <a:r>
              <a:rPr lang="el-GR" dirty="0"/>
              <a:t>γευστικά)</a:t>
            </a:r>
            <a:endParaRPr lang="de-DE" dirty="0"/>
          </a:p>
          <a:p>
            <a:r>
              <a:rPr lang="de-DE" dirty="0"/>
              <a:t>Ich nehme…</a:t>
            </a:r>
            <a:r>
              <a:rPr lang="el-GR" dirty="0"/>
              <a:t>			Εγώ θα πάρω….</a:t>
            </a:r>
            <a:endParaRPr lang="de-DE" dirty="0"/>
          </a:p>
          <a:p>
            <a:r>
              <a:rPr lang="de-DE" dirty="0"/>
              <a:t>Für mich</a:t>
            </a:r>
            <a:r>
              <a:rPr lang="el-GR" dirty="0"/>
              <a:t> </a:t>
            </a:r>
            <a:r>
              <a:rPr lang="en-US" dirty="0"/>
              <a:t>einen/</a:t>
            </a:r>
            <a:r>
              <a:rPr lang="en-US" dirty="0" err="1"/>
              <a:t>eine</a:t>
            </a:r>
            <a:r>
              <a:rPr lang="en-US" dirty="0"/>
              <a:t>/</a:t>
            </a:r>
            <a:r>
              <a:rPr lang="en-US" dirty="0" err="1"/>
              <a:t>ein</a:t>
            </a:r>
            <a:r>
              <a:rPr lang="de-DE" dirty="0"/>
              <a:t> bitte!</a:t>
            </a:r>
            <a:r>
              <a:rPr lang="el-GR" dirty="0"/>
              <a:t>	Για μένα έναν/μία/ένα… παρακαλώ!</a:t>
            </a:r>
            <a:endParaRPr lang="de-DE" dirty="0"/>
          </a:p>
          <a:p>
            <a:r>
              <a:rPr lang="de-DE" dirty="0"/>
              <a:t>Einen/eine/ein…bitte!</a:t>
            </a:r>
            <a:r>
              <a:rPr lang="el-GR" dirty="0"/>
              <a:t>		Έναν/ μία/ ένα … παρακαλώ!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Den/die/das… </a:t>
            </a:r>
            <a:r>
              <a:rPr lang="en-US" dirty="0" err="1"/>
              <a:t>finde</a:t>
            </a:r>
            <a:r>
              <a:rPr lang="en-US" dirty="0"/>
              <a:t> ich…	</a:t>
            </a:r>
            <a:r>
              <a:rPr lang="el-GR" dirty="0"/>
              <a:t>Τον/τη(ν)/το… βρίσκω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Das </a:t>
            </a:r>
            <a:r>
              <a:rPr lang="en-US" dirty="0" err="1"/>
              <a:t>schmeckt</a:t>
            </a:r>
            <a:r>
              <a:rPr lang="en-US" dirty="0"/>
              <a:t>…		</a:t>
            </a:r>
            <a:r>
              <a:rPr lang="el-GR" dirty="0"/>
              <a:t>Αυτό είναι (γευστικά)…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Das </a:t>
            </a:r>
            <a:r>
              <a:rPr lang="en-US" dirty="0" err="1"/>
              <a:t>ist</a:t>
            </a:r>
            <a:r>
              <a:rPr lang="en-US" dirty="0"/>
              <a:t>…</a:t>
            </a:r>
          </a:p>
          <a:p>
            <a:r>
              <a:rPr lang="en-US" dirty="0"/>
              <a:t>toll/super/</a:t>
            </a:r>
            <a:r>
              <a:rPr lang="en-US" dirty="0" err="1"/>
              <a:t>fantastisch</a:t>
            </a:r>
            <a:r>
              <a:rPr lang="en-US" dirty="0"/>
              <a:t>/</a:t>
            </a:r>
            <a:r>
              <a:rPr lang="en-US" dirty="0" err="1"/>
              <a:t>lecker</a:t>
            </a:r>
            <a:r>
              <a:rPr lang="el-GR" dirty="0"/>
              <a:t>	τέλειο/σούπερ/φανταστικό/νόστιμο</a:t>
            </a:r>
          </a:p>
          <a:p>
            <a:r>
              <a:rPr lang="en-US" dirty="0"/>
              <a:t>wunderbar</a:t>
            </a:r>
            <a:r>
              <a:rPr lang="el-GR" dirty="0"/>
              <a:t>				θαυμάσιο.	</a:t>
            </a:r>
          </a:p>
        </p:txBody>
      </p:sp>
    </p:spTree>
    <p:extLst>
      <p:ext uri="{BB962C8B-B14F-4D97-AF65-F5344CB8AC3E}">
        <p14:creationId xmlns:p14="http://schemas.microsoft.com/office/powerpoint/2010/main" val="419452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174F81-582B-482D-88C6-7717FE62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1" y="700088"/>
            <a:ext cx="8007531" cy="61579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mag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μου αρέσει…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mag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gern….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Μου αρέσει πολύ….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Ich mag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überhaupt nicht gern….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μου αρέσει καθόλου….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Ich mag gar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Δεν μου αρέσει καθόλου….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möchte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θα ήθελα…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möchte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sehr gern…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Δεν θα ήθελα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πολύ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wünsche mir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Δεν θα επιθυμούσα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hätte (sehr) gern…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θα ήθελα (πολύ ευχάριστα)…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schmeckt mir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Δεν μου αρέσει… (γευστικά)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nehme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Εγώ δεν θα πάρω….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mich keinen/keine/kein bitte!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Για μένα όχι έναν/μία/ένα… παρακαλώ! (εγώ δεν θα πάρω…)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Den/die/das… finde ich…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τον/τη(ν)/το… βρίσκω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….	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Αυτό είναι…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		Η γεύση αυτού είναι…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nicht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toll/super/fantastisch/lecker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όχι τέλειο/σούπερ/φανταστικό/νόστιμο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wunderbar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όχι θαυμάσιο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gut/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 gut		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όχι καλό/ όχι και πολύ καλό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scheu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ßlich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			απαίσια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zu (warm, kalt…)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			υπερβολικά (ζεστό, κρύο…)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9E6959-A145-4AAC-9A0B-4C1504D2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63573"/>
            <a:ext cx="200575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0327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LightSeedRightStep">
      <a:dk1>
        <a:srgbClr val="000000"/>
      </a:dk1>
      <a:lt1>
        <a:srgbClr val="FFFFFF"/>
      </a:lt1>
      <a:dk2>
        <a:srgbClr val="412F24"/>
      </a:dk2>
      <a:lt2>
        <a:srgbClr val="E2E8E4"/>
      </a:lt2>
      <a:accent1>
        <a:srgbClr val="C696B4"/>
      </a:accent1>
      <a:accent2>
        <a:srgbClr val="BA7F8B"/>
      </a:accent2>
      <a:accent3>
        <a:srgbClr val="C39B90"/>
      </a:accent3>
      <a:accent4>
        <a:srgbClr val="B6A17D"/>
      </a:accent4>
      <a:accent5>
        <a:srgbClr val="A4A67E"/>
      </a:accent5>
      <a:accent6>
        <a:srgbClr val="93AC75"/>
      </a:accent6>
      <a:hlink>
        <a:srgbClr val="558D6B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1205</Words>
  <Application>Microsoft Office PowerPoint</Application>
  <PresentationFormat>Ευρεία οθόνη</PresentationFormat>
  <Paragraphs>133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Grandview</vt:lpstr>
      <vt:lpstr>Wingdings</vt:lpstr>
      <vt:lpstr>CosineVTI</vt:lpstr>
      <vt:lpstr>Im Restaurant </vt:lpstr>
      <vt:lpstr>Wie bestellt man? Wenn der Kellner kommt…</vt:lpstr>
      <vt:lpstr>Wie bestellt man? Was sagen Sie?</vt:lpstr>
      <vt:lpstr>Wenn Sie die Speisekarte bekommen…</vt:lpstr>
      <vt:lpstr>Ηörverstehen Seite 111</vt:lpstr>
      <vt:lpstr>Οδηγίες</vt:lpstr>
      <vt:lpstr>Fragen zum Dialog auf Seite 26</vt:lpstr>
      <vt:lpstr>VORLIEBEN AUSDRÜCKEN [πώς εκφράζω τις προτιμήσεις μου]</vt:lpstr>
      <vt:lpstr>Παρουσίαση του PowerPoint</vt:lpstr>
      <vt:lpstr>ΕΚΦΡΑΣΤΕ ΤΗΝ ΑΠΟΨΗ ΣΑΣ ΓΙΑ ΤΑ ΠΑΡΑΚΑΤΩ ΦΑΓΗΤΑ, ΠΟΤΑ, ΧΡΗΣΙΜΟΠΟΙΩΝΤΑΣ ΤΙΣ ΕΚΦΡΑΣΕΙΣ ΑΠΟ ΤΙΣ ΠΡΟΗΓΟΥΜΕΝΕΣ ΔΙΑΦΑΝΕΙΕΣ</vt:lpstr>
      <vt:lpstr>Wortschatz zu Seite 27</vt:lpstr>
      <vt:lpstr>Κursbuch Seite 27 – Hörverstehen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Restaurant</dc:title>
  <dc:creator>Ilias Blekos</dc:creator>
  <cp:lastModifiedBy>Ilias Blekos</cp:lastModifiedBy>
  <cp:revision>4</cp:revision>
  <dcterms:created xsi:type="dcterms:W3CDTF">2022-01-04T09:57:10Z</dcterms:created>
  <dcterms:modified xsi:type="dcterms:W3CDTF">2022-01-04T11:51:50Z</dcterms:modified>
</cp:coreProperties>
</file>