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8.png" ContentType="image/png"/>
  <Override PartName="/ppt/media/image10.png" ContentType="image/png"/>
  <Override PartName="/ppt/media/image12.png" ContentType="image/png"/>
  <Override PartName="/ppt/media/image21.png" ContentType="image/png"/>
  <Override PartName="/ppt/media/image30.png" ContentType="image/png"/>
  <Override PartName="/ppt/media/image14.png" ContentType="image/png"/>
  <Override PartName="/ppt/media/image23.png" ContentType="image/png"/>
  <Override PartName="/ppt/media/image16.png" ContentType="image/png"/>
  <Override PartName="/ppt/media/image25.png" ContentType="image/png"/>
  <Override PartName="/ppt/media/image18.png" ContentType="image/png"/>
  <Override PartName="/ppt/media/image27.png" ContentType="image/png"/>
  <Override PartName="/ppt/media/image1.png" ContentType="image/png"/>
  <Override PartName="/ppt/media/image29.png" ContentType="image/png"/>
  <Override PartName="/ppt/media/image3.png" ContentType="image/png"/>
  <Override PartName="/ppt/media/image5.png" ContentType="image/png"/>
  <Override PartName="/ppt/media/image7.png" ContentType="image/png"/>
  <Override PartName="/ppt/media/image9.png" ContentType="image/png"/>
  <Override PartName="/ppt/media/image11.png" ContentType="image/png"/>
  <Override PartName="/ppt/media/image20.png" ContentType="image/png"/>
  <Override PartName="/ppt/media/image13.png" ContentType="image/png"/>
  <Override PartName="/ppt/media/image22.png" ContentType="image/png"/>
  <Override PartName="/ppt/media/image31.png" ContentType="image/png"/>
  <Override PartName="/ppt/media/image15.png" ContentType="image/png"/>
  <Override PartName="/ppt/media/image24.png" ContentType="image/png"/>
  <Override PartName="/ppt/media/image17.png" ContentType="image/png"/>
  <Override PartName="/ppt/media/image26.png" ContentType="image/png"/>
  <Override PartName="/ppt/media/image19.png" ContentType="image/png"/>
  <Override PartName="/ppt/media/image28.png" ContentType="image/png"/>
  <Override PartName="/ppt/media/image2.png" ContentType="image/png"/>
  <Override PartName="/ppt/media/image4.png" ContentType="image/png"/>
  <Override PartName="/ppt/media/image6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0463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992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046360" cy="2983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311760" y="1957320"/>
            <a:ext cx="8520120" cy="2229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046360" cy="2983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992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0456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0463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992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046360" cy="2983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311760" y="1957320"/>
            <a:ext cx="8520120" cy="2229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992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0456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0463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992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046360" cy="2983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ubTitle"/>
          </p:nvPr>
        </p:nvSpPr>
        <p:spPr>
          <a:xfrm>
            <a:off x="311760" y="1957320"/>
            <a:ext cx="8520120" cy="2229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992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0456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0463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992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1957320"/>
            <a:ext cx="8520120" cy="2229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992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6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0456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Κάντε κλικ εδώ για την επεξεργασία της μορφής του κειμένου του τίτλου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el-GR">
                <a:solidFill>
                  <a:srgbClr val="595959"/>
                </a:solidFill>
                <a:latin typeface="Arial"/>
                <a:ea typeface="Arial"/>
              </a:rPr>
              <a:t>Κάντε κλικ εδώ για την επεξεργασία της μορφής των κειμένων διάρθρωσης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l-GR">
                <a:solidFill>
                  <a:srgbClr val="595959"/>
                </a:solidFill>
                <a:latin typeface="Arial"/>
                <a:ea typeface="Arial"/>
              </a:rPr>
              <a:t>Δεύτερο επίπεδο διάρθρωσης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l-GR">
                <a:solidFill>
                  <a:srgbClr val="595959"/>
                </a:solidFill>
                <a:latin typeface="Arial"/>
                <a:ea typeface="Arial"/>
              </a:rPr>
              <a:t>Τρίτο επίπεδο διάρθρωσης</a:t>
            </a:r>
            <a:endParaRPr/>
          </a:p>
          <a:p>
            <a:pPr lvl="3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l-GR">
                <a:solidFill>
                  <a:srgbClr val="595959"/>
                </a:solidFill>
                <a:latin typeface="Arial"/>
                <a:ea typeface="Arial"/>
              </a:rPr>
              <a:t>Τέταρτο επίπεδο διάρθρωσης</a:t>
            </a:r>
            <a:endParaRPr/>
          </a:p>
          <a:p>
            <a:pPr lvl="4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l-GR">
                <a:solidFill>
                  <a:srgbClr val="595959"/>
                </a:solidFill>
                <a:latin typeface="Arial"/>
                <a:ea typeface="Arial"/>
              </a:rPr>
              <a:t>Πέμπτο επίπεδο διάρθρωσης</a:t>
            </a:r>
            <a:endParaRPr/>
          </a:p>
          <a:p>
            <a:pPr lvl="5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l-GR">
                <a:solidFill>
                  <a:srgbClr val="595959"/>
                </a:solidFill>
                <a:latin typeface="Arial"/>
                <a:ea typeface="Arial"/>
              </a:rPr>
              <a:t>Έκτο επίπεδο διάρθρωσης</a:t>
            </a:r>
            <a:endParaRPr/>
          </a:p>
          <a:p>
            <a:pPr lvl="6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l-GR">
                <a:solidFill>
                  <a:srgbClr val="595959"/>
                </a:solidFill>
                <a:latin typeface="Arial"/>
                <a:ea typeface="Arial"/>
              </a:rPr>
              <a:t>Έβδομο επίπεδο διάρθρωσης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anchor="ctr" bIns="91440" tIns="91440"/>
          <a:p>
            <a:pPr algn="r">
              <a:lnSpc>
                <a:spcPct val="100000"/>
              </a:lnSpc>
            </a:pPr>
            <a:fld id="{3191D1E1-11B1-4181-B131-D1815101F131}" type="slidenum">
              <a:rPr lang="el-GR" sz="1000">
                <a:solidFill>
                  <a:srgbClr val="595959"/>
                </a:solidFill>
                <a:latin typeface="Arial"/>
                <a:ea typeface="Arial"/>
              </a:rPr>
              <a:t>&lt;αριθμός&gt;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stomShape 1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311760" y="2518920"/>
            <a:ext cx="3119400" cy="21438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Κάντε κλικ εδώ για την επεξεργασία της μορφής του κειμένου του τίτλου</a:t>
            </a:r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29080" y="2518920"/>
            <a:ext cx="5294880" cy="21438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el-GR" sz="1400">
                <a:solidFill>
                  <a:srgbClr val="595959"/>
                </a:solidFill>
                <a:latin typeface="Arial"/>
                <a:ea typeface="Arial"/>
              </a:rPr>
              <a:t>Κάντε κλικ εδώ για την επεξεργασία της μορφής των κειμένων διάρθρωσης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l-GR" sz="1400">
                <a:solidFill>
                  <a:srgbClr val="595959"/>
                </a:solidFill>
                <a:latin typeface="Arial"/>
                <a:ea typeface="Arial"/>
              </a:rPr>
              <a:t>Δεύτερο επίπεδο διάρθρωσης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l-GR" sz="1400">
                <a:solidFill>
                  <a:srgbClr val="595959"/>
                </a:solidFill>
                <a:latin typeface="Arial"/>
                <a:ea typeface="Arial"/>
              </a:rPr>
              <a:t>Τρίτο επίπεδο διάρθρωσης</a:t>
            </a:r>
            <a:endParaRPr/>
          </a:p>
          <a:p>
            <a:pPr lvl="3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l-GR" sz="1400">
                <a:solidFill>
                  <a:srgbClr val="595959"/>
                </a:solidFill>
                <a:latin typeface="Arial"/>
                <a:ea typeface="Arial"/>
              </a:rPr>
              <a:t>Τέταρτο επίπεδο διάρθρωσης</a:t>
            </a:r>
            <a:endParaRPr/>
          </a:p>
          <a:p>
            <a:pPr lvl="4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l-GR" sz="1400">
                <a:solidFill>
                  <a:srgbClr val="595959"/>
                </a:solidFill>
                <a:latin typeface="Arial"/>
                <a:ea typeface="Arial"/>
              </a:rPr>
              <a:t>Πέμπτο επίπεδο διάρθρωσης</a:t>
            </a:r>
            <a:endParaRPr/>
          </a:p>
          <a:p>
            <a:pPr lvl="5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l-GR" sz="1400">
                <a:solidFill>
                  <a:srgbClr val="595959"/>
                </a:solidFill>
                <a:latin typeface="Arial"/>
                <a:ea typeface="Arial"/>
              </a:rPr>
              <a:t>Έκτο επίπεδο διάρθρωσης</a:t>
            </a:r>
            <a:endParaRPr/>
          </a:p>
          <a:p>
            <a:pPr lvl="6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l-GR" sz="1400">
                <a:solidFill>
                  <a:srgbClr val="595959"/>
                </a:solidFill>
                <a:latin typeface="Arial"/>
                <a:ea typeface="Arial"/>
              </a:rPr>
              <a:t>Έβδομο επίπεδο διάρθρωσης</a:t>
            </a:r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anchor="ctr" bIns="91440" tIns="91440"/>
          <a:p>
            <a:pPr algn="r">
              <a:lnSpc>
                <a:spcPct val="100000"/>
              </a:lnSpc>
            </a:pPr>
            <a:fld id="{1131D161-F101-4191-B1A1-01D111418171}" type="slidenum">
              <a:rPr lang="el-GR" sz="1000">
                <a:solidFill>
                  <a:srgbClr val="595959"/>
                </a:solidFill>
                <a:latin typeface="Arial"/>
                <a:ea typeface="Arial"/>
              </a:rPr>
              <a:t>&lt;αριθμός&gt;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2" name="CustomShape 2"/>
          <p:cNvSpPr/>
          <p:nvPr/>
        </p:nvSpPr>
        <p:spPr>
          <a:xfrm>
            <a:off x="673920" y="539280"/>
            <a:ext cx="7796160" cy="4064760"/>
          </a:xfrm>
          <a:prstGeom prst="rect">
            <a:avLst/>
          </a:prstGeom>
          <a:solidFill>
            <a:srgbClr val="ffffff"/>
          </a:solidFill>
          <a:ln w="114480">
            <a:solidFill>
              <a:srgbClr val="ffffff"/>
            </a:solidFill>
            <a:miter/>
          </a:ln>
        </p:spPr>
      </p:sp>
      <p:sp>
        <p:nvSpPr>
          <p:cNvPr id="73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anchor="ctr" bIns="91440" tIns="91440"/>
          <a:p>
            <a:pPr algn="r">
              <a:lnSpc>
                <a:spcPct val="100000"/>
              </a:lnSpc>
            </a:pPr>
            <a:fld id="{11D12151-41A1-41C1-81D1-617151E191F1}" type="slidenum">
              <a:rPr lang="el-GR" sz="1000">
                <a:solidFill>
                  <a:srgbClr val="ffffff"/>
                </a:solidFill>
                <a:latin typeface="Arial"/>
                <a:ea typeface="Arial"/>
              </a:rPr>
              <a:t>&lt;αριθμός&gt;</a:t>
            </a:fld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l-GR"/>
              <a:t>Κάντε κλικ εδώ για την επεξεργασία της μορφής του κειμένου του τίτλου</a:t>
            </a:r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l-GR"/>
              <a:t>Κάντε κλικ εδώ για την επεξεργασία της μορφής των κειμένων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/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/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/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/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/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l-GR"/>
              <a:t>Έβδομο επίπεδο διάρθρωσης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/>
          </a:gradFill>
        </p:spPr>
      </p:sp>
      <p:sp>
        <p:nvSpPr>
          <p:cNvPr id="109" name="CustomShape 2"/>
          <p:cNvSpPr/>
          <p:nvPr/>
        </p:nvSpPr>
        <p:spPr>
          <a:xfrm>
            <a:off x="0" y="1681200"/>
            <a:ext cx="9143640" cy="1780920"/>
          </a:xfrm>
          <a:prstGeom prst="rect">
            <a:avLst/>
          </a:prstGeom>
          <a:solidFill>
            <a:srgbClr val="c62828"/>
          </a:solidFill>
        </p:spPr>
      </p:sp>
      <p:sp>
        <p:nvSpPr>
          <p:cNvPr id="110" name="PlaceHolder 3"/>
          <p:cNvSpPr>
            <a:spLocks noGrp="1"/>
          </p:cNvSpPr>
          <p:nvPr>
            <p:ph type="title"/>
          </p:nvPr>
        </p:nvSpPr>
        <p:spPr>
          <a:xfrm>
            <a:off x="311760" y="1957320"/>
            <a:ext cx="8520120" cy="1228320"/>
          </a:xfrm>
          <a:prstGeom prst="rect">
            <a:avLst/>
          </a:prstGeom>
        </p:spPr>
        <p:txBody>
          <a:bodyPr anchor="ctr" bIns="91440" tIns="91440"/>
          <a:p>
            <a:pPr>
              <a:lnSpc>
                <a:spcPct val="100000"/>
              </a:lnSpc>
            </a:pPr>
            <a:r>
              <a:rPr lang="el-GR" sz="3000">
                <a:solidFill>
                  <a:srgbClr val="ffffff"/>
                </a:solidFill>
                <a:latin typeface="Arial"/>
                <a:ea typeface="Arial"/>
              </a:rPr>
              <a:t>Κάντε κλικ εδώ για την επεξεργασία της μορφής του κειμένου του τίτλου</a:t>
            </a:r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anchor="ctr" bIns="91440" tIns="91440"/>
          <a:p>
            <a:pPr algn="r">
              <a:lnSpc>
                <a:spcPct val="100000"/>
              </a:lnSpc>
            </a:pPr>
            <a:fld id="{E161B1B1-A1F1-4131-B101-91E171E1B1E1}" type="slidenum">
              <a:rPr lang="el-GR" sz="1000">
                <a:solidFill>
                  <a:srgbClr val="ffffff"/>
                </a:solidFill>
                <a:latin typeface="Arial"/>
                <a:ea typeface="Arial"/>
              </a:rPr>
              <a:t>&lt;αριθμός&gt;</a:t>
            </a:fld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l-GR"/>
              <a:t>Κάντε κλικ εδώ για την επεξεργασία της μορφής των κειμένων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/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/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/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/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/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l-GR"/>
              <a:t>Έβδομο επίπεδο διάρθρωσης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el.wikipedia.org/w/index.php?title=%CE%95%CF%80%CE%B9%CF%84%CE%B5%CE%BB%CE%B5%CF%83%CF%84%CE%B9%CE%BA%CF%8C%CF%82_%CE%BB%CF%8C%CE%B3%CE%BF%CF%82&amp;action=edit&amp;redlink=1" TargetMode="External"/><Relationship Id="rId2" Type="http://schemas.openxmlformats.org/officeDocument/2006/relationships/hyperlink" Target="https://el.wikipedia.org/w/index.php?title=%CE%95%CF%80%CE%B9%CF%84%CE%B5%CE%BB%CE%B5%CF%83%CF%84%CE%B9%CE%BA%CF%8C%CF%82_%CE%BB%CF%8C%CE%B3%CE%BF%CF%82&amp;action=edit&amp;redlink=1" TargetMode="External"/><Relationship Id="rId3" Type="http://schemas.openxmlformats.org/officeDocument/2006/relationships/hyperlink" Target="https://el.wiktionary.org/wiki/%CF%80%CE%BB%CE%B7%CF%81%CE%BF%CF%86%CE%BF%CF%81%CE%B9%CE%BA%CF%8C%CF%82" TargetMode="External"/><Relationship Id="rId4" Type="http://schemas.openxmlformats.org/officeDocument/2006/relationships/hyperlink" Target="https://el.wiktionary.org/wiki/%CF%80%CE%BB%CE%B7%CF%81%CE%BF%CF%86%CE%BF%CF%81%CE%B9%CE%BA%CF%8C%CF%82" TargetMode="External"/><Relationship Id="rId5" Type="http://schemas.openxmlformats.org/officeDocument/2006/relationships/hyperlink" Target="https://el.wiktionary.org/wiki/%CE%BC%CE%B5%CF%84%CE%B1%CF%86%CF%81%CE%B1%CF%83%CF%84%CE%B9%CE%BA%CF%8C_%CE%B4%CE%AC%CE%BD%CE%B5%CE%B9%CE%BF" TargetMode="External"/><Relationship Id="rId6" Type="http://schemas.openxmlformats.org/officeDocument/2006/relationships/hyperlink" Target="https://el.wiktionary.org/wiki/%CE%BC%CE%B5%CF%84%CE%B1%CF%86%CF%81%CE%B1%CF%83%CF%84%CE%B9%CE%BA%CF%8C_%CE%B4%CE%AC%CE%BD%CE%B5%CE%B9%CE%BF" TargetMode="External"/><Relationship Id="rId7" Type="http://schemas.openxmlformats.org/officeDocument/2006/relationships/hyperlink" Target="https://el.wiktionary.org/wiki/informatics" TargetMode="External"/><Relationship Id="rId8" Type="http://schemas.openxmlformats.org/officeDocument/2006/relationships/hyperlink" Target="https://el.wiktionary.org/wiki/informatics" TargetMode="External"/><Relationship Id="rId9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www.pemptousia.gr/wp-" TargetMode="External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el.wiktionary.org/wiki/%CF%80%CE%B1%CF%81%CE%B1-" TargetMode="External"/><Relationship Id="rId2" Type="http://schemas.openxmlformats.org/officeDocument/2006/relationships/hyperlink" Target="https://el.wiktionary.org/wiki/%CF%80%CE%B1%CF%81%CE%B1-" TargetMode="External"/><Relationship Id="rId3" Type="http://schemas.openxmlformats.org/officeDocument/2006/relationships/hyperlink" Target="https://el.wiktionary.org/wiki/%CE%BC%CF%8D%CE%B8%CE%BF%CF%82" TargetMode="External"/><Relationship Id="rId4" Type="http://schemas.openxmlformats.org/officeDocument/2006/relationships/hyperlink" Target="https://el.wiktionary.org/wiki/%CE%BC%CF%8D%CE%B8%CE%BF%CF%82" TargetMode="External"/><Relationship Id="rId5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311760" y="269640"/>
            <a:ext cx="4941360" cy="452412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el-GR" sz="1300">
                <a:solidFill>
                  <a:srgbClr val="000000"/>
                </a:solidFill>
                <a:latin typeface="Calibri"/>
                <a:ea typeface="Calibri"/>
              </a:rPr>
              <a:t>                                                                                                                                                                            </a:t>
            </a:r>
            <a:r>
              <a:rPr lang="el-GR" sz="1300">
                <a:solidFill>
                  <a:srgbClr val="000000"/>
                </a:solidFill>
                <a:latin typeface="Calibri"/>
                <a:ea typeface="Calibri"/>
              </a:rPr>
              <a:t>1o Γυμνάσιο Περιστερίου</a:t>
            </a:r>
            <a:endParaRPr/>
          </a:p>
          <a:p>
            <a:pPr>
              <a:lnSpc>
                <a:spcPct val="100000"/>
              </a:lnSpc>
            </a:pPr>
            <a:r>
              <a:rPr lang="el-GR" sz="1300">
                <a:solidFill>
                  <a:srgbClr val="000000"/>
                </a:solidFill>
                <a:latin typeface="Calibri"/>
                <a:ea typeface="Calibri"/>
              </a:rPr>
              <a:t>Εργασία στο πολιτιστικό πρόγραμμα με...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                                                                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l-GR" sz="1400">
                <a:solidFill>
                  <a:srgbClr val="000000"/>
                </a:solidFill>
                <a:latin typeface="Arial"/>
                <a:ea typeface="Arial"/>
              </a:rPr>
              <a:t>ΘΕΜΑ : “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 Όταν η πληροφορική συνάντησε την Πηνελόπη Δέλτα”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l-GR" sz="1200">
                <a:solidFill>
                  <a:srgbClr val="000000"/>
                </a:solidFill>
                <a:latin typeface="Arial"/>
                <a:ea typeface="Arial"/>
              </a:rPr>
              <a:t>                               </a:t>
            </a:r>
            <a:r>
              <a:rPr lang="el-GR" sz="1200" u="sng">
                <a:solidFill>
                  <a:srgbClr val="000000"/>
                </a:solidFill>
                <a:latin typeface="Arial"/>
                <a:ea typeface="Arial"/>
              </a:rPr>
              <a:t>ΕΠΙΒΛΕΠΟΥΣΑ ΚΑΘΗΓΗΤΡΙΑ</a:t>
            </a:r>
            <a:endParaRPr/>
          </a:p>
          <a:p>
            <a:pPr>
              <a:lnSpc>
                <a:spcPct val="100000"/>
              </a:lnSpc>
            </a:pPr>
            <a:r>
              <a:rPr lang="el-GR" sz="1200">
                <a:solidFill>
                  <a:srgbClr val="000000"/>
                </a:solidFill>
                <a:latin typeface="Arial"/>
                <a:ea typeface="Arial"/>
              </a:rPr>
              <a:t>                                    </a:t>
            </a:r>
            <a:r>
              <a:rPr lang="el-GR" sz="1200">
                <a:solidFill>
                  <a:srgbClr val="000000"/>
                </a:solidFill>
                <a:latin typeface="Arial"/>
                <a:ea typeface="Arial"/>
              </a:rPr>
              <a:t>κ. Αγγέλου Αικατερίνη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46" name="Google Shape;69;p16"/>
          <p:cNvPicPr/>
          <p:nvPr/>
        </p:nvPicPr>
        <p:blipFill>
          <a:blip r:embed="rId1"/>
          <a:stretch>
            <a:fillRect/>
          </a:stretch>
        </p:blipFill>
        <p:spPr>
          <a:xfrm>
            <a:off x="551520" y="1213200"/>
            <a:ext cx="2077920" cy="1358280"/>
          </a:xfrm>
          <a:prstGeom prst="rect">
            <a:avLst/>
          </a:prstGeom>
        </p:spPr>
      </p:pic>
      <p:pic>
        <p:nvPicPr>
          <p:cNvPr descr="" id="147" name="Google Shape;70;p16"/>
          <p:cNvPicPr/>
          <p:nvPr/>
        </p:nvPicPr>
        <p:blipFill>
          <a:blip r:embed="rId2"/>
          <a:stretch>
            <a:fillRect/>
          </a:stretch>
        </p:blipFill>
        <p:spPr>
          <a:xfrm>
            <a:off x="2829600" y="1006560"/>
            <a:ext cx="1399680" cy="1771200"/>
          </a:xfrm>
          <a:prstGeom prst="rect">
            <a:avLst/>
          </a:prstGeom>
        </p:spPr>
      </p:pic>
      <p:sp>
        <p:nvSpPr>
          <p:cNvPr id="148" name="CustomShape 2"/>
          <p:cNvSpPr/>
          <p:nvPr/>
        </p:nvSpPr>
        <p:spPr>
          <a:xfrm>
            <a:off x="5353200" y="239760"/>
            <a:ext cx="3634920" cy="456372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l-GR" sz="1100" u="sng">
                <a:solidFill>
                  <a:srgbClr val="000000"/>
                </a:solidFill>
                <a:latin typeface="Arial"/>
                <a:ea typeface="Arial"/>
              </a:rPr>
              <a:t>ΟΝΟΜΑΤΑ ΜΑΘΗΤΩΝ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Κυπραίος Σπυρίδων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Κυριάκη Άννα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Κύτρου Αρετή- Θεοδώρα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Κύτρου Ελευθερία- Τσαμπίκα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Μαγδαληνού Αικατερίνη                                                                          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Μηλιαρά Γεωργία                        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Παπαδόπουλος Μιχαήλ- Ραφαήλ 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Παπανδρέου Αριστείδης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Παυλή Αναστασία   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Ρόδα Ειρήνη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Σαραντοπούλου Στυλιανή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   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el-GR" sz="1200">
                <a:solidFill>
                  <a:srgbClr val="000000"/>
                </a:solidFill>
                <a:latin typeface="Arial"/>
                <a:ea typeface="Arial"/>
              </a:rPr>
              <a:t>2/02/2019</a:t>
            </a:r>
            <a:endParaRPr/>
          </a:p>
          <a:p>
            <a:pPr>
              <a:lnSpc>
                <a:spcPct val="100000"/>
              </a:lnSpc>
            </a:pPr>
            <a:r>
              <a:rPr lang="el-GR" sz="1200">
                <a:solidFill>
                  <a:srgbClr val="000000"/>
                </a:solidFill>
                <a:latin typeface="Arial"/>
                <a:ea typeface="Arial"/>
              </a:rPr>
              <a:t>Σχ. έτος: 2018-19</a:t>
            </a:r>
            <a:endParaRPr/>
          </a:p>
          <a:p>
            <a:pPr>
              <a:lnSpc>
                <a:spcPct val="100000"/>
              </a:lnSpc>
            </a:pPr>
            <a:r>
              <a:rPr lang="el-GR" sz="1200">
                <a:solidFill>
                  <a:srgbClr val="000000"/>
                </a:solidFill>
                <a:latin typeface="Arial"/>
                <a:ea typeface="Arial"/>
              </a:rPr>
              <a:t>Ομαδοσυνεργατική εργασία του Γ'2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 algn="ctr">
              <a:lnSpc>
                <a:spcPct val="115000"/>
              </a:lnSpc>
            </a:pPr>
            <a:r>
              <a:rPr b="1" lang="el-GR" sz="3000">
                <a:solidFill>
                  <a:srgbClr val="2f5496"/>
                </a:solidFill>
                <a:latin typeface="Arial"/>
                <a:ea typeface="Arial"/>
              </a:rPr>
              <a:t>Τι είναι πληροφορική;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175" name="TextShape 2"/>
          <p:cNvSpPr txBox="1"/>
          <p:nvPr/>
        </p:nvSpPr>
        <p:spPr>
          <a:xfrm>
            <a:off x="311760" y="1152360"/>
            <a:ext cx="8520120" cy="894600"/>
          </a:xfrm>
          <a:prstGeom prst="rect">
            <a:avLst/>
          </a:prstGeom>
        </p:spPr>
        <p:txBody>
          <a:bodyPr bIns="91440" tIns="91440"/>
          <a:p>
            <a:pPr algn="just">
              <a:lnSpc>
                <a:spcPct val="100000"/>
              </a:lnSpc>
            </a:pPr>
            <a:r>
              <a:rPr b="1" lang="el-GR" sz="14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l-GR" sz="1400">
                <a:solidFill>
                  <a:srgbClr val="000000"/>
                </a:solidFill>
                <a:latin typeface="Arial"/>
                <a:ea typeface="Arial"/>
              </a:rPr>
              <a:t>Πληροφορική</a:t>
            </a:r>
            <a:r>
              <a:rPr lang="el-GR" sz="1400">
                <a:solidFill>
                  <a:srgbClr val="000000"/>
                </a:solidFill>
                <a:latin typeface="Arial"/>
                <a:ea typeface="Arial"/>
              </a:rPr>
              <a:t> ονομάζεται η επιστήμη του</a:t>
            </a:r>
            <a:r>
              <a:rPr lang="el-GR" sz="1400" u="sng">
                <a:solidFill>
                  <a:srgbClr val="000000"/>
                </a:solidFill>
                <a:latin typeface="Arial"/>
                <a:ea typeface="Arial"/>
                <a:hlinkClick r:id="rId1"/>
              </a:rPr>
              <a:t> </a:t>
            </a:r>
            <a:r>
              <a:rPr lang="el-GR" sz="1400" u="sng">
                <a:solidFill>
                  <a:srgbClr val="0097a7"/>
                </a:solidFill>
                <a:latin typeface="Arial"/>
                <a:ea typeface="Arial"/>
                <a:hlinkClick r:id="rId2"/>
              </a:rPr>
              <a:t>επιτελεστικού λόγου</a:t>
            </a:r>
            <a:r>
              <a:rPr lang="el-GR" sz="1400">
                <a:solidFill>
                  <a:srgbClr val="000000"/>
                </a:solidFill>
                <a:latin typeface="Arial"/>
                <a:ea typeface="Arial"/>
              </a:rPr>
              <a:t>, δηλαδή του λόγου (σε διάφορες μορφές) με τη βοήθεια του οποίου είναι εφικτή η επιτέλεση (εκτέλεση) ενεργειών που προκαλούν μεταβολές στον φυσικό κόσμο ή στον τρόπο λειτουργίας τεχνολογικών συσκευών διατάξεων και συστημάτων.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6" name="CustomShape 3"/>
          <p:cNvSpPr/>
          <p:nvPr/>
        </p:nvSpPr>
        <p:spPr>
          <a:xfrm>
            <a:off x="309600" y="2187360"/>
            <a:ext cx="8458920" cy="275616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b="1" lang="el-GR" sz="3000">
                <a:solidFill>
                  <a:srgbClr val="2f5496"/>
                </a:solidFill>
                <a:latin typeface="Arial"/>
                <a:ea typeface="Arial"/>
              </a:rPr>
              <a:t>                    </a:t>
            </a:r>
            <a:r>
              <a:rPr b="1" lang="el-GR" sz="3000">
                <a:solidFill>
                  <a:srgbClr val="2f5496"/>
                </a:solidFill>
                <a:latin typeface="Arial"/>
                <a:ea typeface="Arial"/>
              </a:rPr>
              <a:t>Ετυμολογική εξήγηση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l-GR" sz="1400">
                <a:solidFill>
                  <a:srgbClr val="222222"/>
                </a:solidFill>
                <a:latin typeface="Arial"/>
                <a:ea typeface="Arial"/>
              </a:rPr>
              <a:t>Πληροφορική</a:t>
            </a:r>
            <a:r>
              <a:rPr lang="el-GR" sz="1400">
                <a:solidFill>
                  <a:srgbClr val="222222"/>
                </a:solidFill>
                <a:latin typeface="Arial"/>
                <a:ea typeface="Arial"/>
              </a:rPr>
              <a:t> &lt; </a:t>
            </a:r>
            <a:r>
              <a:rPr i="1" lang="el-GR" sz="1400">
                <a:solidFill>
                  <a:srgbClr val="002000"/>
                </a:solidFill>
                <a:latin typeface="Arial"/>
                <a:ea typeface="Arial"/>
              </a:rPr>
              <a:t>θηλυκό</a:t>
            </a:r>
            <a:r>
              <a:rPr lang="el-GR" sz="1400">
                <a:solidFill>
                  <a:srgbClr val="222222"/>
                </a:solidFill>
                <a:latin typeface="Arial"/>
                <a:ea typeface="Arial"/>
              </a:rPr>
              <a:t> του επιθ.</a:t>
            </a:r>
            <a:r>
              <a:rPr lang="el-GR" sz="1400" u="sng">
                <a:solidFill>
                  <a:srgbClr val="222222"/>
                </a:solidFill>
                <a:latin typeface="Arial"/>
                <a:ea typeface="Arial"/>
                <a:hlinkClick r:id="rId3"/>
              </a:rPr>
              <a:t> </a:t>
            </a:r>
            <a:r>
              <a:rPr lang="el-GR" sz="1400" u="sng">
                <a:solidFill>
                  <a:srgbClr val="0097a7"/>
                </a:solidFill>
                <a:latin typeface="Arial"/>
                <a:ea typeface="Arial"/>
                <a:hlinkClick r:id="rId4"/>
              </a:rPr>
              <a:t>πληροφορικός</a:t>
            </a:r>
            <a:r>
              <a:rPr lang="el-GR" sz="1400">
                <a:solidFill>
                  <a:srgbClr val="222222"/>
                </a:solidFill>
                <a:latin typeface="Arial"/>
                <a:ea typeface="Arial"/>
              </a:rPr>
              <a:t>,</a:t>
            </a:r>
            <a:r>
              <a:rPr lang="el-GR" sz="1400" u="sng">
                <a:solidFill>
                  <a:srgbClr val="222222"/>
                </a:solidFill>
                <a:latin typeface="Arial"/>
                <a:ea typeface="Arial"/>
                <a:hlinkClick r:id="rId5"/>
              </a:rPr>
              <a:t> </a:t>
            </a:r>
            <a:r>
              <a:rPr lang="el-GR" sz="1400" u="sng">
                <a:solidFill>
                  <a:srgbClr val="0097a7"/>
                </a:solidFill>
                <a:latin typeface="Arial"/>
                <a:ea typeface="Arial"/>
                <a:hlinkClick r:id="rId6"/>
              </a:rPr>
              <a:t>μεταφραστικό δάνειο</a:t>
            </a:r>
            <a:r>
              <a:rPr lang="el-GR" sz="1400">
                <a:solidFill>
                  <a:srgbClr val="222222"/>
                </a:solidFill>
                <a:latin typeface="Arial"/>
                <a:ea typeface="Arial"/>
              </a:rPr>
              <a:t> από την </a:t>
            </a:r>
            <a:r>
              <a:rPr i="1" lang="el-GR" sz="1400">
                <a:solidFill>
                  <a:srgbClr val="222222"/>
                </a:solidFill>
                <a:latin typeface="Arial"/>
                <a:ea typeface="Arial"/>
              </a:rPr>
              <a:t>αγγλική</a:t>
            </a:r>
            <a:r>
              <a:rPr lang="el-GR" sz="1400" u="sng">
                <a:solidFill>
                  <a:srgbClr val="222222"/>
                </a:solidFill>
                <a:latin typeface="Arial"/>
                <a:ea typeface="Arial"/>
                <a:hlinkClick r:id="rId7"/>
              </a:rPr>
              <a:t> </a:t>
            </a:r>
            <a:r>
              <a:rPr lang="el-GR" sz="1400" u="sng">
                <a:solidFill>
                  <a:srgbClr val="0097a7"/>
                </a:solidFill>
                <a:latin typeface="Arial"/>
                <a:ea typeface="Arial"/>
                <a:hlinkClick r:id="rId8"/>
              </a:rPr>
              <a:t>informatics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7" name="Google Shape;140;p26"/>
          <p:cNvPicPr/>
          <p:nvPr/>
        </p:nvPicPr>
        <p:blipFill>
          <a:blip r:embed="rId1"/>
          <a:stretch>
            <a:fillRect/>
          </a:stretch>
        </p:blipFill>
        <p:spPr>
          <a:xfrm>
            <a:off x="1723680" y="950760"/>
            <a:ext cx="5217120" cy="303444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 algn="ctr">
              <a:lnSpc>
                <a:spcPct val="115000"/>
              </a:lnSpc>
            </a:pPr>
            <a:r>
              <a:rPr b="1" lang="el-GR" sz="2400">
                <a:solidFill>
                  <a:srgbClr val="000000"/>
                </a:solidFill>
                <a:latin typeface="Arial"/>
                <a:ea typeface="Arial"/>
              </a:rPr>
              <a:t>ΛΙΓΑ ΛΟΓΙΑ ΓΙΑ ΤΗ ΖΩΗ ΤΗΣ ΠΗΝΕΛΟΠΗΣ ΔΕΛΤΑ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bIns="91440" tIns="91440"/>
          <a:p>
            <a:pPr algn="just">
              <a:lnSpc>
                <a:spcPct val="115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Γεννήθηκε στην Αλεξάνδρεια το 1874</a:t>
            </a:r>
            <a:endParaRPr/>
          </a:p>
          <a:p>
            <a:pPr algn="just">
              <a:lnSpc>
                <a:spcPct val="115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Εκεί έζησε μέχρι και την εφηβεία</a:t>
            </a:r>
            <a:endParaRPr/>
          </a:p>
          <a:p>
            <a:pPr algn="just">
              <a:lnSpc>
                <a:spcPct val="115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Ταξίδευε συχνά με την οικογένειά της στην Ελλάδα και το εξωτερικό</a:t>
            </a:r>
            <a:endParaRPr/>
          </a:p>
          <a:p>
            <a:pPr algn="just">
              <a:lnSpc>
                <a:spcPct val="115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Γάμος της με τον επιχειρηματία Στέφανο Δέλτα</a:t>
            </a:r>
            <a:endParaRPr/>
          </a:p>
          <a:p>
            <a:pPr algn="just">
              <a:lnSpc>
                <a:spcPct val="115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Απέκτησε τρεις κόρες</a:t>
            </a:r>
            <a:endParaRPr/>
          </a:p>
          <a:p>
            <a:pPr algn="just">
              <a:lnSpc>
                <a:spcPct val="115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Έμφυτο συγγραφικό της ταλέντο εκδηλώθηκε ήδη από την από την παιδική της ηλικία</a:t>
            </a:r>
            <a:endParaRPr/>
          </a:p>
          <a:p>
            <a:pPr algn="just"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Impact"/>
                <a:ea typeface="Impact"/>
              </a:rPr>
              <a:t>“</a:t>
            </a:r>
            <a:r>
              <a:rPr lang="el-GR">
                <a:solidFill>
                  <a:srgbClr val="000000"/>
                </a:solidFill>
                <a:latin typeface="Impact"/>
                <a:ea typeface="Impact"/>
              </a:rPr>
              <a:t>Η προσφορά της στην παιδική λογοτεχνία υπήρξε καθοριστική για την εξέλιξη του παιδικού βιβλίου, σε μια εποχή που το είδος του εξέλιπε.”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0" name="Google Shape;151;p28"/>
          <p:cNvPicPr/>
          <p:nvPr/>
        </p:nvPicPr>
        <p:blipFill>
          <a:blip r:embed="rId1"/>
          <a:stretch>
            <a:fillRect/>
          </a:stretch>
        </p:blipFill>
        <p:spPr>
          <a:xfrm>
            <a:off x="312120" y="308160"/>
            <a:ext cx="2075040" cy="2005920"/>
          </a:xfrm>
          <a:prstGeom prst="rect">
            <a:avLst/>
          </a:prstGeom>
        </p:spPr>
      </p:pic>
      <p:pic>
        <p:nvPicPr>
          <p:cNvPr descr="" id="181" name="Google Shape;152;p28"/>
          <p:cNvPicPr/>
          <p:nvPr/>
        </p:nvPicPr>
        <p:blipFill>
          <a:blip r:embed="rId2"/>
          <a:stretch>
            <a:fillRect/>
          </a:stretch>
        </p:blipFill>
        <p:spPr>
          <a:xfrm>
            <a:off x="2460240" y="308160"/>
            <a:ext cx="2075040" cy="2005920"/>
          </a:xfrm>
          <a:prstGeom prst="rect">
            <a:avLst/>
          </a:prstGeom>
        </p:spPr>
      </p:pic>
      <p:pic>
        <p:nvPicPr>
          <p:cNvPr descr="" id="182" name="Google Shape;153;p28"/>
          <p:cNvPicPr/>
          <p:nvPr/>
        </p:nvPicPr>
        <p:blipFill>
          <a:blip r:embed="rId3"/>
          <a:stretch>
            <a:fillRect/>
          </a:stretch>
        </p:blipFill>
        <p:spPr>
          <a:xfrm>
            <a:off x="4608360" y="308160"/>
            <a:ext cx="2075040" cy="2005920"/>
          </a:xfrm>
          <a:prstGeom prst="rect">
            <a:avLst/>
          </a:prstGeom>
        </p:spPr>
      </p:pic>
      <p:pic>
        <p:nvPicPr>
          <p:cNvPr descr="" id="183" name="Google Shape;154;p28"/>
          <p:cNvPicPr/>
          <p:nvPr/>
        </p:nvPicPr>
        <p:blipFill>
          <a:blip r:embed="rId4"/>
          <a:stretch>
            <a:fillRect/>
          </a:stretch>
        </p:blipFill>
        <p:spPr>
          <a:xfrm>
            <a:off x="6756120" y="308160"/>
            <a:ext cx="2075040" cy="2005920"/>
          </a:xfrm>
          <a:prstGeom prst="rect">
            <a:avLst/>
          </a:prstGeom>
        </p:spPr>
      </p:pic>
      <p:pic>
        <p:nvPicPr>
          <p:cNvPr descr="" id="184" name="Google Shape;155;p28"/>
          <p:cNvPicPr/>
          <p:nvPr/>
        </p:nvPicPr>
        <p:blipFill>
          <a:blip r:embed="rId5"/>
          <a:stretch>
            <a:fillRect/>
          </a:stretch>
        </p:blipFill>
        <p:spPr>
          <a:xfrm>
            <a:off x="321840" y="2525400"/>
            <a:ext cx="2055600" cy="2005920"/>
          </a:xfrm>
          <a:prstGeom prst="rect">
            <a:avLst/>
          </a:prstGeom>
        </p:spPr>
      </p:pic>
      <p:pic>
        <p:nvPicPr>
          <p:cNvPr descr="" id="185" name="Google Shape;156;p28"/>
          <p:cNvPicPr/>
          <p:nvPr/>
        </p:nvPicPr>
        <p:blipFill>
          <a:blip r:embed="rId6"/>
          <a:stretch>
            <a:fillRect/>
          </a:stretch>
        </p:blipFill>
        <p:spPr>
          <a:xfrm>
            <a:off x="2423880" y="2525400"/>
            <a:ext cx="2147760" cy="2005920"/>
          </a:xfrm>
          <a:prstGeom prst="rect">
            <a:avLst/>
          </a:prstGeom>
        </p:spPr>
      </p:pic>
      <p:pic>
        <p:nvPicPr>
          <p:cNvPr descr="" id="186" name="Google Shape;157;p28"/>
          <p:cNvPicPr/>
          <p:nvPr/>
        </p:nvPicPr>
        <p:blipFill>
          <a:blip r:embed="rId7"/>
          <a:stretch>
            <a:fillRect/>
          </a:stretch>
        </p:blipFill>
        <p:spPr>
          <a:xfrm>
            <a:off x="4618080" y="2525400"/>
            <a:ext cx="2055600" cy="2005920"/>
          </a:xfrm>
          <a:prstGeom prst="rect">
            <a:avLst/>
          </a:prstGeom>
        </p:spPr>
      </p:pic>
      <p:pic>
        <p:nvPicPr>
          <p:cNvPr descr="" id="187" name="Google Shape;158;p28"/>
          <p:cNvPicPr/>
          <p:nvPr/>
        </p:nvPicPr>
        <p:blipFill>
          <a:blip r:embed="rId8"/>
          <a:stretch>
            <a:fillRect/>
          </a:stretch>
        </p:blipFill>
        <p:spPr>
          <a:xfrm>
            <a:off x="6756120" y="2571840"/>
            <a:ext cx="2147760" cy="195948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         </a:t>
            </a:r>
            <a:r>
              <a:rPr b="1" lang="el-GR" sz="2800">
                <a:solidFill>
                  <a:srgbClr val="000000"/>
                </a:solidFill>
                <a:latin typeface="Arial"/>
                <a:ea typeface="Arial"/>
              </a:rPr>
              <a:t>ΠΑΡΑΜΥΘΙΑ ΠΟΥ ΑΣΧΟΛΗΘΗΚΑΜΕ</a:t>
            </a:r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311760" y="1162440"/>
            <a:ext cx="8520120" cy="376884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Ο ΦΟΡΟΣ ΤΗΣ ΔΟΞΑΣ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90" name="Google Shape;165;p29"/>
          <p:cNvPicPr/>
          <p:nvPr/>
        </p:nvPicPr>
        <p:blipFill>
          <a:blip r:embed="rId1"/>
          <a:stretch>
            <a:fillRect/>
          </a:stretch>
        </p:blipFill>
        <p:spPr>
          <a:xfrm>
            <a:off x="651240" y="1919520"/>
            <a:ext cx="2142720" cy="214272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b="1" lang="el-GR" sz="2800">
                <a:solidFill>
                  <a:srgbClr val="000000"/>
                </a:solidFill>
                <a:latin typeface="Arial"/>
                <a:ea typeface="Arial"/>
              </a:rPr>
              <a:t>ΠΑΡΑΜΥΘΙΑ ΠΟΥ ΑΣΧΟΛΗΘΗΚΑΜΕ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19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ΠΡΩΤΟΧΡΟΝΙΑΤΙΚΟ ΠΑΡΑΜΥΘΙ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93" name="Google Shape;172;p30"/>
          <p:cNvPicPr/>
          <p:nvPr/>
        </p:nvPicPr>
        <p:blipFill>
          <a:blip r:embed="rId1"/>
          <a:stretch>
            <a:fillRect/>
          </a:stretch>
        </p:blipFill>
        <p:spPr>
          <a:xfrm>
            <a:off x="1253160" y="1712880"/>
            <a:ext cx="1553040" cy="205704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b="1" lang="el-GR" sz="2800">
                <a:solidFill>
                  <a:srgbClr val="000000"/>
                </a:solidFill>
                <a:latin typeface="Arial"/>
                <a:ea typeface="Arial"/>
              </a:rPr>
              <a:t>ΠΑΡΑΜΥΘΙΑ ΠΟΥ ΑΣΧΟΛΗΘΗΚΑΜΕ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Η ΚΑΡΔΙΑ ΤΗΣ ΒΑΣΙΛΟΠΟΥΛΑΣ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96" name="Google Shape;179;p31"/>
          <p:cNvPicPr/>
          <p:nvPr/>
        </p:nvPicPr>
        <p:blipFill>
          <a:blip r:embed="rId1"/>
          <a:stretch>
            <a:fillRect/>
          </a:stretch>
        </p:blipFill>
        <p:spPr>
          <a:xfrm>
            <a:off x="935640" y="1729800"/>
            <a:ext cx="2142720" cy="214272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 algn="ctr">
              <a:lnSpc>
                <a:spcPct val="115000"/>
              </a:lnSpc>
            </a:pPr>
            <a:r>
              <a:rPr b="1" lang="el-GR" sz="3000" u="sng">
                <a:solidFill>
                  <a:srgbClr val="000000"/>
                </a:solidFill>
                <a:latin typeface="Calibri"/>
                <a:ea typeface="Calibri"/>
              </a:rPr>
              <a:t>Η αξία των παραμυθιών στη ζωή μας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19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bIns="91440" tIns="91440"/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Τα παραμύθια δείχνουν στα παιδιά πώς να λύνουν προβλήματα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Τα παιδιά νικούν το φόβο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Τα παραμύθια προετοιμάζουν τα παιδιά για τις δυσκολίες της ζωής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Δίνουν ευκαιρία για διάλογο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Το παραμύθι είναι ένα μέσο για τη γλωσσική ανάπτυξη του παιδιού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Τα παραμύθια μιλούν μία παγκόσμια γλώσσα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Τα παραμύθια αναπτύσσουν την παιδική φαντασία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Τα παραμύθια προσφέρουν ηθικά διδάγματα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9" name="Google Shape;190;p33"/>
          <p:cNvPicPr/>
          <p:nvPr/>
        </p:nvPicPr>
        <p:blipFill>
          <a:blip r:embed="rId1"/>
          <a:stretch>
            <a:fillRect/>
          </a:stretch>
        </p:blipFill>
        <p:spPr>
          <a:xfrm>
            <a:off x="673920" y="539280"/>
            <a:ext cx="7796160" cy="406476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 algn="ctr">
              <a:lnSpc>
                <a:spcPct val="115000"/>
              </a:lnSpc>
            </a:pPr>
            <a:r>
              <a:rPr b="1" lang="el-GR" sz="3000">
                <a:solidFill>
                  <a:srgbClr val="000000"/>
                </a:solidFill>
                <a:latin typeface="Arial"/>
                <a:ea typeface="Arial"/>
              </a:rPr>
              <a:t>Δυσκολίες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bIns="91440" tIns="91440"/>
          <a:p>
            <a:pPr algn="just">
              <a:lnSpc>
                <a:spcPct val="100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Όπως έχει παρατηρηθεί οι ομάδες αντιμετωπίζουν κάποια στιγμή είτε μεγάλα είτε μικρά προβλήματα, 'έτσι κι εμείς, αντιμετωπίσαμε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l-GR" sz="1400">
                <a:solidFill>
                  <a:srgbClr val="000000"/>
                </a:solidFill>
                <a:latin typeface="Arial"/>
                <a:ea typeface="Arial"/>
              </a:rPr>
              <a:t>Προβλήματα στη συνεννόηση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l-GR" sz="1400">
                <a:solidFill>
                  <a:srgbClr val="000000"/>
                </a:solidFill>
                <a:latin typeface="Arial"/>
                <a:ea typeface="Arial"/>
              </a:rPr>
              <a:t>Αργούσε η παράδοση κάποιων συγκεκριμένων κομματιών από ορισμένα μέλη της ομάδας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l-GR" sz="1400">
                <a:solidFill>
                  <a:srgbClr val="000000"/>
                </a:solidFill>
                <a:latin typeface="Arial"/>
                <a:ea typeface="Arial"/>
              </a:rPr>
              <a:t>Κάποια κομμάτια θέλανε διόρθωση με αποτέλεσμα την </a:t>
            </a:r>
            <a:endParaRPr/>
          </a:p>
          <a:p>
            <a:pPr algn="just">
              <a:lnSpc>
                <a:spcPct val="100000"/>
              </a:lnSpc>
            </a:pPr>
            <a:r>
              <a:rPr lang="el-GR" sz="1400">
                <a:solidFill>
                  <a:srgbClr val="000000"/>
                </a:solidFill>
                <a:latin typeface="Arial"/>
                <a:ea typeface="Arial"/>
              </a:rPr>
              <a:t>καθυστέρηση παράδοση τους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02" name="Google Shape;197;p34"/>
          <p:cNvPicPr/>
          <p:nvPr/>
        </p:nvPicPr>
        <p:blipFill>
          <a:blip r:embed="rId1"/>
          <a:stretch>
            <a:fillRect/>
          </a:stretch>
        </p:blipFill>
        <p:spPr>
          <a:xfrm>
            <a:off x="5596920" y="2773800"/>
            <a:ext cx="1904760" cy="190476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 algn="ctr">
              <a:lnSpc>
                <a:spcPct val="115000"/>
              </a:lnSpc>
            </a:pPr>
            <a:r>
              <a:rPr b="1" lang="el-GR" sz="3000" u="sng">
                <a:solidFill>
                  <a:srgbClr val="000000"/>
                </a:solidFill>
                <a:latin typeface="Times New Roman"/>
                <a:ea typeface="Times New Roman"/>
              </a:rPr>
              <a:t>Περίληψη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bIns="91440" tIns="91440"/>
          <a:p>
            <a:pPr algn="just">
              <a:lnSpc>
                <a:spcPct val="100000"/>
              </a:lnSpc>
              <a:buFont typeface="Arial"/>
              <a:buAutoNum type="arabicPeriod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Αναφορά στον τρόπο συγγραφής μιας ολοκληρωμένης εργασίας </a:t>
            </a:r>
            <a:endParaRPr/>
          </a:p>
          <a:p>
            <a:pPr algn="just">
              <a:lnSpc>
                <a:spcPct val="100000"/>
              </a:lnSpc>
              <a:buFont typeface="Arial"/>
              <a:buAutoNum type="arabicPeriod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Συλλογή πληροφοριών από το διαδίκτυο και τις εγκυκλοπαίδειες σχετικά με το συγγραφέα και τη ζωή της </a:t>
            </a:r>
            <a:endParaRPr/>
          </a:p>
          <a:p>
            <a:pPr algn="just">
              <a:lnSpc>
                <a:spcPct val="100000"/>
              </a:lnSpc>
              <a:buFont typeface="Arial"/>
              <a:buAutoNum type="arabicPeriod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Ανάλυση του παραμυθιού σαν έννοια </a:t>
            </a:r>
            <a:endParaRPr/>
          </a:p>
          <a:p>
            <a:pPr algn="just">
              <a:lnSpc>
                <a:spcPct val="100000"/>
              </a:lnSpc>
              <a:buFont typeface="Arial"/>
              <a:buAutoNum type="arabicPeriod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Σύνοψις όλων των πληροφοριών  </a:t>
            </a:r>
            <a:endParaRPr/>
          </a:p>
          <a:p>
            <a:pPr algn="just">
              <a:lnSpc>
                <a:spcPct val="100000"/>
              </a:lnSpc>
              <a:buFont typeface="Arial"/>
              <a:buAutoNum type="arabicPeriod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Δημιουργία μιας έννοιας εργασίας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descr="" id="151" name="Google Shape;78;p17"/>
          <p:cNvPicPr/>
          <p:nvPr/>
        </p:nvPicPr>
        <p:blipFill>
          <a:blip r:embed="rId1"/>
          <a:stretch>
            <a:fillRect/>
          </a:stretch>
        </p:blipFill>
        <p:spPr>
          <a:xfrm>
            <a:off x="5388120" y="1959480"/>
            <a:ext cx="2142720" cy="214272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 algn="ctr">
              <a:lnSpc>
                <a:spcPct val="115000"/>
              </a:lnSpc>
            </a:pPr>
            <a:r>
              <a:rPr b="1" lang="el-GR" sz="3000">
                <a:solidFill>
                  <a:srgbClr val="000000"/>
                </a:solidFill>
                <a:latin typeface="Arial"/>
                <a:ea typeface="Arial"/>
              </a:rPr>
              <a:t>Συμπεράσματα 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20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bIns="91440" tIns="91440"/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Ευκαιρία να ενημερωθούμε για τη ζωή της Πηνελόπης Δέλτα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Διδαχτήκαμε πώς να κάνουμε μια αξιόλογη εργασία στο Word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Αναπτύξαμε ομαδικό πνεύμα 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Αποδείξαμε ότι με καλή συνεργασία και θέληση μπορούμε όχι μόνο εμείς αλλά όλοι μας να πετύχουμε μεγάλα πράγματα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●"/>
            </a:pPr>
            <a:r>
              <a:rPr b="1" lang="el-GR">
                <a:solidFill>
                  <a:srgbClr val="000000"/>
                </a:solidFill>
                <a:latin typeface="Arial"/>
                <a:ea typeface="Arial"/>
              </a:rPr>
              <a:t>Οδηγηθήκαμε και σε μαθηματικά μονοπάτια, όπως το “π”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i="1" lang="el-GR" sz="1100">
                <a:solidFill>
                  <a:srgbClr val="222222"/>
                </a:solidFill>
                <a:latin typeface="Arial"/>
                <a:ea typeface="Arial"/>
              </a:rPr>
              <a:t> </a:t>
            </a:r>
            <a:r>
              <a:rPr i="1" lang="el-GR" sz="1400">
                <a:solidFill>
                  <a:srgbClr val="222222"/>
                </a:solidFill>
                <a:latin typeface="Arial"/>
                <a:ea typeface="Arial"/>
              </a:rPr>
              <a:t>Αεί ο Θεός ο </a:t>
            </a:r>
            <a:r>
              <a:rPr i="1" lang="el-GR" sz="1400">
                <a:solidFill>
                  <a:srgbClr val="000000"/>
                </a:solidFill>
                <a:latin typeface="Arial"/>
                <a:ea typeface="Arial"/>
              </a:rPr>
              <a:t>Μέγας</a:t>
            </a:r>
            <a:r>
              <a:rPr i="1" lang="el-GR" sz="1400">
                <a:solidFill>
                  <a:srgbClr val="4a86e8"/>
                </a:solidFill>
                <a:latin typeface="Arial"/>
                <a:ea typeface="Arial"/>
              </a:rPr>
              <a:t> </a:t>
            </a:r>
            <a:r>
              <a:rPr i="1" lang="el-GR" sz="1400">
                <a:solidFill>
                  <a:srgbClr val="222222"/>
                </a:solidFill>
                <a:latin typeface="Arial"/>
                <a:ea typeface="Arial"/>
              </a:rPr>
              <a:t>γεωμετρεί, το κύκλου μήκος ίνα ορίση διαμέτρω, παρήγαγεν αριθμόν απέραντον, καί όν, φεύ, ουδέποτε όλονθνητοί θα εύρωσι.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222222"/>
                </a:solidFill>
                <a:latin typeface="Arial"/>
                <a:ea typeface="Arial"/>
              </a:rPr>
              <a:t>                          </a:t>
            </a:r>
            <a:r>
              <a:rPr lang="el-GR" sz="1400">
                <a:solidFill>
                  <a:srgbClr val="222222"/>
                </a:solidFill>
                <a:latin typeface="Arial"/>
                <a:ea typeface="Arial"/>
              </a:rPr>
              <a:t>3,1415926535897932384626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06" name="Google Shape;209;p36"/>
          <p:cNvPicPr/>
          <p:nvPr/>
        </p:nvPicPr>
        <p:blipFill>
          <a:blip r:embed="rId1"/>
          <a:stretch>
            <a:fillRect/>
          </a:stretch>
        </p:blipFill>
        <p:spPr>
          <a:xfrm>
            <a:off x="4057920" y="1800000"/>
            <a:ext cx="3696480" cy="212076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7" name="Google Shape;214;p37"/>
          <p:cNvPicPr/>
          <p:nvPr/>
        </p:nvPicPr>
        <p:blipFill>
          <a:blip r:embed="rId1"/>
          <a:stretch>
            <a:fillRect/>
          </a:stretch>
        </p:blipFill>
        <p:spPr>
          <a:xfrm>
            <a:off x="2629800" y="958680"/>
            <a:ext cx="4605840" cy="264240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 algn="ctr">
              <a:lnSpc>
                <a:spcPct val="115000"/>
              </a:lnSpc>
            </a:pPr>
            <a:r>
              <a:rPr b="1" lang="el-GR" sz="3000">
                <a:solidFill>
                  <a:srgbClr val="000000"/>
                </a:solidFill>
                <a:latin typeface="Arial"/>
                <a:ea typeface="Arial"/>
              </a:rPr>
              <a:t>ΒΙΒΛΙΟΓΡΑΦIΑ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311760" y="1152360"/>
            <a:ext cx="8520120" cy="3756960"/>
          </a:xfrm>
          <a:prstGeom prst="rect">
            <a:avLst/>
          </a:prstGeom>
        </p:spPr>
        <p:txBody>
          <a:bodyPr bIns="91440" tIns="91440"/>
          <a:p>
            <a:pPr algn="just">
              <a:lnSpc>
                <a:spcPct val="100000"/>
              </a:lnSpc>
            </a:pPr>
            <a:r>
              <a:rPr b="1" lang="el-GR" sz="1100">
                <a:solidFill>
                  <a:srgbClr val="000000"/>
                </a:solidFill>
                <a:latin typeface="Arial"/>
                <a:ea typeface="Arial"/>
              </a:rPr>
              <a:t>Πηνελόπη Δέλτα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                                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&lt;&lt; Παραμύθια και άλλα&gt;&gt;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Η 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καρδιά της βασιλοπούλας (1915)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
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Το 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πρωτοχρονιάτικο παραμύθι (1915)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
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Ο 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φόρος της δόξας (1915)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l-GR" sz="1100">
                <a:solidFill>
                  <a:srgbClr val="000000"/>
                </a:solidFill>
                <a:latin typeface="Arial"/>
                <a:ea typeface="Arial"/>
              </a:rPr>
              <a:t>Βιβλίο πληροφορικής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 Α΄, Β΄, Γ΄ Γυμνασίου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l-GR" sz="1100">
                <a:solidFill>
                  <a:srgbClr val="000000"/>
                </a:solidFill>
                <a:latin typeface="Arial"/>
                <a:ea typeface="Arial"/>
              </a:rPr>
              <a:t>Βικιλεξικό 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https://www.google.com/search?client=firefox-b-d&amp;amp;q=bikilejko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l-GR" sz="1100">
                <a:solidFill>
                  <a:srgbClr val="000000"/>
                </a:solidFill>
                <a:latin typeface="Arial"/>
                <a:ea typeface="Arial"/>
              </a:rPr>
              <a:t>Λεξικά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Λεξικό 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Της Νεοελληνικής Γεώργιος Μπαμπινιώτης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
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Λεξικό 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της Σύγχρονης Δημοκρατικής Γλώσσας Εκδοτική Αθηνών</a:t>
            </a:r>
            <a:endParaRPr/>
          </a:p>
          <a:p>
            <a:pPr>
              <a:lnSpc>
                <a:spcPct val="100000"/>
              </a:lnSpc>
            </a:pPr>
            <a:r>
              <a:rPr b="1" lang="el-GR" sz="1100">
                <a:solidFill>
                  <a:srgbClr val="000000"/>
                </a:solidFill>
                <a:latin typeface="Arial"/>
                <a:ea typeface="Arial"/>
              </a:rPr>
              <a:t>Διευθύνσεις ιστοσελίδων</a:t>
            </a: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1100" u="sng">
                <a:solidFill>
                  <a:srgbClr val="0097a7"/>
                </a:solidFill>
                <a:latin typeface="Arial"/>
                <a:ea typeface="Arial"/>
                <a:hlinkClick r:id="rId1"/>
              </a:rPr>
              <a:t>https://www.pemptousia.gr/wp-</a:t>
            </a:r>
            <a:endParaRPr/>
          </a:p>
          <a:p>
            <a:pPr>
              <a:lnSpc>
                <a:spcPct val="100000"/>
              </a:lnSpc>
            </a:pPr>
            <a:r>
              <a:rPr lang="el-GR" sz="1100">
                <a:solidFill>
                  <a:srgbClr val="000000"/>
                </a:solidFill>
                <a:latin typeface="Arial"/>
                <a:ea typeface="Arial"/>
              </a:rPr>
              <a:t>content/uploads/2013/01/PenelopeD.jpg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10" name="Google Shape;221;p38"/>
          <p:cNvPicPr/>
          <p:nvPr/>
        </p:nvPicPr>
        <p:blipFill>
          <a:blip r:embed="rId2"/>
          <a:stretch>
            <a:fillRect/>
          </a:stretch>
        </p:blipFill>
        <p:spPr>
          <a:xfrm>
            <a:off x="5922360" y="1433880"/>
            <a:ext cx="2057040" cy="3115800"/>
          </a:xfrm>
          <a:prstGeom prst="rect">
            <a:avLst/>
          </a:prstGeom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311760" y="1957320"/>
            <a:ext cx="8520120" cy="1228320"/>
          </a:xfrm>
          <a:prstGeom prst="rect">
            <a:avLst/>
          </a:prstGeom>
        </p:spPr>
        <p:txBody>
          <a:bodyPr anchor="ctr" bIns="91440" tIns="91440"/>
          <a:p>
            <a:pPr algn="ctr">
              <a:lnSpc>
                <a:spcPct val="100000"/>
              </a:lnSpc>
            </a:pPr>
            <a:r>
              <a:rPr lang="el-GR" sz="300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el-GR" sz="3000">
                <a:solidFill>
                  <a:srgbClr val="ffffff"/>
                </a:solidFill>
                <a:latin typeface="Arial"/>
                <a:ea typeface="Arial"/>
              </a:rPr>
              <a:t>ΕΥΧΑΡΙΣΤΟΥΜΕ ΓΙΑ ΤΗΝ </a:t>
            </a:r>
            <a:r>
              <a:rPr lang="el-GR" sz="3000">
                <a:solidFill>
                  <a:srgbClr val="ffffff"/>
                </a:solidFill>
                <a:latin typeface="Arial"/>
                <a:ea typeface="Arial"/>
              </a:rPr>
              <a:t>
</a:t>
            </a:r>
            <a:r>
              <a:rPr lang="el-GR" sz="3000">
                <a:solidFill>
                  <a:srgbClr val="ffffff"/>
                </a:solidFill>
                <a:latin typeface="Arial"/>
                <a:ea typeface="Arial"/>
              </a:rPr>
              <a:t>     ΠΑΡΑΚΟΛΟΥΘΗΣΗ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 algn="ctr">
              <a:lnSpc>
                <a:spcPct val="115000"/>
              </a:lnSpc>
            </a:pPr>
            <a:r>
              <a:rPr b="1" lang="el-GR" sz="3000" u="sng">
                <a:solidFill>
                  <a:srgbClr val="000000"/>
                </a:solidFill>
                <a:latin typeface="Arial"/>
                <a:ea typeface="Arial"/>
              </a:rPr>
              <a:t>ΣΚΟΠΟΣ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15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15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Συγγραφή μιας επίσημης εργασίας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Γνωριμία έργων της Πηνελόπης Δέλτα</a:t>
            </a:r>
            <a:r>
              <a:rPr b="1" lang="el-GR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54" name="Google Shape;85;p18"/>
          <p:cNvPicPr/>
          <p:nvPr/>
        </p:nvPicPr>
        <p:blipFill>
          <a:blip r:embed="rId1"/>
          <a:stretch>
            <a:fillRect/>
          </a:stretch>
        </p:blipFill>
        <p:spPr>
          <a:xfrm>
            <a:off x="4966560" y="1510920"/>
            <a:ext cx="2832120" cy="212112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 algn="ctr">
              <a:lnSpc>
                <a:spcPct val="115000"/>
              </a:lnSpc>
            </a:pPr>
            <a:r>
              <a:rPr b="1" lang="el-GR" sz="3000" u="sng">
                <a:solidFill>
                  <a:srgbClr val="000000"/>
                </a:solidFill>
                <a:latin typeface="Arial"/>
                <a:ea typeface="Arial"/>
              </a:rPr>
              <a:t>ΣΤΟΧΟΙ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1. Γνωριμία με τον επεξεργαστή κειμένου και μορφοποίηση του.</a:t>
            </a:r>
            <a:endParaRPr/>
          </a:p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2. Γνωριμία και μορφοποίηση του power point.</a:t>
            </a:r>
            <a:endParaRPr/>
          </a:p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3. Συνάντηση με την Πηνελόπη Δέλτα.</a:t>
            </a:r>
            <a:endParaRPr/>
          </a:p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4. Προβολή των μηνυμάτων της συγγραφέως</a:t>
            </a:r>
            <a:endParaRPr/>
          </a:p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5. Μάθηση της αξίας των παραμυθιών.</a:t>
            </a:r>
            <a:endParaRPr/>
          </a:p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6. Ομαδική συνεργασία για την επίτευξη ενός κοινού σκοπού.</a:t>
            </a:r>
            <a:endParaRPr/>
          </a:p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7. Κατανόηση της διαχρονικότητας της αξίας των παραμυθιών.</a:t>
            </a:r>
            <a:endParaRPr/>
          </a:p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8. Καλλιέργεια και διεύρυνση των οριζόντων μας.</a:t>
            </a:r>
            <a:endParaRPr/>
          </a:p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9.Αξιοποίηση του χρόνου μας.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57" name="Google Shape;92;p19"/>
          <p:cNvPicPr/>
          <p:nvPr/>
        </p:nvPicPr>
        <p:blipFill>
          <a:blip r:embed="rId1"/>
          <a:stretch>
            <a:fillRect/>
          </a:stretch>
        </p:blipFill>
        <p:spPr>
          <a:xfrm>
            <a:off x="5733000" y="1587960"/>
            <a:ext cx="1376280" cy="111636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 algn="ctr">
              <a:lnSpc>
                <a:spcPct val="115000"/>
              </a:lnSpc>
            </a:pPr>
            <a:r>
              <a:rPr b="1" lang="el-GR" sz="3000" u="sng">
                <a:solidFill>
                  <a:srgbClr val="000000"/>
                </a:solidFill>
                <a:latin typeface="Arial"/>
                <a:ea typeface="Arial"/>
              </a:rPr>
              <a:t>ΥΛΗ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bIns="91440" tIns="91440"/>
          <a:p>
            <a:pPr algn="just"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Βιβλίο Πληροφορικής Α, Β, Γ Γυμνασίου: </a:t>
            </a:r>
            <a:endParaRPr/>
          </a:p>
          <a:p>
            <a:pPr algn="just">
              <a:lnSpc>
                <a:spcPct val="115000"/>
              </a:lnSpc>
            </a:pPr>
            <a:endParaRPr/>
          </a:p>
          <a:p>
            <a:pPr algn="just"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Α) σελ. 60-72 (Επεξεργαστής Κειμένου)</a:t>
            </a:r>
            <a:endParaRPr/>
          </a:p>
          <a:p>
            <a:pPr algn="just">
              <a:lnSpc>
                <a:spcPct val="115000"/>
              </a:lnSpc>
            </a:pPr>
            <a:endParaRPr/>
          </a:p>
          <a:p>
            <a:pPr algn="just"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Β) σελ. 159-162 (Power Point)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60" name="Google Shape;99;p20"/>
          <p:cNvPicPr/>
          <p:nvPr/>
        </p:nvPicPr>
        <p:blipFill>
          <a:blip r:embed="rId1"/>
          <a:stretch>
            <a:fillRect/>
          </a:stretch>
        </p:blipFill>
        <p:spPr>
          <a:xfrm>
            <a:off x="5340240" y="1478160"/>
            <a:ext cx="1819080" cy="258012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 algn="ctr">
              <a:lnSpc>
                <a:spcPct val="115000"/>
              </a:lnSpc>
            </a:pPr>
            <a:r>
              <a:rPr b="1" lang="el-GR" sz="3000" u="sng">
                <a:solidFill>
                  <a:srgbClr val="000000"/>
                </a:solidFill>
                <a:latin typeface="Arial"/>
                <a:ea typeface="Arial"/>
              </a:rPr>
              <a:t>ΠΡΟΒΛΗΜΑΤΙΚΗ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311760" y="1152360"/>
            <a:ext cx="8520120" cy="380088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1.Τι είναι το παραμύθι;</a:t>
            </a:r>
            <a:endParaRPr/>
          </a:p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2.Ποια είναι η αξία του;</a:t>
            </a:r>
            <a:endParaRPr/>
          </a:p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3.Ποια είναι η Πηνελόπη Δέλτα;</a:t>
            </a:r>
            <a:endParaRPr/>
          </a:p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4.Ποιο το έργο της;</a:t>
            </a:r>
            <a:endParaRPr/>
          </a:p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5.Πώς μπορούμε να κάνουμε το μάθημα πιο ευχάριστο;</a:t>
            </a:r>
            <a:endParaRPr/>
          </a:p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6.Πώς μπορούμε να συνδυάσουμε το παραμύθι με την πληροφορική;</a:t>
            </a:r>
            <a:endParaRPr/>
          </a:p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7.Πώς γίνεται μια σωστή επίσημη εργασία;</a:t>
            </a:r>
            <a:endParaRPr/>
          </a:p>
          <a:p>
            <a:pPr>
              <a:lnSpc>
                <a:spcPct val="115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8.Μπορούμε να συνεργαστούμε για την επίτευξη ενός σκοπού;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63" name="Google Shape;106;p21"/>
          <p:cNvPicPr/>
          <p:nvPr/>
        </p:nvPicPr>
        <p:blipFill>
          <a:blip r:embed="rId1"/>
          <a:stretch>
            <a:fillRect/>
          </a:stretch>
        </p:blipFill>
        <p:spPr>
          <a:xfrm>
            <a:off x="6481080" y="1328400"/>
            <a:ext cx="1337760" cy="1437840"/>
          </a:xfrm>
          <a:prstGeom prst="rect">
            <a:avLst/>
          </a:prstGeom>
        </p:spPr>
      </p:pic>
      <p:pic>
        <p:nvPicPr>
          <p:cNvPr descr="" id="164" name="Google Shape;107;p21"/>
          <p:cNvPicPr/>
          <p:nvPr/>
        </p:nvPicPr>
        <p:blipFill>
          <a:blip r:embed="rId2"/>
          <a:stretch>
            <a:fillRect/>
          </a:stretch>
        </p:blipFill>
        <p:spPr>
          <a:xfrm>
            <a:off x="670680" y="3785040"/>
            <a:ext cx="2535120" cy="116820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bIns="91440" tIns="91440"/>
          <a:p>
            <a:pPr algn="ctr">
              <a:lnSpc>
                <a:spcPct val="115000"/>
              </a:lnSpc>
            </a:pPr>
            <a:r>
              <a:rPr b="1" lang="el-GR" sz="3000">
                <a:solidFill>
                  <a:srgbClr val="2f5496"/>
                </a:solidFill>
                <a:latin typeface="Arial"/>
                <a:ea typeface="Arial"/>
              </a:rPr>
              <a:t>Τι είναι παραμύθι;</a:t>
            </a:r>
            <a:r>
              <a:rPr lang="el-GR" sz="2800">
                <a:solidFill>
                  <a:srgbClr val="000000"/>
                </a:solidFill>
                <a:latin typeface="Arial"/>
                <a:ea typeface="Arial"/>
              </a:rPr>
              <a:t>
</a:t>
            </a:r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311760" y="1152360"/>
            <a:ext cx="8520120" cy="1044360"/>
          </a:xfrm>
          <a:prstGeom prst="rect">
            <a:avLst/>
          </a:prstGeom>
        </p:spPr>
        <p:txBody>
          <a:bodyPr bIns="91440" tIns="91440"/>
          <a:p>
            <a:pPr algn="just">
              <a:lnSpc>
                <a:spcPct val="100000"/>
              </a:lnSpc>
            </a:pP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Υπό την ακριβή έννοιά του το </a:t>
            </a:r>
            <a:r>
              <a:rPr b="1" lang="el-GR">
                <a:solidFill>
                  <a:srgbClr val="000000"/>
                </a:solidFill>
                <a:latin typeface="Arial"/>
                <a:ea typeface="Arial"/>
              </a:rPr>
              <a:t>παραμύθι</a:t>
            </a: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 είναι μια σύντομη ή λαϊκή ιστορία που ενσωματώνει το </a:t>
            </a:r>
            <a:r>
              <a:rPr i="1" lang="el-GR">
                <a:solidFill>
                  <a:srgbClr val="000000"/>
                </a:solidFill>
                <a:latin typeface="Arial"/>
                <a:ea typeface="Arial"/>
              </a:rPr>
              <a:t>έθος</a:t>
            </a:r>
            <a:r>
              <a:rPr lang="el-GR">
                <a:solidFill>
                  <a:srgbClr val="000000"/>
                </a:solidFill>
                <a:latin typeface="Arial"/>
                <a:ea typeface="Arial"/>
              </a:rPr>
              <a:t>, το οποίο μπορεί να εκφραστεί ρητά στο τέλος του ως αξιωματική αρχή.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7" name="CustomShape 3"/>
          <p:cNvSpPr/>
          <p:nvPr/>
        </p:nvSpPr>
        <p:spPr>
          <a:xfrm>
            <a:off x="449280" y="2331720"/>
            <a:ext cx="8382600" cy="226692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b="1" lang="el-GR" sz="3000">
                <a:solidFill>
                  <a:srgbClr val="2f5496"/>
                </a:solidFill>
                <a:latin typeface="Arial"/>
                <a:ea typeface="Arial"/>
              </a:rPr>
              <a:t>                     </a:t>
            </a:r>
            <a:r>
              <a:rPr b="1" lang="el-GR" sz="3000">
                <a:solidFill>
                  <a:srgbClr val="2f5496"/>
                </a:solidFill>
                <a:latin typeface="Arial"/>
                <a:ea typeface="Arial"/>
              </a:rPr>
              <a:t>Ετυμολογική εξήγηση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l-GR" sz="2400">
                <a:solidFill>
                  <a:srgbClr val="000000"/>
                </a:solidFill>
                <a:latin typeface="Arial"/>
                <a:ea typeface="Arial"/>
              </a:rPr>
              <a:t>παραμύθι</a:t>
            </a:r>
            <a:r>
              <a:rPr lang="el-GR" sz="2400">
                <a:solidFill>
                  <a:srgbClr val="000000"/>
                </a:solidFill>
                <a:latin typeface="Arial"/>
                <a:ea typeface="Arial"/>
              </a:rPr>
              <a:t> &lt;</a:t>
            </a:r>
            <a:r>
              <a:rPr lang="el-GR" sz="2400" u="sng">
                <a:solidFill>
                  <a:srgbClr val="0097a7"/>
                </a:solidFill>
                <a:latin typeface="Arial"/>
                <a:ea typeface="Arial"/>
                <a:hlinkClick r:id="rId1"/>
              </a:rPr>
              <a:t> </a:t>
            </a:r>
            <a:r>
              <a:rPr lang="el-GR" sz="2400" u="sng">
                <a:solidFill>
                  <a:srgbClr val="2f5496"/>
                </a:solidFill>
                <a:latin typeface="Arial"/>
                <a:ea typeface="Arial"/>
                <a:hlinkClick r:id="rId2"/>
              </a:rPr>
              <a:t>παρα-</a:t>
            </a:r>
            <a:r>
              <a:rPr lang="el-GR" sz="2400">
                <a:solidFill>
                  <a:srgbClr val="2f5496"/>
                </a:solidFill>
                <a:latin typeface="Arial"/>
                <a:ea typeface="Arial"/>
              </a:rPr>
              <a:t> </a:t>
            </a:r>
            <a:r>
              <a:rPr lang="el-GR" sz="2400">
                <a:solidFill>
                  <a:srgbClr val="000000"/>
                </a:solidFill>
                <a:latin typeface="Arial"/>
                <a:ea typeface="Arial"/>
              </a:rPr>
              <a:t>+</a:t>
            </a:r>
            <a:r>
              <a:rPr lang="el-GR" sz="2400" u="sng">
                <a:solidFill>
                  <a:srgbClr val="0097a7"/>
                </a:solidFill>
                <a:latin typeface="Arial"/>
                <a:ea typeface="Arial"/>
                <a:hlinkClick r:id="rId3"/>
              </a:rPr>
              <a:t> </a:t>
            </a:r>
            <a:r>
              <a:rPr lang="el-GR" sz="2400" u="sng">
                <a:solidFill>
                  <a:srgbClr val="2f5496"/>
                </a:solidFill>
                <a:latin typeface="Arial"/>
                <a:ea typeface="Arial"/>
                <a:hlinkClick r:id="rId4"/>
              </a:rPr>
              <a:t>μύθος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8" name="Google Shape;119;p23"/>
          <p:cNvPicPr/>
          <p:nvPr/>
        </p:nvPicPr>
        <p:blipFill>
          <a:blip r:embed="rId1"/>
          <a:stretch>
            <a:fillRect/>
          </a:stretch>
        </p:blipFill>
        <p:spPr>
          <a:xfrm>
            <a:off x="1415880" y="888840"/>
            <a:ext cx="5789520" cy="325260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9" name="Google Shape;124;p24"/>
          <p:cNvPicPr/>
          <p:nvPr/>
        </p:nvPicPr>
        <p:blipFill>
          <a:blip r:embed="rId1"/>
          <a:stretch>
            <a:fillRect/>
          </a:stretch>
        </p:blipFill>
        <p:spPr>
          <a:xfrm>
            <a:off x="152280" y="2257200"/>
            <a:ext cx="3772440" cy="2346840"/>
          </a:xfrm>
          <a:prstGeom prst="rect">
            <a:avLst/>
          </a:prstGeom>
        </p:spPr>
      </p:pic>
      <p:pic>
        <p:nvPicPr>
          <p:cNvPr descr="" id="170" name="Google Shape;125;p24"/>
          <p:cNvPicPr/>
          <p:nvPr/>
        </p:nvPicPr>
        <p:blipFill>
          <a:blip r:embed="rId2"/>
          <a:stretch>
            <a:fillRect/>
          </a:stretch>
        </p:blipFill>
        <p:spPr>
          <a:xfrm>
            <a:off x="4097520" y="2257200"/>
            <a:ext cx="4461480" cy="2346840"/>
          </a:xfrm>
          <a:prstGeom prst="rect">
            <a:avLst/>
          </a:prstGeom>
        </p:spPr>
      </p:pic>
      <p:pic>
        <p:nvPicPr>
          <p:cNvPr descr="" id="171" name="Google Shape;126;p2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9280" y="189720"/>
            <a:ext cx="3858840" cy="1887120"/>
          </a:xfrm>
          <a:prstGeom prst="rect">
            <a:avLst/>
          </a:prstGeom>
        </p:spPr>
      </p:pic>
      <p:pic>
        <p:nvPicPr>
          <p:cNvPr descr="" id="172" name="Google Shape;127;p24"/>
          <p:cNvPicPr/>
          <p:nvPr/>
        </p:nvPicPr>
        <p:blipFill>
          <a:blip r:embed="rId4"/>
          <a:stretch>
            <a:fillRect/>
          </a:stretch>
        </p:blipFill>
        <p:spPr>
          <a:xfrm>
            <a:off x="544320" y="2082240"/>
            <a:ext cx="1807200" cy="1457640"/>
          </a:xfrm>
          <a:prstGeom prst="rect">
            <a:avLst/>
          </a:prstGeom>
        </p:spPr>
      </p:pic>
      <p:pic>
        <p:nvPicPr>
          <p:cNvPr descr="" id="173" name="Google Shape;128;p24"/>
          <p:cNvPicPr/>
          <p:nvPr/>
        </p:nvPicPr>
        <p:blipFill>
          <a:blip r:embed="rId5"/>
          <a:stretch>
            <a:fillRect/>
          </a:stretch>
        </p:blipFill>
        <p:spPr>
          <a:xfrm>
            <a:off x="8099640" y="297000"/>
            <a:ext cx="1762560" cy="145296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