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8" r:id="rId12"/>
    <p:sldId id="269" r:id="rId13"/>
    <p:sldId id="266" r:id="rId14"/>
    <p:sldId id="271" r:id="rId15"/>
    <p:sldId id="270" r:id="rId16"/>
    <p:sldId id="267" r:id="rId17"/>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32" autoAdjust="0"/>
    <p:restoredTop sz="94660" autoAdjust="0"/>
  </p:normalViewPr>
  <p:slideViewPr>
    <p:cSldViewPr snapToGrid="0">
      <p:cViewPr varScale="1">
        <p:scale>
          <a:sx n="74" d="100"/>
          <a:sy n="74" d="100"/>
        </p:scale>
        <p:origin x="594"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7" d="100"/>
          <a:sy n="57" d="100"/>
        </p:scale>
        <p:origin x="2808" y="4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E5E44C-C40F-412E-8A54-3C88DADB2788}" type="datetimeFigureOut">
              <a:rPr lang="el-GR" smtClean="0"/>
              <a:t>26/4/2017</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310976-500B-426A-A298-A4C7D7CEB155}" type="slidenum">
              <a:rPr lang="el-GR" smtClean="0"/>
              <a:t>‹#›</a:t>
            </a:fld>
            <a:endParaRPr lang="el-GR"/>
          </a:p>
        </p:txBody>
      </p:sp>
    </p:spTree>
    <p:extLst>
      <p:ext uri="{BB962C8B-B14F-4D97-AF65-F5344CB8AC3E}">
        <p14:creationId xmlns:p14="http://schemas.microsoft.com/office/powerpoint/2010/main" val="3965844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6C310976-500B-426A-A298-A4C7D7CEB155}" type="slidenum">
              <a:rPr lang="el-GR" smtClean="0"/>
              <a:t>1</a:t>
            </a:fld>
            <a:endParaRPr lang="el-GR"/>
          </a:p>
        </p:txBody>
      </p:sp>
    </p:spTree>
    <p:extLst>
      <p:ext uri="{BB962C8B-B14F-4D97-AF65-F5344CB8AC3E}">
        <p14:creationId xmlns:p14="http://schemas.microsoft.com/office/powerpoint/2010/main" val="1014414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0905627-0F76-4361-A906-9403BB6A3CBA}" type="datetimeFigureOut">
              <a:rPr lang="el-GR" smtClean="0"/>
              <a:t>26/4/2017</a:t>
            </a:fld>
            <a:endParaRPr lang="el-GR"/>
          </a:p>
        </p:txBody>
      </p:sp>
      <p:sp>
        <p:nvSpPr>
          <p:cNvPr id="5" name="Footer Placeholder 4"/>
          <p:cNvSpPr>
            <a:spLocks noGrp="1"/>
          </p:cNvSpPr>
          <p:nvPr>
            <p:ph type="ftr" sz="quarter" idx="11"/>
          </p:nvPr>
        </p:nvSpPr>
        <p:spPr/>
        <p:txBody>
          <a:bodyPr/>
          <a:lstStyle/>
          <a:p>
            <a:endParaRPr lang="el-G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7F3012A-F5BD-4313-95A7-00A82BCF335D}" type="slidenum">
              <a:rPr lang="el-GR" smtClean="0"/>
              <a:t>‹#›</a:t>
            </a:fld>
            <a:endParaRPr lang="el-GR"/>
          </a:p>
        </p:txBody>
      </p:sp>
    </p:spTree>
    <p:extLst>
      <p:ext uri="{BB962C8B-B14F-4D97-AF65-F5344CB8AC3E}">
        <p14:creationId xmlns:p14="http://schemas.microsoft.com/office/powerpoint/2010/main" val="171722440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905627-0F76-4361-A906-9403BB6A3CBA}" type="datetimeFigureOut">
              <a:rPr lang="el-GR" smtClean="0"/>
              <a:t>26/4/2017</a:t>
            </a:fld>
            <a:endParaRPr lang="el-GR"/>
          </a:p>
        </p:txBody>
      </p:sp>
      <p:sp>
        <p:nvSpPr>
          <p:cNvPr id="5" name="Footer Placeholder 4"/>
          <p:cNvSpPr>
            <a:spLocks noGrp="1"/>
          </p:cNvSpPr>
          <p:nvPr>
            <p:ph type="ftr" sz="quarter" idx="11"/>
          </p:nvPr>
        </p:nvSpPr>
        <p:spPr/>
        <p:txBody>
          <a:bodyPr/>
          <a:lstStyle/>
          <a:p>
            <a:endParaRPr lang="el-G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7F3012A-F5BD-4313-95A7-00A82BCF335D}" type="slidenum">
              <a:rPr lang="el-GR" smtClean="0"/>
              <a:t>‹#›</a:t>
            </a:fld>
            <a:endParaRPr lang="el-GR"/>
          </a:p>
        </p:txBody>
      </p:sp>
    </p:spTree>
    <p:extLst>
      <p:ext uri="{BB962C8B-B14F-4D97-AF65-F5344CB8AC3E}">
        <p14:creationId xmlns:p14="http://schemas.microsoft.com/office/powerpoint/2010/main" val="2155776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905627-0F76-4361-A906-9403BB6A3CBA}" type="datetimeFigureOut">
              <a:rPr lang="el-GR" smtClean="0"/>
              <a:t>26/4/2017</a:t>
            </a:fld>
            <a:endParaRPr lang="el-GR"/>
          </a:p>
        </p:txBody>
      </p:sp>
      <p:sp>
        <p:nvSpPr>
          <p:cNvPr id="5" name="Footer Placeholder 4"/>
          <p:cNvSpPr>
            <a:spLocks noGrp="1"/>
          </p:cNvSpPr>
          <p:nvPr>
            <p:ph type="ftr" sz="quarter" idx="11"/>
          </p:nvPr>
        </p:nvSpPr>
        <p:spPr/>
        <p:txBody>
          <a:bodyPr/>
          <a:lstStyle/>
          <a:p>
            <a:endParaRPr lang="el-G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7F3012A-F5BD-4313-95A7-00A82BCF335D}" type="slidenum">
              <a:rPr lang="el-GR" smtClean="0"/>
              <a:t>‹#›</a:t>
            </a:fld>
            <a:endParaRPr lang="el-G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4051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C0905627-0F76-4361-A906-9403BB6A3CBA}" type="datetimeFigureOut">
              <a:rPr lang="el-GR" smtClean="0"/>
              <a:t>26/4/2017</a:t>
            </a:fld>
            <a:endParaRPr lang="el-GR"/>
          </a:p>
        </p:txBody>
      </p:sp>
      <p:sp>
        <p:nvSpPr>
          <p:cNvPr id="6" name="Footer Placeholder 5"/>
          <p:cNvSpPr>
            <a:spLocks noGrp="1"/>
          </p:cNvSpPr>
          <p:nvPr>
            <p:ph type="ftr" sz="quarter" idx="11"/>
          </p:nvPr>
        </p:nvSpPr>
        <p:spPr/>
        <p:txBody>
          <a:bodyPr/>
          <a:lstStyle/>
          <a:p>
            <a:endParaRPr lang="el-G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7F3012A-F5BD-4313-95A7-00A82BCF335D}" type="slidenum">
              <a:rPr lang="el-GR" smtClean="0"/>
              <a:t>‹#›</a:t>
            </a:fld>
            <a:endParaRPr lang="el-GR"/>
          </a:p>
        </p:txBody>
      </p:sp>
    </p:spTree>
    <p:extLst>
      <p:ext uri="{BB962C8B-B14F-4D97-AF65-F5344CB8AC3E}">
        <p14:creationId xmlns:p14="http://schemas.microsoft.com/office/powerpoint/2010/main" val="360269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C0905627-0F76-4361-A906-9403BB6A3CBA}" type="datetimeFigureOut">
              <a:rPr lang="el-GR" smtClean="0"/>
              <a:t>26/4/2017</a:t>
            </a:fld>
            <a:endParaRPr lang="el-GR"/>
          </a:p>
        </p:txBody>
      </p:sp>
      <p:sp>
        <p:nvSpPr>
          <p:cNvPr id="6" name="Footer Placeholder 5"/>
          <p:cNvSpPr>
            <a:spLocks noGrp="1"/>
          </p:cNvSpPr>
          <p:nvPr>
            <p:ph type="ftr" sz="quarter" idx="11"/>
          </p:nvPr>
        </p:nvSpPr>
        <p:spPr/>
        <p:txBody>
          <a:bodyPr/>
          <a:lstStyle/>
          <a:p>
            <a:endParaRPr lang="el-G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7F3012A-F5BD-4313-95A7-00A82BCF335D}" type="slidenum">
              <a:rPr lang="el-GR" smtClean="0"/>
              <a:t>‹#›</a:t>
            </a:fld>
            <a:endParaRPr lang="el-G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41833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C0905627-0F76-4361-A906-9403BB6A3CBA}" type="datetimeFigureOut">
              <a:rPr lang="el-GR" smtClean="0"/>
              <a:t>26/4/2017</a:t>
            </a:fld>
            <a:endParaRPr lang="el-GR"/>
          </a:p>
        </p:txBody>
      </p:sp>
      <p:sp>
        <p:nvSpPr>
          <p:cNvPr id="6" name="Footer Placeholder 5"/>
          <p:cNvSpPr>
            <a:spLocks noGrp="1"/>
          </p:cNvSpPr>
          <p:nvPr>
            <p:ph type="ftr" sz="quarter" idx="11"/>
          </p:nvPr>
        </p:nvSpPr>
        <p:spPr/>
        <p:txBody>
          <a:bodyPr/>
          <a:lstStyle/>
          <a:p>
            <a:endParaRPr lang="el-G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7F3012A-F5BD-4313-95A7-00A82BCF335D}" type="slidenum">
              <a:rPr lang="el-GR" smtClean="0"/>
              <a:t>‹#›</a:t>
            </a:fld>
            <a:endParaRPr lang="el-GR"/>
          </a:p>
        </p:txBody>
      </p:sp>
    </p:spTree>
    <p:extLst>
      <p:ext uri="{BB962C8B-B14F-4D97-AF65-F5344CB8AC3E}">
        <p14:creationId xmlns:p14="http://schemas.microsoft.com/office/powerpoint/2010/main" val="1652649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0905627-0F76-4361-A906-9403BB6A3CBA}" type="datetimeFigureOut">
              <a:rPr lang="el-GR" smtClean="0"/>
              <a:t>26/4/2017</a:t>
            </a:fld>
            <a:endParaRPr lang="el-GR"/>
          </a:p>
        </p:txBody>
      </p:sp>
      <p:sp>
        <p:nvSpPr>
          <p:cNvPr id="5" name="Footer Placeholder 4"/>
          <p:cNvSpPr>
            <a:spLocks noGrp="1"/>
          </p:cNvSpPr>
          <p:nvPr>
            <p:ph type="ftr" sz="quarter" idx="11"/>
          </p:nvPr>
        </p:nvSpPr>
        <p:spPr/>
        <p:txBody>
          <a:bodyPr/>
          <a:lstStyle/>
          <a:p>
            <a:endParaRPr lang="el-G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7F3012A-F5BD-4313-95A7-00A82BCF335D}" type="slidenum">
              <a:rPr lang="el-GR" smtClean="0"/>
              <a:t>‹#›</a:t>
            </a:fld>
            <a:endParaRPr lang="el-GR"/>
          </a:p>
        </p:txBody>
      </p:sp>
    </p:spTree>
    <p:extLst>
      <p:ext uri="{BB962C8B-B14F-4D97-AF65-F5344CB8AC3E}">
        <p14:creationId xmlns:p14="http://schemas.microsoft.com/office/powerpoint/2010/main" val="3521901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0905627-0F76-4361-A906-9403BB6A3CBA}" type="datetimeFigureOut">
              <a:rPr lang="el-GR" smtClean="0"/>
              <a:t>26/4/2017</a:t>
            </a:fld>
            <a:endParaRPr lang="el-GR"/>
          </a:p>
        </p:txBody>
      </p:sp>
      <p:sp>
        <p:nvSpPr>
          <p:cNvPr id="5" name="Footer Placeholder 4"/>
          <p:cNvSpPr>
            <a:spLocks noGrp="1"/>
          </p:cNvSpPr>
          <p:nvPr>
            <p:ph type="ftr" sz="quarter" idx="11"/>
          </p:nvPr>
        </p:nvSpPr>
        <p:spPr/>
        <p:txBody>
          <a:bodyPr/>
          <a:lstStyle/>
          <a:p>
            <a:endParaRPr lang="el-G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7F3012A-F5BD-4313-95A7-00A82BCF335D}" type="slidenum">
              <a:rPr lang="el-GR" smtClean="0"/>
              <a:t>‹#›</a:t>
            </a:fld>
            <a:endParaRPr lang="el-GR"/>
          </a:p>
        </p:txBody>
      </p:sp>
    </p:spTree>
    <p:extLst>
      <p:ext uri="{BB962C8B-B14F-4D97-AF65-F5344CB8AC3E}">
        <p14:creationId xmlns:p14="http://schemas.microsoft.com/office/powerpoint/2010/main" val="3153738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0905627-0F76-4361-A906-9403BB6A3CBA}" type="datetimeFigureOut">
              <a:rPr lang="el-GR" smtClean="0"/>
              <a:t>26/4/2017</a:t>
            </a:fld>
            <a:endParaRPr lang="el-GR"/>
          </a:p>
        </p:txBody>
      </p:sp>
      <p:sp>
        <p:nvSpPr>
          <p:cNvPr id="5" name="Footer Placeholder 4"/>
          <p:cNvSpPr>
            <a:spLocks noGrp="1"/>
          </p:cNvSpPr>
          <p:nvPr>
            <p:ph type="ftr" sz="quarter" idx="11"/>
          </p:nvPr>
        </p:nvSpPr>
        <p:spPr/>
        <p:txBody>
          <a:bodyPr/>
          <a:lstStyle/>
          <a:p>
            <a:endParaRPr lang="el-G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7F3012A-F5BD-4313-95A7-00A82BCF335D}" type="slidenum">
              <a:rPr lang="el-GR" smtClean="0"/>
              <a:t>‹#›</a:t>
            </a:fld>
            <a:endParaRPr lang="el-GR"/>
          </a:p>
        </p:txBody>
      </p:sp>
    </p:spTree>
    <p:extLst>
      <p:ext uri="{BB962C8B-B14F-4D97-AF65-F5344CB8AC3E}">
        <p14:creationId xmlns:p14="http://schemas.microsoft.com/office/powerpoint/2010/main" val="1607280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905627-0F76-4361-A906-9403BB6A3CBA}" type="datetimeFigureOut">
              <a:rPr lang="el-GR" smtClean="0"/>
              <a:t>26/4/2017</a:t>
            </a:fld>
            <a:endParaRPr lang="el-GR"/>
          </a:p>
        </p:txBody>
      </p:sp>
      <p:sp>
        <p:nvSpPr>
          <p:cNvPr id="5" name="Footer Placeholder 4"/>
          <p:cNvSpPr>
            <a:spLocks noGrp="1"/>
          </p:cNvSpPr>
          <p:nvPr>
            <p:ph type="ftr" sz="quarter" idx="11"/>
          </p:nvPr>
        </p:nvSpPr>
        <p:spPr/>
        <p:txBody>
          <a:bodyPr/>
          <a:lstStyle/>
          <a:p>
            <a:endParaRPr lang="el-G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7F3012A-F5BD-4313-95A7-00A82BCF335D}" type="slidenum">
              <a:rPr lang="el-GR" smtClean="0"/>
              <a:t>‹#›</a:t>
            </a:fld>
            <a:endParaRPr lang="el-GR"/>
          </a:p>
        </p:txBody>
      </p:sp>
    </p:spTree>
    <p:extLst>
      <p:ext uri="{BB962C8B-B14F-4D97-AF65-F5344CB8AC3E}">
        <p14:creationId xmlns:p14="http://schemas.microsoft.com/office/powerpoint/2010/main" val="2014216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0905627-0F76-4361-A906-9403BB6A3CBA}" type="datetimeFigureOut">
              <a:rPr lang="el-GR" smtClean="0"/>
              <a:t>26/4/2017</a:t>
            </a:fld>
            <a:endParaRPr lang="el-GR"/>
          </a:p>
        </p:txBody>
      </p:sp>
      <p:sp>
        <p:nvSpPr>
          <p:cNvPr id="6" name="Footer Placeholder 5"/>
          <p:cNvSpPr>
            <a:spLocks noGrp="1"/>
          </p:cNvSpPr>
          <p:nvPr>
            <p:ph type="ftr" sz="quarter" idx="11"/>
          </p:nvPr>
        </p:nvSpPr>
        <p:spPr/>
        <p:txBody>
          <a:bodyPr/>
          <a:lstStyle/>
          <a:p>
            <a:endParaRPr lang="el-G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7F3012A-F5BD-4313-95A7-00A82BCF335D}" type="slidenum">
              <a:rPr lang="el-GR" smtClean="0"/>
              <a:t>‹#›</a:t>
            </a:fld>
            <a:endParaRPr lang="el-GR"/>
          </a:p>
        </p:txBody>
      </p:sp>
    </p:spTree>
    <p:extLst>
      <p:ext uri="{BB962C8B-B14F-4D97-AF65-F5344CB8AC3E}">
        <p14:creationId xmlns:p14="http://schemas.microsoft.com/office/powerpoint/2010/main" val="1593066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0905627-0F76-4361-A906-9403BB6A3CBA}" type="datetimeFigureOut">
              <a:rPr lang="el-GR" smtClean="0"/>
              <a:t>26/4/2017</a:t>
            </a:fld>
            <a:endParaRPr lang="el-GR"/>
          </a:p>
        </p:txBody>
      </p:sp>
      <p:sp>
        <p:nvSpPr>
          <p:cNvPr id="8" name="Footer Placeholder 7"/>
          <p:cNvSpPr>
            <a:spLocks noGrp="1"/>
          </p:cNvSpPr>
          <p:nvPr>
            <p:ph type="ftr" sz="quarter" idx="11"/>
          </p:nvPr>
        </p:nvSpPr>
        <p:spPr/>
        <p:txBody>
          <a:bodyPr/>
          <a:lstStyle/>
          <a:p>
            <a:endParaRPr lang="el-G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7F3012A-F5BD-4313-95A7-00A82BCF335D}" type="slidenum">
              <a:rPr lang="el-GR" smtClean="0"/>
              <a:t>‹#›</a:t>
            </a:fld>
            <a:endParaRPr lang="el-GR"/>
          </a:p>
        </p:txBody>
      </p:sp>
    </p:spTree>
    <p:extLst>
      <p:ext uri="{BB962C8B-B14F-4D97-AF65-F5344CB8AC3E}">
        <p14:creationId xmlns:p14="http://schemas.microsoft.com/office/powerpoint/2010/main" val="1489514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0905627-0F76-4361-A906-9403BB6A3CBA}" type="datetimeFigureOut">
              <a:rPr lang="el-GR" smtClean="0"/>
              <a:t>26/4/2017</a:t>
            </a:fld>
            <a:endParaRPr lang="el-GR"/>
          </a:p>
        </p:txBody>
      </p:sp>
      <p:sp>
        <p:nvSpPr>
          <p:cNvPr id="4" name="Footer Placeholder 3"/>
          <p:cNvSpPr>
            <a:spLocks noGrp="1"/>
          </p:cNvSpPr>
          <p:nvPr>
            <p:ph type="ftr" sz="quarter" idx="11"/>
          </p:nvPr>
        </p:nvSpPr>
        <p:spPr/>
        <p:txBody>
          <a:bodyPr/>
          <a:lstStyle/>
          <a:p>
            <a:endParaRPr lang="el-G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7F3012A-F5BD-4313-95A7-00A82BCF335D}" type="slidenum">
              <a:rPr lang="el-GR" smtClean="0"/>
              <a:t>‹#›</a:t>
            </a:fld>
            <a:endParaRPr lang="el-GR"/>
          </a:p>
        </p:txBody>
      </p:sp>
    </p:spTree>
    <p:extLst>
      <p:ext uri="{BB962C8B-B14F-4D97-AF65-F5344CB8AC3E}">
        <p14:creationId xmlns:p14="http://schemas.microsoft.com/office/powerpoint/2010/main" val="2251678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905627-0F76-4361-A906-9403BB6A3CBA}" type="datetimeFigureOut">
              <a:rPr lang="el-GR" smtClean="0"/>
              <a:t>26/4/2017</a:t>
            </a:fld>
            <a:endParaRPr lang="el-GR"/>
          </a:p>
        </p:txBody>
      </p:sp>
      <p:sp>
        <p:nvSpPr>
          <p:cNvPr id="3" name="Footer Placeholder 2"/>
          <p:cNvSpPr>
            <a:spLocks noGrp="1"/>
          </p:cNvSpPr>
          <p:nvPr>
            <p:ph type="ftr" sz="quarter" idx="11"/>
          </p:nvPr>
        </p:nvSpPr>
        <p:spPr/>
        <p:txBody>
          <a:bodyPr/>
          <a:lstStyle/>
          <a:p>
            <a:endParaRPr lang="el-G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7F3012A-F5BD-4313-95A7-00A82BCF335D}" type="slidenum">
              <a:rPr lang="el-GR" smtClean="0"/>
              <a:t>‹#›</a:t>
            </a:fld>
            <a:endParaRPr lang="el-GR"/>
          </a:p>
        </p:txBody>
      </p:sp>
    </p:spTree>
    <p:extLst>
      <p:ext uri="{BB962C8B-B14F-4D97-AF65-F5344CB8AC3E}">
        <p14:creationId xmlns:p14="http://schemas.microsoft.com/office/powerpoint/2010/main" val="3472829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905627-0F76-4361-A906-9403BB6A3CBA}" type="datetimeFigureOut">
              <a:rPr lang="el-GR" smtClean="0"/>
              <a:t>26/4/2017</a:t>
            </a:fld>
            <a:endParaRPr lang="el-GR"/>
          </a:p>
        </p:txBody>
      </p:sp>
      <p:sp>
        <p:nvSpPr>
          <p:cNvPr id="6" name="Footer Placeholder 5"/>
          <p:cNvSpPr>
            <a:spLocks noGrp="1"/>
          </p:cNvSpPr>
          <p:nvPr>
            <p:ph type="ftr" sz="quarter" idx="11"/>
          </p:nvPr>
        </p:nvSpPr>
        <p:spPr/>
        <p:txBody>
          <a:bodyPr/>
          <a:lstStyle/>
          <a:p>
            <a:endParaRPr lang="el-G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7F3012A-F5BD-4313-95A7-00A82BCF335D}" type="slidenum">
              <a:rPr lang="el-GR" smtClean="0"/>
              <a:t>‹#›</a:t>
            </a:fld>
            <a:endParaRPr lang="el-GR"/>
          </a:p>
        </p:txBody>
      </p:sp>
    </p:spTree>
    <p:extLst>
      <p:ext uri="{BB962C8B-B14F-4D97-AF65-F5344CB8AC3E}">
        <p14:creationId xmlns:p14="http://schemas.microsoft.com/office/powerpoint/2010/main" val="2674075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905627-0F76-4361-A906-9403BB6A3CBA}" type="datetimeFigureOut">
              <a:rPr lang="el-GR" smtClean="0"/>
              <a:t>26/4/2017</a:t>
            </a:fld>
            <a:endParaRPr lang="el-GR"/>
          </a:p>
        </p:txBody>
      </p:sp>
      <p:sp>
        <p:nvSpPr>
          <p:cNvPr id="6" name="Footer Placeholder 5"/>
          <p:cNvSpPr>
            <a:spLocks noGrp="1"/>
          </p:cNvSpPr>
          <p:nvPr>
            <p:ph type="ftr" sz="quarter" idx="11"/>
          </p:nvPr>
        </p:nvSpPr>
        <p:spPr/>
        <p:txBody>
          <a:bodyPr/>
          <a:lstStyle/>
          <a:p>
            <a:endParaRPr lang="el-G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7F3012A-F5BD-4313-95A7-00A82BCF335D}" type="slidenum">
              <a:rPr lang="el-GR" smtClean="0"/>
              <a:t>‹#›</a:t>
            </a:fld>
            <a:endParaRPr lang="el-GR"/>
          </a:p>
        </p:txBody>
      </p:sp>
    </p:spTree>
    <p:extLst>
      <p:ext uri="{BB962C8B-B14F-4D97-AF65-F5344CB8AC3E}">
        <p14:creationId xmlns:p14="http://schemas.microsoft.com/office/powerpoint/2010/main" val="3588599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C0905627-0F76-4361-A906-9403BB6A3CBA}" type="datetimeFigureOut">
              <a:rPr lang="el-GR" smtClean="0"/>
              <a:t>26/4/2017</a:t>
            </a:fld>
            <a:endParaRPr lang="el-G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l-G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7F3012A-F5BD-4313-95A7-00A82BCF335D}" type="slidenum">
              <a:rPr lang="el-GR" smtClean="0"/>
              <a:t>‹#›</a:t>
            </a:fld>
            <a:endParaRPr lang="el-GR"/>
          </a:p>
        </p:txBody>
      </p:sp>
    </p:spTree>
    <p:extLst>
      <p:ext uri="{BB962C8B-B14F-4D97-AF65-F5344CB8AC3E}">
        <p14:creationId xmlns:p14="http://schemas.microsoft.com/office/powerpoint/2010/main" val="111371408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el.wikipedia.org/wiki/%CE%91%CF%80%CE%BF%CE%BB%CF%85%CF%84%CE%AF%CE%BA%CE%B9%CE%BF"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5308" y="0"/>
            <a:ext cx="6338832" cy="3032215"/>
          </a:xfrm>
        </p:spPr>
        <p:txBody>
          <a:bodyPr>
            <a:normAutofit fontScale="90000"/>
          </a:bodyPr>
          <a:lstStyle/>
          <a:p>
            <a:r>
              <a:rPr lang="el-GR" sz="3000" dirty="0" smtClean="0">
                <a:solidFill>
                  <a:schemeClr val="tx1"/>
                </a:solidFill>
              </a:rPr>
              <a:t/>
            </a:r>
            <a:br>
              <a:rPr lang="el-GR" sz="3000" dirty="0" smtClean="0">
                <a:solidFill>
                  <a:schemeClr val="tx1"/>
                </a:solidFill>
              </a:rPr>
            </a:br>
            <a:r>
              <a:rPr lang="el-GR" sz="3000" dirty="0">
                <a:solidFill>
                  <a:schemeClr val="tx1"/>
                </a:solidFill>
              </a:rPr>
              <a:t/>
            </a:r>
            <a:br>
              <a:rPr lang="el-GR" sz="3000" dirty="0">
                <a:solidFill>
                  <a:schemeClr val="tx1"/>
                </a:solidFill>
              </a:rPr>
            </a:br>
            <a:r>
              <a:rPr lang="el-GR" sz="3000" dirty="0" smtClean="0">
                <a:solidFill>
                  <a:schemeClr val="tx1"/>
                </a:solidFill>
              </a:rPr>
              <a:t/>
            </a:r>
            <a:br>
              <a:rPr lang="el-GR" sz="3000" dirty="0" smtClean="0">
                <a:solidFill>
                  <a:schemeClr val="tx1"/>
                </a:solidFill>
              </a:rPr>
            </a:br>
            <a:r>
              <a:rPr lang="el-GR" sz="3000" dirty="0" smtClean="0">
                <a:solidFill>
                  <a:schemeClr val="tx1"/>
                </a:solidFill>
              </a:rPr>
              <a:t/>
            </a:r>
            <a:br>
              <a:rPr lang="el-GR" sz="3000" dirty="0" smtClean="0">
                <a:solidFill>
                  <a:schemeClr val="tx1"/>
                </a:solidFill>
              </a:rPr>
            </a:br>
            <a:r>
              <a:rPr lang="el-GR" sz="3200" dirty="0" smtClean="0">
                <a:solidFill>
                  <a:schemeClr val="tx1"/>
                </a:solidFill>
              </a:rPr>
              <a:t>Φορέας: 1</a:t>
            </a:r>
            <a:r>
              <a:rPr lang="el-GR" sz="3200" baseline="30000" dirty="0" smtClean="0">
                <a:solidFill>
                  <a:schemeClr val="tx1"/>
                </a:solidFill>
                <a:sym typeface="Symbol" panose="05050102010706020507" pitchFamily="18" charset="2"/>
              </a:rPr>
              <a:t>ο</a:t>
            </a:r>
            <a:r>
              <a:rPr lang="el-GR" sz="3200" dirty="0" smtClean="0">
                <a:solidFill>
                  <a:schemeClr val="tx1"/>
                </a:solidFill>
                <a:sym typeface="Symbol" panose="05050102010706020507" pitchFamily="18" charset="2"/>
              </a:rPr>
              <a:t> Γυμνάσιο Περιστεριου</a:t>
            </a:r>
            <a:br>
              <a:rPr lang="el-GR" sz="3200" dirty="0" smtClean="0">
                <a:solidFill>
                  <a:schemeClr val="tx1"/>
                </a:solidFill>
                <a:sym typeface="Symbol" panose="05050102010706020507" pitchFamily="18" charset="2"/>
              </a:rPr>
            </a:br>
            <a:r>
              <a:rPr lang="el-GR" sz="3200" dirty="0" smtClean="0">
                <a:solidFill>
                  <a:schemeClr val="tx1"/>
                </a:solidFill>
              </a:rPr>
              <a:t>Τμήμα </a:t>
            </a:r>
            <a:r>
              <a:rPr lang="el-GR" sz="3200" dirty="0">
                <a:solidFill>
                  <a:schemeClr val="tx1"/>
                </a:solidFill>
              </a:rPr>
              <a:t>Πληροφορικής Δημόσιας εκπαίδευσης</a:t>
            </a:r>
            <a:r>
              <a:rPr lang="el-GR" sz="3200" dirty="0" smtClean="0">
                <a:solidFill>
                  <a:schemeClr val="tx1"/>
                </a:solidFill>
              </a:rPr>
              <a:t>.</a:t>
            </a:r>
            <a:r>
              <a:rPr lang="el-GR" sz="3200" dirty="0">
                <a:solidFill>
                  <a:schemeClr val="tx1"/>
                </a:solidFill>
              </a:rPr>
              <a:t/>
            </a:r>
            <a:br>
              <a:rPr lang="el-GR" sz="3200" dirty="0">
                <a:solidFill>
                  <a:schemeClr val="tx1"/>
                </a:solidFill>
              </a:rPr>
            </a:br>
            <a:r>
              <a:rPr lang="el-GR" sz="3200" dirty="0" smtClean="0">
                <a:solidFill>
                  <a:schemeClr val="tx1"/>
                </a:solidFill>
              </a:rPr>
              <a:t>Σχολική Εργασία</a:t>
            </a:r>
            <a:r>
              <a:rPr lang="el-GR" sz="3200" b="1" dirty="0">
                <a:solidFill>
                  <a:schemeClr val="tx1"/>
                </a:solidFill>
              </a:rPr>
              <a:t> </a:t>
            </a:r>
            <a:r>
              <a:rPr lang="el-GR" sz="3200" dirty="0">
                <a:solidFill>
                  <a:schemeClr val="tx1"/>
                </a:solidFill>
              </a:rPr>
              <a:t/>
            </a:r>
            <a:br>
              <a:rPr lang="el-GR" sz="3200" dirty="0">
                <a:solidFill>
                  <a:schemeClr val="tx1"/>
                </a:solidFill>
              </a:rPr>
            </a:br>
            <a:r>
              <a:rPr lang="el-GR" sz="3200" dirty="0" smtClean="0">
                <a:solidFill>
                  <a:schemeClr val="tx1"/>
                </a:solidFill>
              </a:rPr>
              <a:t>ΕΡΓΑΣΙΑ </a:t>
            </a:r>
            <a:r>
              <a:rPr lang="el-GR" sz="3200" dirty="0">
                <a:solidFill>
                  <a:schemeClr val="tx1"/>
                </a:solidFill>
              </a:rPr>
              <a:t>ΣΤΟΥΣ ΤΡΕΙΣ </a:t>
            </a:r>
            <a:r>
              <a:rPr lang="el-GR" sz="3200" dirty="0" smtClean="0">
                <a:solidFill>
                  <a:schemeClr val="tx1"/>
                </a:solidFill>
              </a:rPr>
              <a:t>ΙΕΡΑΡΧΕΣ</a:t>
            </a:r>
            <a:endParaRPr lang="el-GR" sz="3200" dirty="0">
              <a:solidFill>
                <a:schemeClr val="tx1"/>
              </a:solidFill>
            </a:endParaRPr>
          </a:p>
        </p:txBody>
      </p:sp>
      <p:sp>
        <p:nvSpPr>
          <p:cNvPr id="3" name="Subtitle 2"/>
          <p:cNvSpPr>
            <a:spLocks noGrp="1"/>
          </p:cNvSpPr>
          <p:nvPr>
            <p:ph type="subTitle" idx="1"/>
          </p:nvPr>
        </p:nvSpPr>
        <p:spPr>
          <a:xfrm>
            <a:off x="6851561" y="3162960"/>
            <a:ext cx="5281292" cy="3530866"/>
          </a:xfrm>
        </p:spPr>
        <p:txBody>
          <a:bodyPr>
            <a:normAutofit/>
          </a:bodyPr>
          <a:lstStyle/>
          <a:p>
            <a:endParaRPr lang="el-GR" sz="2500" dirty="0" smtClean="0">
              <a:solidFill>
                <a:schemeClr val="tx1">
                  <a:lumMod val="95000"/>
                  <a:lumOff val="5000"/>
                </a:schemeClr>
              </a:solidFill>
            </a:endParaRPr>
          </a:p>
          <a:p>
            <a:endParaRPr lang="el-GR" sz="2500" dirty="0">
              <a:solidFill>
                <a:schemeClr val="tx1">
                  <a:lumMod val="95000"/>
                  <a:lumOff val="5000"/>
                </a:schemeClr>
              </a:solidFill>
            </a:endParaRPr>
          </a:p>
          <a:p>
            <a:r>
              <a:rPr lang="el-GR" sz="2500" dirty="0" smtClean="0">
                <a:solidFill>
                  <a:schemeClr val="tx1">
                    <a:lumMod val="95000"/>
                    <a:lumOff val="5000"/>
                  </a:schemeClr>
                </a:solidFill>
              </a:rPr>
              <a:t>Επιβλέπουσα καθηγητήτρια:</a:t>
            </a:r>
          </a:p>
          <a:p>
            <a:r>
              <a:rPr lang="el-GR" sz="2500" dirty="0" smtClean="0">
                <a:solidFill>
                  <a:schemeClr val="tx1">
                    <a:lumMod val="95000"/>
                    <a:lumOff val="5000"/>
                  </a:schemeClr>
                </a:solidFill>
              </a:rPr>
              <a:t>Αγγέλου Αικατερίνη</a:t>
            </a:r>
          </a:p>
          <a:p>
            <a:endParaRPr lang="el-GR" sz="2500" dirty="0" smtClean="0">
              <a:solidFill>
                <a:schemeClr val="tx1">
                  <a:lumMod val="95000"/>
                  <a:lumOff val="5000"/>
                </a:schemeClr>
              </a:solidFill>
            </a:endParaRPr>
          </a:p>
          <a:p>
            <a:endParaRPr lang="el-GR" sz="2500" dirty="0">
              <a:solidFill>
                <a:schemeClr val="tx1">
                  <a:lumMod val="95000"/>
                  <a:lumOff val="5000"/>
                </a:schemeClr>
              </a:solidFill>
            </a:endParaRPr>
          </a:p>
          <a:p>
            <a:r>
              <a:rPr lang="el-GR" sz="2500" dirty="0" smtClean="0">
                <a:solidFill>
                  <a:schemeClr val="tx1">
                    <a:lumMod val="95000"/>
                    <a:lumOff val="5000"/>
                  </a:schemeClr>
                </a:solidFill>
              </a:rPr>
              <a:t>                            Αθήνα 26/1/2017</a:t>
            </a:r>
          </a:p>
        </p:txBody>
      </p:sp>
      <p:pic>
        <p:nvPicPr>
          <p:cNvPr id="1026" name="Picture 2" descr="Αποτέλεσμα εικόνας για 1ο γυμν περιστεριου"/>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4139" y="238539"/>
            <a:ext cx="5188714" cy="2793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Σχετική εικόνα"/>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308" y="3162959"/>
            <a:ext cx="6338831" cy="2838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 Little Night Music - Wolfgang Amadeus Mozar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873547" y="5405908"/>
            <a:ext cx="1936133" cy="1452092"/>
          </a:xfrm>
          <a:prstGeom prst="rect">
            <a:avLst/>
          </a:prstGeom>
        </p:spPr>
      </p:pic>
    </p:spTree>
    <p:extLst>
      <p:ext uri="{BB962C8B-B14F-4D97-AF65-F5344CB8AC3E}">
        <p14:creationId xmlns:p14="http://schemas.microsoft.com/office/powerpoint/2010/main" val="1822257416"/>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5193" y="624110"/>
            <a:ext cx="5434886" cy="5480476"/>
          </a:xfrm>
        </p:spPr>
        <p:txBody>
          <a:bodyPr>
            <a:normAutofit fontScale="90000"/>
          </a:bodyPr>
          <a:lstStyle/>
          <a:p>
            <a:r>
              <a:rPr lang="el-GR" dirty="0">
                <a:solidFill>
                  <a:schemeClr val="tx1">
                    <a:lumMod val="95000"/>
                    <a:lumOff val="5000"/>
                  </a:schemeClr>
                </a:solidFill>
              </a:rPr>
              <a:t>« Όπως δεν τρώμε βλαβερές κι επικίνδυνες τροφές, έτσι δεν πρέπει να διαβάζουμε ακατάλληλα βιβλία, που καταστρέφουν την ψυχή». « Άνθρωπος που δε δέχεται συμβουλές, είναι εχθρός του εαυτού του».</a:t>
            </a:r>
          </a:p>
        </p:txBody>
      </p:sp>
      <p:pic>
        <p:nvPicPr>
          <p:cNvPr id="5122" name="Picture 2" descr="Basil of Caesare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25768" y="624110"/>
            <a:ext cx="4739425" cy="5974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955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8194" name="Picture 2" descr="Αποτέλεσμα εικόνας για ΣΥΓΚΡΙΣΗ SANTA CLAUSE ΜΕ τον μεγα βασιλειο"/>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68820" y="624110"/>
            <a:ext cx="9135792" cy="5670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6701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000" dirty="0" smtClean="0">
                <a:solidFill>
                  <a:schemeClr val="tx1">
                    <a:lumMod val="95000"/>
                    <a:lumOff val="5000"/>
                  </a:schemeClr>
                </a:solidFill>
              </a:rPr>
              <a:t>Το εργο τους</a:t>
            </a:r>
            <a:endParaRPr lang="el-GR" sz="4000" dirty="0">
              <a:solidFill>
                <a:schemeClr val="tx1">
                  <a:lumMod val="95000"/>
                  <a:lumOff val="5000"/>
                </a:schemeClr>
              </a:solidFill>
            </a:endParaRPr>
          </a:p>
        </p:txBody>
      </p:sp>
      <p:sp>
        <p:nvSpPr>
          <p:cNvPr id="3" name="Content Placeholder 2"/>
          <p:cNvSpPr>
            <a:spLocks noGrp="1"/>
          </p:cNvSpPr>
          <p:nvPr>
            <p:ph idx="1"/>
          </p:nvPr>
        </p:nvSpPr>
        <p:spPr/>
        <p:txBody>
          <a:bodyPr/>
          <a:lstStyle/>
          <a:p>
            <a:r>
              <a:rPr lang="el-GR" sz="2200" dirty="0">
                <a:solidFill>
                  <a:schemeClr val="tx1">
                    <a:lumMod val="95000"/>
                    <a:lumOff val="5000"/>
                  </a:schemeClr>
                </a:solidFill>
              </a:rPr>
              <a:t>Οι Τρεις Ιεράρχες έδειξαν με τη ζωή και το έργο τους ότι  η πίστη προς το Θεό και η αγάπη προς το συνάνθρωπο συμβαδίζουν. Νοημάτισαν τον αρχαίο κλασικό κόσμο και διέσωσαν αξίες με πανανθρώπινο περιεχόμενο. </a:t>
            </a:r>
          </a:p>
          <a:p>
            <a:r>
              <a:rPr lang="el-GR" sz="2200" dirty="0">
                <a:solidFill>
                  <a:schemeClr val="tx1">
                    <a:lumMod val="95000"/>
                    <a:lumOff val="5000"/>
                  </a:schemeClr>
                </a:solidFill>
              </a:rPr>
              <a:t>Οι ίδιοι είναι και θα είναι οδηγοί προς την αληθινή γνώση και μόρφωση, αγαθά πρότυπα κάθε νέου ανθρώπου</a:t>
            </a:r>
          </a:p>
          <a:p>
            <a:endParaRPr lang="el-GR" dirty="0">
              <a:solidFill>
                <a:schemeClr val="tx1">
                  <a:lumMod val="95000"/>
                  <a:lumOff val="5000"/>
                </a:schemeClr>
              </a:solidFill>
            </a:endParaRPr>
          </a:p>
        </p:txBody>
      </p:sp>
    </p:spTree>
    <p:extLst>
      <p:ext uri="{BB962C8B-B14F-4D97-AF65-F5344CB8AC3E}">
        <p14:creationId xmlns:p14="http://schemas.microsoft.com/office/powerpoint/2010/main" val="4225205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000" dirty="0" smtClean="0">
                <a:solidFill>
                  <a:schemeClr val="tx1">
                    <a:lumMod val="95000"/>
                    <a:lumOff val="5000"/>
                  </a:schemeClr>
                </a:solidFill>
              </a:rPr>
              <a:t>&lt;&lt;ΥΜΝΟΛΟΓΙΑ&gt;&gt;</a:t>
            </a:r>
            <a:endParaRPr lang="el-GR" sz="4000" dirty="0">
              <a:solidFill>
                <a:schemeClr val="tx1">
                  <a:lumMod val="95000"/>
                  <a:lumOff val="5000"/>
                </a:schemeClr>
              </a:solidFill>
            </a:endParaRPr>
          </a:p>
        </p:txBody>
      </p:sp>
      <p:sp>
        <p:nvSpPr>
          <p:cNvPr id="4" name="Rectangle 1"/>
          <p:cNvSpPr>
            <a:spLocks noGrp="1" noChangeArrowheads="1"/>
          </p:cNvSpPr>
          <p:nvPr>
            <p:ph idx="1"/>
          </p:nvPr>
        </p:nvSpPr>
        <p:spPr bwMode="auto">
          <a:xfrm>
            <a:off x="1210614" y="1914141"/>
            <a:ext cx="12130516" cy="4216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l-GR" sz="2500" b="0" i="0" u="none" strike="noStrike" cap="none" normalizeH="0" baseline="0" dirty="0" smtClean="0">
              <a:ln>
                <a:noFill/>
              </a:ln>
              <a:solidFill>
                <a:schemeClr val="tx1"/>
              </a:solidFill>
              <a:effectLst/>
              <a:latin typeface="Arial" panose="020B0604020202020204" pitchFamily="34" charset="0"/>
            </a:endParaRPr>
          </a:p>
          <a:p>
            <a:pPr marL="1828800" marR="0" lvl="4" indent="0" algn="l" defTabSz="914400" rtl="0" eaLnBrk="0" fontAlgn="base" latinLnBrk="0" hangingPunct="0">
              <a:lnSpc>
                <a:spcPct val="100000"/>
              </a:lnSpc>
              <a:spcBef>
                <a:spcPct val="0"/>
              </a:spcBef>
              <a:spcAft>
                <a:spcPct val="0"/>
              </a:spcAft>
              <a:buClrTx/>
              <a:buSzTx/>
              <a:buFontTx/>
              <a:buNone/>
              <a:tabLst/>
            </a:pPr>
            <a:r>
              <a:rPr kumimoji="0" lang="el-GR" sz="2500" b="0" i="0" u="none" strike="noStrike" cap="none" normalizeH="0" baseline="0" dirty="0" smtClean="0">
                <a:ln>
                  <a:noFill/>
                </a:ln>
                <a:solidFill>
                  <a:schemeClr val="tx1"/>
                </a:solidFill>
                <a:effectLst/>
                <a:latin typeface="Arial" panose="020B0604020202020204" pitchFamily="34" charset="0"/>
                <a:hlinkClick r:id="rId2" tooltip="Απολυτίκιο"/>
              </a:rPr>
              <a:t>Απολυτίκιο</a:t>
            </a:r>
            <a:r>
              <a:rPr kumimoji="0" lang="el-GR" sz="2500" b="0" i="0" u="none" strike="noStrike" cap="none" normalizeH="0" baseline="0" dirty="0" smtClean="0">
                <a:ln>
                  <a:noFill/>
                </a:ln>
                <a:solidFill>
                  <a:schemeClr val="tx1"/>
                </a:solidFill>
                <a:effectLst/>
                <a:latin typeface="Arial" panose="020B0604020202020204" pitchFamily="34" charset="0"/>
              </a:rPr>
              <a:t> (Ἦχος α')</a:t>
            </a:r>
          </a:p>
          <a:p>
            <a:pPr marL="914400" marR="0" lvl="2" indent="0" defTabSz="914400" rtl="0" eaLnBrk="0" fontAlgn="base" latinLnBrk="0" hangingPunct="0">
              <a:lnSpc>
                <a:spcPct val="100000"/>
              </a:lnSpc>
              <a:spcBef>
                <a:spcPct val="0"/>
              </a:spcBef>
              <a:spcAft>
                <a:spcPct val="0"/>
              </a:spcAft>
              <a:buClrTx/>
              <a:buSzTx/>
              <a:buFontTx/>
              <a:buNone/>
              <a:tabLst/>
            </a:pPr>
            <a:r>
              <a:rPr kumimoji="0" lang="el-GR" sz="2500" i="1" u="none" strike="noStrike" cap="none" normalizeH="0" baseline="0" dirty="0" smtClean="0">
                <a:ln>
                  <a:noFill/>
                </a:ln>
                <a:solidFill>
                  <a:schemeClr val="tx1"/>
                </a:solidFill>
                <a:effectLst/>
                <a:latin typeface="Arial" panose="020B0604020202020204" pitchFamily="34" charset="0"/>
              </a:rPr>
              <a:t>Τούς τρεῖς μεγίστους φωστῆρας τῆς Τρισηλίου θεότητος,</a:t>
            </a:r>
            <a:endParaRPr kumimoji="0" lang="el-GR" sz="2500" i="0" u="none" strike="noStrike" cap="none" normalizeH="0" baseline="0" dirty="0" smtClean="0">
              <a:ln>
                <a:noFill/>
              </a:ln>
              <a:solidFill>
                <a:schemeClr val="tx1"/>
              </a:solidFill>
              <a:effectLst/>
              <a:latin typeface="Arial" panose="020B0604020202020204" pitchFamily="34" charset="0"/>
            </a:endParaRPr>
          </a:p>
          <a:p>
            <a:pPr marL="914400" marR="0" lvl="2" indent="0" defTabSz="914400" rtl="0" eaLnBrk="0" fontAlgn="base" latinLnBrk="0" hangingPunct="0">
              <a:lnSpc>
                <a:spcPct val="100000"/>
              </a:lnSpc>
              <a:spcBef>
                <a:spcPct val="0"/>
              </a:spcBef>
              <a:spcAft>
                <a:spcPct val="0"/>
              </a:spcAft>
              <a:buClrTx/>
              <a:buSzTx/>
              <a:buFontTx/>
              <a:buNone/>
              <a:tabLst/>
            </a:pPr>
            <a:r>
              <a:rPr kumimoji="0" lang="el-GR" sz="2500" i="1" u="none" strike="noStrike" cap="none" normalizeH="0" baseline="0" dirty="0" smtClean="0">
                <a:ln>
                  <a:noFill/>
                </a:ln>
                <a:solidFill>
                  <a:schemeClr val="tx1"/>
                </a:solidFill>
                <a:effectLst/>
                <a:latin typeface="Arial" panose="020B0604020202020204" pitchFamily="34" charset="0"/>
              </a:rPr>
              <a:t>τούς τήν οἰκουμένην ἀκτῖσι δογμάτων θείων πυρσεύσαντας,</a:t>
            </a:r>
            <a:endParaRPr kumimoji="0" lang="el-GR" sz="2500" i="0" u="none" strike="noStrike" cap="none" normalizeH="0" baseline="0" dirty="0" smtClean="0">
              <a:ln>
                <a:noFill/>
              </a:ln>
              <a:solidFill>
                <a:schemeClr val="tx1"/>
              </a:solidFill>
              <a:effectLst/>
              <a:latin typeface="Arial" panose="020B0604020202020204" pitchFamily="34" charset="0"/>
            </a:endParaRPr>
          </a:p>
          <a:p>
            <a:pPr marL="914400" marR="0" lvl="2" indent="0" defTabSz="914400" rtl="0" eaLnBrk="0" fontAlgn="base" latinLnBrk="0" hangingPunct="0">
              <a:lnSpc>
                <a:spcPct val="100000"/>
              </a:lnSpc>
              <a:spcBef>
                <a:spcPct val="0"/>
              </a:spcBef>
              <a:spcAft>
                <a:spcPct val="0"/>
              </a:spcAft>
              <a:buClrTx/>
              <a:buSzTx/>
              <a:buFontTx/>
              <a:buNone/>
              <a:tabLst/>
            </a:pPr>
            <a:r>
              <a:rPr kumimoji="0" lang="el-GR" sz="2500" i="1" u="none" strike="noStrike" cap="none" normalizeH="0" baseline="0" dirty="0" smtClean="0">
                <a:ln>
                  <a:noFill/>
                </a:ln>
                <a:solidFill>
                  <a:schemeClr val="tx1"/>
                </a:solidFill>
                <a:effectLst/>
                <a:latin typeface="Arial" panose="020B0604020202020204" pitchFamily="34" charset="0"/>
              </a:rPr>
              <a:t>τούς μελιῤῥύτους ποταμούς τῆς σοφίας,</a:t>
            </a:r>
            <a:endParaRPr kumimoji="0" lang="el-GR" sz="2500" i="0" u="none" strike="noStrike" cap="none" normalizeH="0" baseline="0" dirty="0" smtClean="0">
              <a:ln>
                <a:noFill/>
              </a:ln>
              <a:solidFill>
                <a:schemeClr val="tx1"/>
              </a:solidFill>
              <a:effectLst/>
              <a:latin typeface="Arial" panose="020B0604020202020204" pitchFamily="34" charset="0"/>
            </a:endParaRPr>
          </a:p>
          <a:p>
            <a:pPr marL="914400" marR="0" lvl="2" indent="0" defTabSz="914400" rtl="0" eaLnBrk="0" fontAlgn="base" latinLnBrk="0" hangingPunct="0">
              <a:lnSpc>
                <a:spcPct val="100000"/>
              </a:lnSpc>
              <a:spcBef>
                <a:spcPct val="0"/>
              </a:spcBef>
              <a:spcAft>
                <a:spcPct val="0"/>
              </a:spcAft>
              <a:buClrTx/>
              <a:buSzTx/>
              <a:buFontTx/>
              <a:buNone/>
              <a:tabLst/>
            </a:pPr>
            <a:r>
              <a:rPr kumimoji="0" lang="el-GR" sz="2500" i="1" u="none" strike="noStrike" cap="none" normalizeH="0" baseline="0" dirty="0" smtClean="0">
                <a:ln>
                  <a:noFill/>
                </a:ln>
                <a:solidFill>
                  <a:schemeClr val="tx1"/>
                </a:solidFill>
                <a:effectLst/>
                <a:latin typeface="Arial" panose="020B0604020202020204" pitchFamily="34" charset="0"/>
              </a:rPr>
              <a:t>τούς τήν κτίσιν πᾶσαν θεογνωσίας νάμασι καταρδεύσαντας,</a:t>
            </a:r>
            <a:endParaRPr kumimoji="0" lang="el-GR" sz="2500" i="0" u="none" strike="noStrike" cap="none" normalizeH="0" baseline="0" dirty="0" smtClean="0">
              <a:ln>
                <a:noFill/>
              </a:ln>
              <a:solidFill>
                <a:schemeClr val="tx1"/>
              </a:solidFill>
              <a:effectLst/>
              <a:latin typeface="Arial" panose="020B0604020202020204" pitchFamily="34" charset="0"/>
            </a:endParaRPr>
          </a:p>
          <a:p>
            <a:pPr marL="914400" marR="0" lvl="2" indent="0" defTabSz="914400" rtl="0" eaLnBrk="0" fontAlgn="base" latinLnBrk="0" hangingPunct="0">
              <a:lnSpc>
                <a:spcPct val="100000"/>
              </a:lnSpc>
              <a:spcBef>
                <a:spcPct val="0"/>
              </a:spcBef>
              <a:spcAft>
                <a:spcPct val="0"/>
              </a:spcAft>
              <a:buClrTx/>
              <a:buSzTx/>
              <a:buFontTx/>
              <a:buNone/>
              <a:tabLst/>
            </a:pPr>
            <a:r>
              <a:rPr kumimoji="0" lang="el-GR" sz="2500" i="1" u="none" strike="noStrike" cap="none" normalizeH="0" baseline="0" dirty="0" smtClean="0">
                <a:ln>
                  <a:noFill/>
                </a:ln>
                <a:solidFill>
                  <a:schemeClr val="tx1"/>
                </a:solidFill>
                <a:effectLst/>
                <a:latin typeface="Arial" panose="020B0604020202020204" pitchFamily="34" charset="0"/>
              </a:rPr>
              <a:t>Βασίλειον τόν μέγαν, καί τόν Θεολόγον Γρηγόριον,</a:t>
            </a:r>
            <a:endParaRPr kumimoji="0" lang="el-GR" sz="2500" i="0" u="none" strike="noStrike" cap="none" normalizeH="0" baseline="0" dirty="0" smtClean="0">
              <a:ln>
                <a:noFill/>
              </a:ln>
              <a:solidFill>
                <a:schemeClr val="tx1"/>
              </a:solidFill>
              <a:effectLst/>
              <a:latin typeface="Arial" panose="020B0604020202020204" pitchFamily="34" charset="0"/>
            </a:endParaRPr>
          </a:p>
          <a:p>
            <a:pPr marL="914400" marR="0" lvl="2" indent="0" defTabSz="914400" rtl="0" eaLnBrk="0" fontAlgn="base" latinLnBrk="0" hangingPunct="0">
              <a:lnSpc>
                <a:spcPct val="100000"/>
              </a:lnSpc>
              <a:spcBef>
                <a:spcPct val="0"/>
              </a:spcBef>
              <a:spcAft>
                <a:spcPct val="0"/>
              </a:spcAft>
              <a:buClrTx/>
              <a:buSzTx/>
              <a:buFontTx/>
              <a:buNone/>
              <a:tabLst/>
            </a:pPr>
            <a:r>
              <a:rPr kumimoji="0" lang="el-GR" sz="2500" i="1" u="none" strike="noStrike" cap="none" normalizeH="0" baseline="0" dirty="0" smtClean="0">
                <a:ln>
                  <a:noFill/>
                </a:ln>
                <a:solidFill>
                  <a:schemeClr val="tx1"/>
                </a:solidFill>
                <a:effectLst/>
                <a:latin typeface="Arial" panose="020B0604020202020204" pitchFamily="34" charset="0"/>
              </a:rPr>
              <a:t>σύν τῷ κλεινῷ Ἰωάννη, τῷ τήν γλῶτταν χρυσοῤῥήμονι,</a:t>
            </a:r>
            <a:endParaRPr kumimoji="0" lang="el-GR" sz="2500" i="0" u="none" strike="noStrike" cap="none" normalizeH="0" baseline="0" dirty="0" smtClean="0">
              <a:ln>
                <a:noFill/>
              </a:ln>
              <a:solidFill>
                <a:schemeClr val="tx1"/>
              </a:solidFill>
              <a:effectLst/>
              <a:latin typeface="Arial" panose="020B0604020202020204" pitchFamily="34" charset="0"/>
            </a:endParaRPr>
          </a:p>
          <a:p>
            <a:pPr marL="914400" marR="0" lvl="2" indent="0" defTabSz="914400" rtl="0" eaLnBrk="0" fontAlgn="base" latinLnBrk="0" hangingPunct="0">
              <a:lnSpc>
                <a:spcPct val="100000"/>
              </a:lnSpc>
              <a:spcBef>
                <a:spcPct val="0"/>
              </a:spcBef>
              <a:spcAft>
                <a:spcPct val="0"/>
              </a:spcAft>
              <a:buClrTx/>
              <a:buSzTx/>
              <a:buFontTx/>
              <a:buNone/>
              <a:tabLst/>
            </a:pPr>
            <a:r>
              <a:rPr kumimoji="0" lang="el-GR" sz="2500" i="1" u="none" strike="noStrike" cap="none" normalizeH="0" baseline="0" dirty="0" smtClean="0">
                <a:ln>
                  <a:noFill/>
                </a:ln>
                <a:solidFill>
                  <a:schemeClr val="tx1"/>
                </a:solidFill>
                <a:effectLst/>
                <a:latin typeface="Arial" panose="020B0604020202020204" pitchFamily="34" charset="0"/>
              </a:rPr>
              <a:t>πάντες οἱ τῶν λόγων αὐτῶν ἐρασταί, συνελθόντες ὕμνοις τιμήσωμεν·</a:t>
            </a:r>
            <a:endParaRPr kumimoji="0" lang="el-GR" sz="2500" i="0" u="none" strike="noStrike" cap="none" normalizeH="0" baseline="0" dirty="0" smtClean="0">
              <a:ln>
                <a:noFill/>
              </a:ln>
              <a:solidFill>
                <a:schemeClr val="tx1"/>
              </a:solidFill>
              <a:effectLst/>
              <a:latin typeface="Arial" panose="020B0604020202020204" pitchFamily="34" charset="0"/>
            </a:endParaRPr>
          </a:p>
          <a:p>
            <a:pPr marL="914400" marR="0" lvl="2" indent="0" defTabSz="914400" rtl="0" eaLnBrk="0" fontAlgn="base" latinLnBrk="0" hangingPunct="0">
              <a:lnSpc>
                <a:spcPct val="100000"/>
              </a:lnSpc>
              <a:spcBef>
                <a:spcPct val="0"/>
              </a:spcBef>
              <a:spcAft>
                <a:spcPct val="0"/>
              </a:spcAft>
              <a:buClrTx/>
              <a:buSzTx/>
              <a:buFontTx/>
              <a:buNone/>
              <a:tabLst/>
            </a:pPr>
            <a:r>
              <a:rPr kumimoji="0" lang="el-GR" sz="2500" i="1" u="none" strike="noStrike" cap="none" normalizeH="0" baseline="0" dirty="0" smtClean="0">
                <a:ln>
                  <a:noFill/>
                </a:ln>
                <a:solidFill>
                  <a:schemeClr val="tx1"/>
                </a:solidFill>
                <a:effectLst/>
                <a:latin typeface="Arial" panose="020B0604020202020204" pitchFamily="34" charset="0"/>
              </a:rPr>
              <a:t>αὐτοί γάρ τῇ Τριάδι, ὑπέρ ὑμῶν ἀεί πρεσβεύουσιν.</a:t>
            </a:r>
            <a:endParaRPr kumimoji="0" lang="el-GR" sz="2500" i="0" u="none" strike="noStrike" cap="none" normalizeH="0" baseline="0" dirty="0" smtClean="0">
              <a:ln>
                <a:noFill/>
              </a:ln>
              <a:solidFill>
                <a:schemeClr val="tx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el-GR" sz="180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5022966"/>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92925" y="141668"/>
            <a:ext cx="8911687" cy="643943"/>
          </a:xfrm>
        </p:spPr>
        <p:txBody>
          <a:bodyPr/>
          <a:lstStyle/>
          <a:p>
            <a:pPr algn="ctr"/>
            <a:r>
              <a:rPr lang="el-GR" dirty="0" smtClean="0"/>
              <a:t>Στόχοι των τριών </a:t>
            </a:r>
            <a:r>
              <a:rPr lang="el-GR" dirty="0" err="1" smtClean="0"/>
              <a:t>Ιεραρχων</a:t>
            </a:r>
            <a:endParaRPr lang="el-GR" dirty="0"/>
          </a:p>
        </p:txBody>
      </p:sp>
      <p:sp>
        <p:nvSpPr>
          <p:cNvPr id="3" name="Θέση περιεχομένου 2"/>
          <p:cNvSpPr>
            <a:spLocks noGrp="1"/>
          </p:cNvSpPr>
          <p:nvPr>
            <p:ph idx="1"/>
          </p:nvPr>
        </p:nvSpPr>
        <p:spPr>
          <a:xfrm>
            <a:off x="1712890" y="785611"/>
            <a:ext cx="9791722" cy="5808371"/>
          </a:xfrm>
        </p:spPr>
        <p:txBody>
          <a:bodyPr>
            <a:normAutofit lnSpcReduction="10000"/>
          </a:bodyPr>
          <a:lstStyle/>
          <a:p>
            <a:r>
              <a:rPr lang="el-GR" sz="2000" dirty="0">
                <a:solidFill>
                  <a:schemeClr val="tx1">
                    <a:lumMod val="95000"/>
                    <a:lumOff val="5000"/>
                  </a:schemeClr>
                </a:solidFill>
              </a:rPr>
              <a:t>Μας διδάσκουν, λοιπόν, ότι πρέπει να πολεμάμε για την αλήθεια και το δίκαιο, να προσηλωνόμαστε στους στόχους μας, να έχουμε το αίσθημα του καθήκοντος και της ευθύνης, να υποστηρίζουμε την παιδεία και να προσπαθούμε για την πνευματική και ψυχική μας ανάπτυξη, να αγαπάμε τους συνανθρώπους μας, να είμαστε φιλάνθρωποι και να βοηθούμε αυτούς που έχουν ανάγκη, αυτούς που δεν έχουν φαγητό να φάνε και ρούχα να ντυθούν.</a:t>
            </a:r>
          </a:p>
          <a:p>
            <a:r>
              <a:rPr lang="el-GR" sz="2000" dirty="0">
                <a:solidFill>
                  <a:schemeClr val="tx1">
                    <a:lumMod val="95000"/>
                    <a:lumOff val="5000"/>
                  </a:schemeClr>
                </a:solidFill>
              </a:rPr>
              <a:t>Ο Μέγας Βασίλειος είπε: «Εκείνος που βγάζει τα ρούχα από κάποιον και τον αφήνει γυμνό είναι λωποδύτης. Το ψωμί που κρατάς ανήκει στον πεινασμένο. Τα ρούχα που </a:t>
            </a:r>
            <a:r>
              <a:rPr lang="el-GR" sz="2000" dirty="0" err="1">
                <a:solidFill>
                  <a:schemeClr val="tx1">
                    <a:lumMod val="95000"/>
                    <a:lumOff val="5000"/>
                  </a:schemeClr>
                </a:solidFill>
              </a:rPr>
              <a:t>φυλάττεις</a:t>
            </a:r>
            <a:r>
              <a:rPr lang="el-GR" sz="2000" dirty="0">
                <a:solidFill>
                  <a:schemeClr val="tx1">
                    <a:lumMod val="95000"/>
                    <a:lumOff val="5000"/>
                  </a:schemeClr>
                </a:solidFill>
              </a:rPr>
              <a:t> ανήκουν στους γυμνούς. Τα πολλά παπούτσια που έχεις ανήκουν στους ξυπόλητους. Τα πολλά χρήματα που έχεις δεν είναι δικά σου. Ανήκουν σε αυτούς που έχουν ανάγκη.»</a:t>
            </a:r>
          </a:p>
          <a:p>
            <a:r>
              <a:rPr lang="el-GR" sz="2000" dirty="0">
                <a:solidFill>
                  <a:schemeClr val="tx1">
                    <a:lumMod val="95000"/>
                    <a:lumOff val="5000"/>
                  </a:schemeClr>
                </a:solidFill>
              </a:rPr>
              <a:t>Ταυτόχρονα, ο Γρηγόριος ο Θεολόγος λέει: «Πως το καταλαβαίνετε, να έχετε εσείς περισσεύματα και ο άλλος να πεινά» και «Το να ευχαριστιέται κανένας από την κακία σημαίνει πως έχει φτάσει σε χειρότερη κακία».</a:t>
            </a:r>
          </a:p>
          <a:p>
            <a:r>
              <a:rPr lang="el-GR" sz="2000" dirty="0">
                <a:solidFill>
                  <a:schemeClr val="tx1">
                    <a:lumMod val="95000"/>
                    <a:lumOff val="5000"/>
                  </a:schemeClr>
                </a:solidFill>
              </a:rPr>
              <a:t>Και ο Ιωάννης ο Χρυσόστομος λέει για τη δύναμη του καθενός μας: «Ένας και μόνο άνθρωπος με θεϊκή φωτιά στην καρδιά μπορεί να διορθώσει ολόκληρη πόλη.»</a:t>
            </a:r>
          </a:p>
          <a:p>
            <a:endParaRPr lang="el-GR" dirty="0"/>
          </a:p>
        </p:txBody>
      </p:sp>
    </p:spTree>
    <p:extLst>
      <p:ext uri="{BB962C8B-B14F-4D97-AF65-F5344CB8AC3E}">
        <p14:creationId xmlns:p14="http://schemas.microsoft.com/office/powerpoint/2010/main" val="4183363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000" dirty="0" smtClean="0"/>
              <a:t>Βιβλιογραφία</a:t>
            </a:r>
            <a:endParaRPr lang="el-GR" sz="4000" dirty="0"/>
          </a:p>
        </p:txBody>
      </p:sp>
      <p:sp>
        <p:nvSpPr>
          <p:cNvPr id="3" name="Content Placeholder 2"/>
          <p:cNvSpPr>
            <a:spLocks noGrp="1"/>
          </p:cNvSpPr>
          <p:nvPr>
            <p:ph idx="1"/>
          </p:nvPr>
        </p:nvSpPr>
        <p:spPr/>
        <p:txBody>
          <a:bodyPr>
            <a:normAutofit/>
          </a:bodyPr>
          <a:lstStyle/>
          <a:p>
            <a:r>
              <a:rPr lang="el-GR" sz="2500" dirty="0" smtClean="0"/>
              <a:t>Βικιπαίδεια</a:t>
            </a:r>
          </a:p>
          <a:p>
            <a:r>
              <a:rPr lang="el-GR" sz="2500" dirty="0" smtClean="0"/>
              <a:t>Λεξικό Μπαμπινιώτης</a:t>
            </a:r>
          </a:p>
          <a:p>
            <a:r>
              <a:rPr lang="el-GR" sz="2500" dirty="0" smtClean="0"/>
              <a:t>Εγκυκλοπαίδεια</a:t>
            </a:r>
            <a:endParaRPr lang="el-GR" sz="2500" dirty="0"/>
          </a:p>
        </p:txBody>
      </p:sp>
    </p:spTree>
    <p:extLst>
      <p:ext uri="{BB962C8B-B14F-4D97-AF65-F5344CB8AC3E}">
        <p14:creationId xmlns:p14="http://schemas.microsoft.com/office/powerpoint/2010/main" val="23030982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3803" y="4997004"/>
            <a:ext cx="8911687" cy="1860996"/>
          </a:xfrm>
        </p:spPr>
        <p:txBody>
          <a:bodyPr>
            <a:normAutofit fontScale="90000"/>
          </a:bodyPr>
          <a:lstStyle/>
          <a:p>
            <a:r>
              <a:rPr lang="el-GR" dirty="0" smtClean="0">
                <a:solidFill>
                  <a:schemeClr val="tx1">
                    <a:lumMod val="95000"/>
                    <a:lumOff val="5000"/>
                  </a:schemeClr>
                </a:solidFill>
              </a:rPr>
              <a:t>Το θέμα τυγχάνει περεταίρω μελέτης….</a:t>
            </a:r>
            <a:br>
              <a:rPr lang="el-GR" dirty="0" smtClean="0">
                <a:solidFill>
                  <a:schemeClr val="tx1">
                    <a:lumMod val="95000"/>
                    <a:lumOff val="5000"/>
                  </a:schemeClr>
                </a:solidFill>
              </a:rPr>
            </a:br>
            <a:r>
              <a:rPr lang="el-GR" b="1" dirty="0" smtClean="0">
                <a:solidFill>
                  <a:schemeClr val="tx1">
                    <a:lumMod val="95000"/>
                    <a:lumOff val="5000"/>
                  </a:schemeClr>
                </a:solidFill>
              </a:rPr>
              <a:t>Κωνσταντίνος Γονιδάκης </a:t>
            </a:r>
            <a:r>
              <a:rPr lang="el-GR" dirty="0" smtClean="0">
                <a:solidFill>
                  <a:schemeClr val="tx1">
                    <a:lumMod val="95000"/>
                    <a:lumOff val="5000"/>
                  </a:schemeClr>
                </a:solidFill>
              </a:rPr>
              <a:t/>
            </a:r>
            <a:br>
              <a:rPr lang="el-GR" dirty="0" smtClean="0">
                <a:solidFill>
                  <a:schemeClr val="tx1">
                    <a:lumMod val="95000"/>
                    <a:lumOff val="5000"/>
                  </a:schemeClr>
                </a:solidFill>
              </a:rPr>
            </a:br>
            <a:r>
              <a:rPr lang="el-GR" dirty="0" smtClean="0">
                <a:solidFill>
                  <a:schemeClr val="tx1">
                    <a:lumMod val="95000"/>
                    <a:lumOff val="5000"/>
                  </a:schemeClr>
                </a:solidFill>
              </a:rPr>
              <a:t>Α.Μ:4375</a:t>
            </a:r>
            <a:br>
              <a:rPr lang="el-GR" dirty="0" smtClean="0">
                <a:solidFill>
                  <a:schemeClr val="tx1">
                    <a:lumMod val="95000"/>
                    <a:lumOff val="5000"/>
                  </a:schemeClr>
                </a:solidFill>
              </a:rPr>
            </a:br>
            <a:endParaRPr lang="el-GR" dirty="0">
              <a:solidFill>
                <a:schemeClr val="tx1">
                  <a:lumMod val="95000"/>
                  <a:lumOff val="5000"/>
                </a:schemeClr>
              </a:solidFill>
            </a:endParaRPr>
          </a:p>
        </p:txBody>
      </p:sp>
      <p:pic>
        <p:nvPicPr>
          <p:cNvPr id="7170" name="Picture 2" descr="Αποτέλεσμα εικόνας για σας ευχαριστώ για την προσοχή σας"/>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53803" y="0"/>
            <a:ext cx="9401577" cy="4997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791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792566"/>
          </a:xfrm>
        </p:spPr>
        <p:txBody>
          <a:bodyPr>
            <a:normAutofit/>
          </a:bodyPr>
          <a:lstStyle/>
          <a:p>
            <a:r>
              <a:rPr lang="el-GR" sz="4500" dirty="0" smtClean="0">
                <a:solidFill>
                  <a:schemeClr val="tx1">
                    <a:lumMod val="95000"/>
                    <a:lumOff val="5000"/>
                  </a:schemeClr>
                </a:solidFill>
              </a:rPr>
              <a:t>Σκοπός εργασίας:</a:t>
            </a:r>
            <a:endParaRPr lang="el-GR" sz="4500" dirty="0">
              <a:solidFill>
                <a:schemeClr val="tx1">
                  <a:lumMod val="95000"/>
                  <a:lumOff val="5000"/>
                </a:schemeClr>
              </a:solidFill>
            </a:endParaRPr>
          </a:p>
        </p:txBody>
      </p:sp>
      <p:sp>
        <p:nvSpPr>
          <p:cNvPr id="3" name="Content Placeholder 2"/>
          <p:cNvSpPr>
            <a:spLocks noGrp="1"/>
          </p:cNvSpPr>
          <p:nvPr>
            <p:ph idx="1"/>
          </p:nvPr>
        </p:nvSpPr>
        <p:spPr>
          <a:xfrm>
            <a:off x="2589212" y="1416676"/>
            <a:ext cx="8915400" cy="4662152"/>
          </a:xfrm>
        </p:spPr>
        <p:txBody>
          <a:bodyPr>
            <a:normAutofit/>
          </a:bodyPr>
          <a:lstStyle/>
          <a:p>
            <a:pPr marL="0" indent="0">
              <a:buNone/>
            </a:pPr>
            <a:endParaRPr lang="el-GR" sz="2300" dirty="0" smtClean="0">
              <a:solidFill>
                <a:schemeClr val="tx1">
                  <a:lumMod val="95000"/>
                  <a:lumOff val="5000"/>
                </a:schemeClr>
              </a:solidFill>
            </a:endParaRPr>
          </a:p>
          <a:p>
            <a:r>
              <a:rPr lang="el-GR" sz="2700" dirty="0" smtClean="0">
                <a:solidFill>
                  <a:schemeClr val="tx1">
                    <a:lumMod val="95000"/>
                    <a:lumOff val="5000"/>
                  </a:schemeClr>
                </a:solidFill>
              </a:rPr>
              <a:t>Να κατανοήσουμε καλύτερα την γιορτή των γραμμάτων</a:t>
            </a:r>
          </a:p>
          <a:p>
            <a:r>
              <a:rPr lang="el-GR" sz="2700" dirty="0">
                <a:solidFill>
                  <a:schemeClr val="tx1">
                    <a:lumMod val="95000"/>
                    <a:lumOff val="5000"/>
                  </a:schemeClr>
                </a:solidFill>
              </a:rPr>
              <a:t>Να εξερευνηθεί το συγκεκριμένο θέμα σε </a:t>
            </a:r>
            <a:r>
              <a:rPr lang="el-GR" sz="2700" dirty="0" smtClean="0">
                <a:solidFill>
                  <a:schemeClr val="tx1">
                    <a:lumMod val="95000"/>
                    <a:lumOff val="5000"/>
                  </a:schemeClr>
                </a:solidFill>
              </a:rPr>
              <a:t>βάθος</a:t>
            </a:r>
          </a:p>
          <a:p>
            <a:r>
              <a:rPr lang="el-GR" sz="2700" dirty="0" smtClean="0">
                <a:solidFill>
                  <a:schemeClr val="tx1">
                    <a:lumMod val="95000"/>
                    <a:lumOff val="5000"/>
                  </a:schemeClr>
                </a:solidFill>
              </a:rPr>
              <a:t>Να μελετήσουμε με προσοχή και να ασχοληθούμε περισσοτερο με την θρησκεία μας </a:t>
            </a:r>
          </a:p>
          <a:p>
            <a:r>
              <a:rPr lang="el-GR" sz="2700" dirty="0" smtClean="0">
                <a:solidFill>
                  <a:schemeClr val="tx1">
                    <a:lumMod val="95000"/>
                    <a:lumOff val="5000"/>
                  </a:schemeClr>
                </a:solidFill>
              </a:rPr>
              <a:t>Να ερεθίστουμε και να ανοίξουμε τους ορίζοντες μας για γνώση και ενημέρωση</a:t>
            </a:r>
            <a:endParaRPr lang="el-GR" sz="2700" dirty="0">
              <a:solidFill>
                <a:schemeClr val="tx1">
                  <a:lumMod val="95000"/>
                  <a:lumOff val="5000"/>
                </a:schemeClr>
              </a:solidFill>
            </a:endParaRPr>
          </a:p>
        </p:txBody>
      </p:sp>
    </p:spTree>
    <p:extLst>
      <p:ext uri="{BB962C8B-B14F-4D97-AF65-F5344CB8AC3E}">
        <p14:creationId xmlns:p14="http://schemas.microsoft.com/office/powerpoint/2010/main" val="2416155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6000" dirty="0" smtClean="0"/>
              <a:t>Τρείς ιεράρχες</a:t>
            </a:r>
            <a:endParaRPr lang="el-GR" sz="6000" dirty="0"/>
          </a:p>
        </p:txBody>
      </p:sp>
      <p:sp>
        <p:nvSpPr>
          <p:cNvPr id="3" name="Content Placeholder 2"/>
          <p:cNvSpPr>
            <a:spLocks noGrp="1"/>
          </p:cNvSpPr>
          <p:nvPr>
            <p:ph idx="1"/>
          </p:nvPr>
        </p:nvSpPr>
        <p:spPr/>
        <p:txBody>
          <a:bodyPr>
            <a:normAutofit/>
          </a:bodyPr>
          <a:lstStyle/>
          <a:p>
            <a:r>
              <a:rPr lang="el-GR" sz="2700" dirty="0">
                <a:solidFill>
                  <a:schemeClr val="tx1">
                    <a:lumMod val="95000"/>
                    <a:lumOff val="5000"/>
                  </a:schemeClr>
                </a:solidFill>
              </a:rPr>
              <a:t>Με την ονομασία </a:t>
            </a:r>
            <a:r>
              <a:rPr lang="el-GR" sz="2700" b="1" dirty="0">
                <a:solidFill>
                  <a:schemeClr val="tx1">
                    <a:lumMod val="95000"/>
                    <a:lumOff val="5000"/>
                  </a:schemeClr>
                </a:solidFill>
              </a:rPr>
              <a:t>Τρεις Ιεράρχες</a:t>
            </a:r>
            <a:r>
              <a:rPr lang="el-GR" sz="2700" dirty="0">
                <a:solidFill>
                  <a:schemeClr val="tx1">
                    <a:lumMod val="95000"/>
                    <a:lumOff val="5000"/>
                  </a:schemeClr>
                </a:solidFill>
              </a:rPr>
              <a:t> αναφέρονται τρεις επιφανείς άγιοι και </a:t>
            </a:r>
            <a:r>
              <a:rPr lang="el-GR" sz="2700" dirty="0" smtClean="0">
                <a:solidFill>
                  <a:schemeClr val="tx1">
                    <a:lumMod val="95000"/>
                    <a:lumOff val="5000"/>
                  </a:schemeClr>
                </a:solidFill>
              </a:rPr>
              <a:t>θεολόγοι </a:t>
            </a:r>
            <a:r>
              <a:rPr lang="el-GR" sz="2700" dirty="0">
                <a:solidFill>
                  <a:schemeClr val="tx1">
                    <a:lumMod val="95000"/>
                    <a:lumOff val="5000"/>
                  </a:schemeClr>
                </a:solidFill>
              </a:rPr>
              <a:t>της ορθόδοξης χριστιανικής θρησκείας, προστάτες των γραμμάτων και των μαθητών, ο Ιωάννης ο Χρυσόστομος, ο Βασίλειος ο Μέγας και ο Γρηγόριος ο Ναζιανζηνός ή Θεολόγος</a:t>
            </a:r>
            <a:r>
              <a:rPr lang="el-GR" sz="2400" dirty="0">
                <a:solidFill>
                  <a:schemeClr val="tx1">
                    <a:lumMod val="95000"/>
                    <a:lumOff val="5000"/>
                  </a:schemeClr>
                </a:solidFill>
              </a:rPr>
              <a:t>.</a:t>
            </a:r>
          </a:p>
        </p:txBody>
      </p:sp>
    </p:spTree>
    <p:extLst>
      <p:ext uri="{BB962C8B-B14F-4D97-AF65-F5344CB8AC3E}">
        <p14:creationId xmlns:p14="http://schemas.microsoft.com/office/powerpoint/2010/main" val="32120813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2050" name="Picture 2" descr="Αποτέλεσμα εικόνας για 3 ιεραρχες"/>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92925" y="386366"/>
            <a:ext cx="8911687" cy="6029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9084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z="5600" b="1" dirty="0">
                <a:solidFill>
                  <a:schemeClr val="tx1">
                    <a:lumMod val="95000"/>
                    <a:lumOff val="5000"/>
                  </a:schemeClr>
                </a:solidFill>
              </a:rPr>
              <a:t>Ιωάννης ο </a:t>
            </a:r>
            <a:r>
              <a:rPr lang="el-GR" sz="5600" b="1" dirty="0" smtClean="0">
                <a:solidFill>
                  <a:schemeClr val="tx1">
                    <a:lumMod val="95000"/>
                    <a:lumOff val="5000"/>
                  </a:schemeClr>
                </a:solidFill>
              </a:rPr>
              <a:t>Χρυσόστομος</a:t>
            </a:r>
            <a:r>
              <a:rPr lang="el-GR" b="1" dirty="0"/>
              <a:t/>
            </a:r>
            <a:br>
              <a:rPr lang="el-GR" b="1" dirty="0"/>
            </a:br>
            <a:endParaRPr lang="el-GR" dirty="0"/>
          </a:p>
        </p:txBody>
      </p:sp>
      <p:sp>
        <p:nvSpPr>
          <p:cNvPr id="3" name="Content Placeholder 2"/>
          <p:cNvSpPr>
            <a:spLocks noGrp="1"/>
          </p:cNvSpPr>
          <p:nvPr>
            <p:ph idx="1"/>
          </p:nvPr>
        </p:nvSpPr>
        <p:spPr>
          <a:xfrm>
            <a:off x="2592925" y="1905000"/>
            <a:ext cx="8915400" cy="4006222"/>
          </a:xfrm>
        </p:spPr>
        <p:txBody>
          <a:bodyPr>
            <a:normAutofit/>
          </a:bodyPr>
          <a:lstStyle/>
          <a:p>
            <a:r>
              <a:rPr lang="el-GR" sz="2200" dirty="0">
                <a:solidFill>
                  <a:schemeClr val="tx1">
                    <a:lumMod val="95000"/>
                    <a:lumOff val="5000"/>
                  </a:schemeClr>
                </a:solidFill>
              </a:rPr>
              <a:t>Ο </a:t>
            </a:r>
            <a:r>
              <a:rPr lang="el-GR" sz="2200" b="1" dirty="0">
                <a:solidFill>
                  <a:schemeClr val="tx1">
                    <a:lumMod val="95000"/>
                    <a:lumOff val="5000"/>
                  </a:schemeClr>
                </a:solidFill>
              </a:rPr>
              <a:t>Ιωάννης ο Χρυσόστομος</a:t>
            </a:r>
            <a:r>
              <a:rPr lang="el-GR" sz="2200" dirty="0">
                <a:solidFill>
                  <a:schemeClr val="tx1">
                    <a:lumMod val="95000"/>
                    <a:lumOff val="5000"/>
                  </a:schemeClr>
                </a:solidFill>
              </a:rPr>
              <a:t>, γνωστός και ως </a:t>
            </a:r>
            <a:r>
              <a:rPr lang="el-GR" sz="2200" b="1" dirty="0">
                <a:solidFill>
                  <a:schemeClr val="tx1">
                    <a:lumMod val="95000"/>
                    <a:lumOff val="5000"/>
                  </a:schemeClr>
                </a:solidFill>
              </a:rPr>
              <a:t>Ιωάννης της Αντιόχειας</a:t>
            </a:r>
            <a:r>
              <a:rPr lang="el-GR" sz="2200" dirty="0">
                <a:solidFill>
                  <a:schemeClr val="tx1">
                    <a:lumMod val="95000"/>
                    <a:lumOff val="5000"/>
                  </a:schemeClr>
                </a:solidFill>
              </a:rPr>
              <a:t>, είναι Άγιος, Πατέρας και ιεράρχης της Ορθοδόξου Εκκλησίας. Γεννήθηκε στην Αντιόχεια της Συρίας μεταξύ 344 και 354. Έδρασε στην ίδια πόλη, αλλά και στην Κωνσταντινούπολη και τελικά πέθανε εκδιωγμένος από την αυτοκρατορική αυλή το 407, λόγω του αυστηρού ελέγχου που της </a:t>
            </a:r>
            <a:r>
              <a:rPr lang="el-GR" sz="2200" dirty="0" smtClean="0">
                <a:solidFill>
                  <a:schemeClr val="tx1">
                    <a:lumMod val="95000"/>
                    <a:lumOff val="5000"/>
                  </a:schemeClr>
                </a:solidFill>
              </a:rPr>
              <a:t>ασκούσε.</a:t>
            </a:r>
          </a:p>
          <a:p>
            <a:r>
              <a:rPr lang="el-GR" sz="2200" dirty="0">
                <a:solidFill>
                  <a:schemeClr val="tx1">
                    <a:lumMod val="95000"/>
                    <a:lumOff val="5000"/>
                  </a:schemeClr>
                </a:solidFill>
              </a:rPr>
              <a:t>Τελικά αναδείχτηκε ως ένας από τους πλέον λαοφιλείς ιεράρχες, εξ ου και σήμερα θεωρείται άγιος από τα Παπικά, Λουθηρανικά και Αγγλικανικά δόγματα, ενώ κατατάσσεται στους μεγάλους πατέρες της Ορθόδοξης </a:t>
            </a:r>
            <a:r>
              <a:rPr lang="el-GR" sz="2200" dirty="0" smtClean="0">
                <a:solidFill>
                  <a:schemeClr val="tx1">
                    <a:lumMod val="95000"/>
                    <a:lumOff val="5000"/>
                  </a:schemeClr>
                </a:solidFill>
              </a:rPr>
              <a:t>Εκκλησίας.</a:t>
            </a:r>
            <a:endParaRPr lang="el-GR" sz="2200" dirty="0">
              <a:solidFill>
                <a:schemeClr val="tx1">
                  <a:lumMod val="95000"/>
                  <a:lumOff val="5000"/>
                </a:schemeClr>
              </a:solidFill>
            </a:endParaRPr>
          </a:p>
        </p:txBody>
      </p:sp>
    </p:spTree>
    <p:extLst>
      <p:ext uri="{BB962C8B-B14F-4D97-AF65-F5344CB8AC3E}">
        <p14:creationId xmlns:p14="http://schemas.microsoft.com/office/powerpoint/2010/main" val="2762188339"/>
      </p:ext>
    </p:extLst>
  </p:cSld>
  <p:clrMapOvr>
    <a:masterClrMapping/>
  </p:clrMapOvr>
  <p:transition spd="slow">
    <p:wheel spokes="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0203" y="624110"/>
            <a:ext cx="3764409" cy="5484052"/>
          </a:xfrm>
        </p:spPr>
        <p:txBody>
          <a:bodyPr>
            <a:normAutofit/>
          </a:bodyPr>
          <a:lstStyle/>
          <a:p>
            <a:r>
              <a:rPr lang="el-GR" sz="2500" i="1" dirty="0">
                <a:solidFill>
                  <a:schemeClr val="tx1">
                    <a:lumMod val="95000"/>
                    <a:lumOff val="5000"/>
                  </a:schemeClr>
                </a:solidFill>
              </a:rPr>
              <a:t>Ιωάννης Χρυσόστομος  </a:t>
            </a:r>
            <a:r>
              <a:rPr lang="el-GR" sz="2500" i="1" dirty="0" smtClean="0">
                <a:solidFill>
                  <a:schemeClr val="tx1">
                    <a:lumMod val="95000"/>
                    <a:lumOff val="5000"/>
                  </a:schemeClr>
                </a:solidFill>
              </a:rPr>
              <a:t/>
            </a:r>
            <a:br>
              <a:rPr lang="el-GR" sz="2500" i="1" dirty="0" smtClean="0">
                <a:solidFill>
                  <a:schemeClr val="tx1">
                    <a:lumMod val="95000"/>
                    <a:lumOff val="5000"/>
                  </a:schemeClr>
                </a:solidFill>
              </a:rPr>
            </a:br>
            <a:r>
              <a:rPr lang="el-GR" sz="2500" i="1" dirty="0" smtClean="0">
                <a:solidFill>
                  <a:schemeClr val="tx1">
                    <a:lumMod val="95000"/>
                    <a:lumOff val="5000"/>
                  </a:schemeClr>
                </a:solidFill>
              </a:rPr>
              <a:t> </a:t>
            </a:r>
            <a:r>
              <a:rPr lang="el-GR" sz="2500" i="1" dirty="0">
                <a:solidFill>
                  <a:schemeClr val="tx1">
                    <a:lumMod val="95000"/>
                    <a:lumOff val="5000"/>
                  </a:schemeClr>
                </a:solidFill>
              </a:rPr>
              <a:t>"Δεν έχει τόσο αξία το να γεννηθεί κανείς από μεγάλους σε πλούτο και σε αξίωμα όσο να γίνει ο ίδιος </a:t>
            </a:r>
            <a:r>
              <a:rPr lang="el-GR" sz="2500" i="1" dirty="0" smtClean="0">
                <a:solidFill>
                  <a:schemeClr val="tx1">
                    <a:lumMod val="95000"/>
                    <a:lumOff val="5000"/>
                  </a:schemeClr>
                </a:solidFill>
              </a:rPr>
              <a:t>μεγάλος»</a:t>
            </a:r>
            <a:r>
              <a:rPr lang="el-GR" sz="2500" i="1" dirty="0">
                <a:solidFill>
                  <a:schemeClr val="tx1">
                    <a:lumMod val="95000"/>
                    <a:lumOff val="5000"/>
                  </a:schemeClr>
                </a:solidFill>
              </a:rPr>
              <a:t/>
            </a:r>
            <a:br>
              <a:rPr lang="el-GR" sz="2500" i="1" dirty="0">
                <a:solidFill>
                  <a:schemeClr val="tx1">
                    <a:lumMod val="95000"/>
                    <a:lumOff val="5000"/>
                  </a:schemeClr>
                </a:solidFill>
              </a:rPr>
            </a:br>
            <a:r>
              <a:rPr lang="el-GR" sz="2500" i="1" dirty="0" smtClean="0">
                <a:solidFill>
                  <a:schemeClr val="tx1">
                    <a:lumMod val="95000"/>
                    <a:lumOff val="5000"/>
                  </a:schemeClr>
                </a:solidFill>
              </a:rPr>
              <a:t> </a:t>
            </a:r>
            <a:br>
              <a:rPr lang="el-GR" sz="2500" i="1" dirty="0" smtClean="0">
                <a:solidFill>
                  <a:schemeClr val="tx1">
                    <a:lumMod val="95000"/>
                    <a:lumOff val="5000"/>
                  </a:schemeClr>
                </a:solidFill>
              </a:rPr>
            </a:br>
            <a:r>
              <a:rPr lang="el-GR" sz="2500" i="1" dirty="0" smtClean="0">
                <a:solidFill>
                  <a:schemeClr val="tx1">
                    <a:lumMod val="95000"/>
                    <a:lumOff val="5000"/>
                  </a:schemeClr>
                </a:solidFill>
              </a:rPr>
              <a:t>Μετάφραση:</a:t>
            </a:r>
            <a:br>
              <a:rPr lang="el-GR" sz="2500" i="1" dirty="0" smtClean="0">
                <a:solidFill>
                  <a:schemeClr val="tx1">
                    <a:lumMod val="95000"/>
                    <a:lumOff val="5000"/>
                  </a:schemeClr>
                </a:solidFill>
              </a:rPr>
            </a:br>
            <a:r>
              <a:rPr lang="el-GR" sz="2500" dirty="0">
                <a:solidFill>
                  <a:schemeClr val="tx1">
                    <a:lumMod val="95000"/>
                    <a:lumOff val="5000"/>
                  </a:schemeClr>
                </a:solidFill>
              </a:rPr>
              <a:t>«</a:t>
            </a:r>
            <a:r>
              <a:rPr lang="el-GR" sz="2500" i="1" dirty="0">
                <a:solidFill>
                  <a:schemeClr val="tx1">
                    <a:lumMod val="95000"/>
                    <a:lumOff val="5000"/>
                  </a:schemeClr>
                </a:solidFill>
              </a:rPr>
              <a:t>Το χρυσάφι δε βρέθηκε για να δενόμαστε</a:t>
            </a:r>
            <a:r>
              <a:rPr lang="el-GR" sz="2500" dirty="0">
                <a:solidFill>
                  <a:schemeClr val="tx1">
                    <a:lumMod val="95000"/>
                    <a:lumOff val="5000"/>
                  </a:schemeClr>
                </a:solidFill>
              </a:rPr>
              <a:t> μ' αυτό, αλλά για να λύνουμε τους δεμένους»</a:t>
            </a:r>
          </a:p>
        </p:txBody>
      </p:sp>
      <p:pic>
        <p:nvPicPr>
          <p:cNvPr id="3074" name="Picture 2" descr="Johnchrysostom.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32563" y="624110"/>
            <a:ext cx="4985668" cy="5484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4400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l-GR" sz="4500" b="1" dirty="0">
                <a:solidFill>
                  <a:schemeClr val="tx1">
                    <a:lumMod val="95000"/>
                    <a:lumOff val="5000"/>
                  </a:schemeClr>
                </a:solidFill>
              </a:rPr>
              <a:t>Γρηγόριος Ναζιανζηνός</a:t>
            </a:r>
            <a:br>
              <a:rPr lang="el-GR" sz="4500" b="1" dirty="0">
                <a:solidFill>
                  <a:schemeClr val="tx1">
                    <a:lumMod val="95000"/>
                    <a:lumOff val="5000"/>
                  </a:schemeClr>
                </a:solidFill>
              </a:rPr>
            </a:br>
            <a:endParaRPr lang="el-GR" sz="4500" dirty="0">
              <a:solidFill>
                <a:schemeClr val="tx1">
                  <a:lumMod val="95000"/>
                  <a:lumOff val="5000"/>
                </a:schemeClr>
              </a:solidFill>
            </a:endParaRPr>
          </a:p>
        </p:txBody>
      </p:sp>
      <p:sp>
        <p:nvSpPr>
          <p:cNvPr id="3" name="Content Placeholder 2"/>
          <p:cNvSpPr>
            <a:spLocks noGrp="1"/>
          </p:cNvSpPr>
          <p:nvPr>
            <p:ph idx="1"/>
          </p:nvPr>
        </p:nvSpPr>
        <p:spPr/>
        <p:txBody>
          <a:bodyPr>
            <a:normAutofit/>
          </a:bodyPr>
          <a:lstStyle/>
          <a:p>
            <a:r>
              <a:rPr lang="el-GR" sz="2300" dirty="0"/>
              <a:t>Ο </a:t>
            </a:r>
            <a:r>
              <a:rPr lang="el-GR" sz="2300" b="1" dirty="0"/>
              <a:t>Άγιος</a:t>
            </a:r>
            <a:r>
              <a:rPr lang="el-GR" sz="2300" dirty="0"/>
              <a:t> </a:t>
            </a:r>
            <a:r>
              <a:rPr lang="el-GR" sz="2300" b="1" dirty="0"/>
              <a:t>Γρηγόριος ο </a:t>
            </a:r>
            <a:r>
              <a:rPr lang="el-GR" sz="2300" b="1" dirty="0" smtClean="0"/>
              <a:t>Ναζιανζηνός</a:t>
            </a:r>
            <a:r>
              <a:rPr lang="el-GR" sz="2300" dirty="0" smtClean="0"/>
              <a:t>, </a:t>
            </a:r>
            <a:r>
              <a:rPr lang="el-GR" sz="2300" dirty="0"/>
              <a:t>γνωστός και ως </a:t>
            </a:r>
            <a:r>
              <a:rPr lang="el-GR" sz="2300" b="1" dirty="0"/>
              <a:t>Άγιος</a:t>
            </a:r>
            <a:r>
              <a:rPr lang="el-GR" sz="2300" dirty="0"/>
              <a:t> </a:t>
            </a:r>
            <a:r>
              <a:rPr lang="el-GR" sz="2300" b="1" dirty="0"/>
              <a:t>Γρηγόριος ο Θεολόγος</a:t>
            </a:r>
            <a:r>
              <a:rPr lang="el-GR" sz="2300" dirty="0"/>
              <a:t> και </a:t>
            </a:r>
            <a:r>
              <a:rPr lang="el-GR" sz="2300" b="1" dirty="0"/>
              <a:t>Γρηγόριος της Ναζιανζού</a:t>
            </a:r>
            <a:r>
              <a:rPr lang="el-GR" sz="2300" dirty="0"/>
              <a:t>, ήταν Αρχιεπίσκοπος Κωνσταντινουπόλεως τον 4ο αιώνα μ.Χ. Θεωρείται ευρέως ως ο πιο ταλαντούχος ρήτορας μεταξύ των Πατέρων της Εκκλησίας</a:t>
            </a:r>
            <a:r>
              <a:rPr lang="el-GR" sz="2300" dirty="0" smtClean="0"/>
              <a:t>. </a:t>
            </a:r>
            <a:r>
              <a:rPr lang="el-GR" sz="2300" dirty="0"/>
              <a:t>Ως κλασικά εκπαιδευμένος ομιλητής και φιλόσοφος του Ελληνισμού, κατάφερε να συνδυάσει τον Ελληνισμό με την πρώτη εκκλησία της Βυζαντινής </a:t>
            </a:r>
            <a:r>
              <a:rPr lang="el-GR" sz="2300" dirty="0" smtClean="0"/>
              <a:t>Αυτοκρατρίας.</a:t>
            </a:r>
            <a:endParaRPr lang="el-GR" sz="2300" dirty="0"/>
          </a:p>
        </p:txBody>
      </p:sp>
    </p:spTree>
    <p:extLst>
      <p:ext uri="{BB962C8B-B14F-4D97-AF65-F5344CB8AC3E}">
        <p14:creationId xmlns:p14="http://schemas.microsoft.com/office/powerpoint/2010/main" val="3674466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1707" y="105877"/>
            <a:ext cx="5412905" cy="6269165"/>
          </a:xfrm>
        </p:spPr>
        <p:txBody>
          <a:bodyPr>
            <a:normAutofit fontScale="90000"/>
          </a:bodyPr>
          <a:lstStyle/>
          <a:p>
            <a:r>
              <a:rPr lang="el-GR" dirty="0">
                <a:solidFill>
                  <a:schemeClr val="tx1"/>
                </a:solidFill>
              </a:rPr>
              <a:t>« Να μιμείσαι το έργο της σοφής μέλισσας, που με πολλή σοφία τρυγάει από κάθε άνθος μόνον ό,τι είναι χρήσιμο.» «Να τιμούμε τη μητέρα μας. Ο καθένας έχει τη δική του μητέρα. Όλοι όμως έχουμε κοινή μητέρα την Πατρίδα και αυτήν πρέπει να τιμούμε ιδιαίτερα</a:t>
            </a:r>
            <a:r>
              <a:rPr lang="el-GR" dirty="0" smtClean="0">
                <a:solidFill>
                  <a:schemeClr val="tx1"/>
                </a:solidFill>
              </a:rPr>
              <a:t>».</a:t>
            </a:r>
            <a:endParaRPr lang="el-GR" dirty="0">
              <a:solidFill>
                <a:schemeClr val="tx1"/>
              </a:solidFill>
            </a:endParaRPr>
          </a:p>
        </p:txBody>
      </p:sp>
      <p:pic>
        <p:nvPicPr>
          <p:cNvPr id="4098" name="Picture 2" descr="Gregor-Chor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92925" y="105877"/>
            <a:ext cx="3404047" cy="664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20351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l-GR" sz="4800" b="1" dirty="0">
                <a:solidFill>
                  <a:schemeClr val="tx1">
                    <a:lumMod val="95000"/>
                    <a:lumOff val="5000"/>
                  </a:schemeClr>
                </a:solidFill>
              </a:rPr>
              <a:t>Βασίλειος Καισαρείας</a:t>
            </a:r>
            <a:r>
              <a:rPr lang="el-GR" b="1" dirty="0"/>
              <a:t/>
            </a:r>
            <a:br>
              <a:rPr lang="el-GR" b="1" dirty="0"/>
            </a:br>
            <a:endParaRPr lang="el-GR" dirty="0"/>
          </a:p>
        </p:txBody>
      </p:sp>
      <p:sp>
        <p:nvSpPr>
          <p:cNvPr id="3" name="Content Placeholder 2"/>
          <p:cNvSpPr>
            <a:spLocks noGrp="1"/>
          </p:cNvSpPr>
          <p:nvPr>
            <p:ph idx="1"/>
          </p:nvPr>
        </p:nvSpPr>
        <p:spPr/>
        <p:txBody>
          <a:bodyPr>
            <a:noAutofit/>
          </a:bodyPr>
          <a:lstStyle/>
          <a:p>
            <a:r>
              <a:rPr lang="el-GR" sz="2300" dirty="0">
                <a:solidFill>
                  <a:schemeClr val="tx1">
                    <a:lumMod val="95000"/>
                    <a:lumOff val="5000"/>
                  </a:schemeClr>
                </a:solidFill>
              </a:rPr>
              <a:t>Ο </a:t>
            </a:r>
            <a:r>
              <a:rPr lang="el-GR" sz="2300" b="1" dirty="0">
                <a:solidFill>
                  <a:schemeClr val="tx1">
                    <a:lumMod val="95000"/>
                    <a:lumOff val="5000"/>
                  </a:schemeClr>
                </a:solidFill>
              </a:rPr>
              <a:t>Βασίλειος Καισαρείας</a:t>
            </a:r>
            <a:r>
              <a:rPr lang="el-GR" sz="2300" dirty="0">
                <a:solidFill>
                  <a:schemeClr val="tx1">
                    <a:lumMod val="95000"/>
                    <a:lumOff val="5000"/>
                  </a:schemeClr>
                </a:solidFill>
              </a:rPr>
              <a:t> </a:t>
            </a:r>
            <a:r>
              <a:rPr lang="el-GR" sz="2300" dirty="0" smtClean="0">
                <a:solidFill>
                  <a:schemeClr val="tx1">
                    <a:lumMod val="95000"/>
                    <a:lumOff val="5000"/>
                  </a:schemeClr>
                </a:solidFill>
              </a:rPr>
              <a:t>γνωστός </a:t>
            </a:r>
            <a:r>
              <a:rPr lang="el-GR" sz="2300" dirty="0">
                <a:solidFill>
                  <a:schemeClr val="tx1">
                    <a:lumMod val="95000"/>
                    <a:lumOff val="5000"/>
                  </a:schemeClr>
                </a:solidFill>
              </a:rPr>
              <a:t>και ως </a:t>
            </a:r>
            <a:r>
              <a:rPr lang="el-GR" sz="2300" b="1" dirty="0">
                <a:solidFill>
                  <a:schemeClr val="tx1">
                    <a:lumMod val="95000"/>
                    <a:lumOff val="5000"/>
                  </a:schemeClr>
                </a:solidFill>
              </a:rPr>
              <a:t>Μέγας Βασίλειος</a:t>
            </a:r>
            <a:r>
              <a:rPr lang="el-GR" sz="2300" dirty="0">
                <a:solidFill>
                  <a:schemeClr val="tx1">
                    <a:lumMod val="95000"/>
                    <a:lumOff val="5000"/>
                  </a:schemeClr>
                </a:solidFill>
              </a:rPr>
              <a:t> ή Άγιος Βασίλης, ήταν Έλληνας επίσκοπος της Καισαρείας στην Καππαδοκία, Μικρά Ασία (στη σημερινή Τουρκία). Ήταν σημαίνων θεολόγος που υποστήριξε το Σύμβολο της Πίστεως και αντιτάχθηκε στις αιρέσεις της πρωτοχριστιανικής εκκλησίας, μεταξύ των οποίων και του Αρειανισμού. Επίσης, ήταν Πατέρας της Εκκλησίας και ένας από τους Τρεις Ιεράρχες, που θεωρούνται προστάτες της παιδείας.</a:t>
            </a:r>
          </a:p>
        </p:txBody>
      </p:sp>
    </p:spTree>
    <p:extLst>
      <p:ext uri="{BB962C8B-B14F-4D97-AF65-F5344CB8AC3E}">
        <p14:creationId xmlns:p14="http://schemas.microsoft.com/office/powerpoint/2010/main" val="2025998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209</TotalTime>
  <Words>771</Words>
  <Application>Microsoft Office PowerPoint</Application>
  <PresentationFormat>Ευρεία οθόνη</PresentationFormat>
  <Paragraphs>51</Paragraphs>
  <Slides>16</Slides>
  <Notes>1</Notes>
  <HiddenSlides>0</HiddenSlides>
  <MMClips>1</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16</vt:i4>
      </vt:variant>
    </vt:vector>
  </HeadingPairs>
  <TitlesOfParts>
    <vt:vector size="22" baseType="lpstr">
      <vt:lpstr>Arial</vt:lpstr>
      <vt:lpstr>Calibri</vt:lpstr>
      <vt:lpstr>Century Gothic</vt:lpstr>
      <vt:lpstr>Symbol</vt:lpstr>
      <vt:lpstr>Wingdings 3</vt:lpstr>
      <vt:lpstr>Wisp</vt:lpstr>
      <vt:lpstr>    Φορέας: 1ο Γυμνάσιο Περιστεριου Τμήμα Πληροφορικής Δημόσιας εκπαίδευσης. Σχολική Εργασία  ΕΡΓΑΣΙΑ ΣΤΟΥΣ ΤΡΕΙΣ ΙΕΡΑΡΧΕΣ</vt:lpstr>
      <vt:lpstr>Σκοπός εργασίας:</vt:lpstr>
      <vt:lpstr>Τρείς ιεράρχες</vt:lpstr>
      <vt:lpstr>Παρουσίαση του PowerPoint</vt:lpstr>
      <vt:lpstr>Ιωάννης ο Χρυσόστομος </vt:lpstr>
      <vt:lpstr>Ιωάννης Χρυσόστομος    "Δεν έχει τόσο αξία το να γεννηθεί κανείς από μεγάλους σε πλούτο και σε αξίωμα όσο να γίνει ο ίδιος μεγάλος»   Μετάφραση: «Το χρυσάφι δε βρέθηκε για να δενόμαστε μ' αυτό, αλλά για να λύνουμε τους δεμένους»</vt:lpstr>
      <vt:lpstr>Γρηγόριος Ναζιανζηνός </vt:lpstr>
      <vt:lpstr>« Να μιμείσαι το έργο της σοφής μέλισσας, που με πολλή σοφία τρυγάει από κάθε άνθος μόνον ό,τι είναι χρήσιμο.» «Να τιμούμε τη μητέρα μας. Ο καθένας έχει τη δική του μητέρα. Όλοι όμως έχουμε κοινή μητέρα την Πατρίδα και αυτήν πρέπει να τιμούμε ιδιαίτερα».</vt:lpstr>
      <vt:lpstr>Βασίλειος Καισαρείας </vt:lpstr>
      <vt:lpstr>« Όπως δεν τρώμε βλαβερές κι επικίνδυνες τροφές, έτσι δεν πρέπει να διαβάζουμε ακατάλληλα βιβλία, που καταστρέφουν την ψυχή». « Άνθρωπος που δε δέχεται συμβουλές, είναι εχθρός του εαυτού του».</vt:lpstr>
      <vt:lpstr>Παρουσίαση του PowerPoint</vt:lpstr>
      <vt:lpstr>Το εργο τους</vt:lpstr>
      <vt:lpstr>&lt;&lt;ΥΜΝΟΛΟΓΙΑ&gt;&gt;</vt:lpstr>
      <vt:lpstr>Στόχοι των τριών Ιεραρχων</vt:lpstr>
      <vt:lpstr>Βιβλιογραφία</vt:lpstr>
      <vt:lpstr>Το θέμα τυγχάνει περεταίρω μελέτης…. Κωνσταντίνος Γονιδάκης  Α.Μ:4375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17</cp:revision>
  <dcterms:created xsi:type="dcterms:W3CDTF">2017-01-24T14:51:05Z</dcterms:created>
  <dcterms:modified xsi:type="dcterms:W3CDTF">2017-04-26T14:27:00Z</dcterms:modified>
</cp:coreProperties>
</file>