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D"/>
    <a:srgbClr val="003300"/>
    <a:srgbClr val="FF99FF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8643-2463-4E95-892E-7598EA664D91}" type="datetimeFigureOut">
              <a:rPr lang="el-GR" smtClean="0"/>
              <a:pPr/>
              <a:t>18/3/2020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A4FBD-F447-40C5-8215-1B8C9785610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vo2iE94iAoA&amp;feature=related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Ορθογώνιο"/>
          <p:cNvSpPr/>
          <p:nvPr/>
        </p:nvSpPr>
        <p:spPr>
          <a:xfrm>
            <a:off x="2071670" y="2500306"/>
            <a:ext cx="571504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l-GR" sz="8800" b="1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Comic Sans MS" pitchFamily="66" charset="0"/>
              </a:rPr>
              <a:t>Πίεση</a:t>
            </a:r>
            <a:endParaRPr lang="el-GR" sz="8800" b="1" spc="0" dirty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Comic Sans MS" pitchFamily="66" charset="0"/>
            </a:endParaRPr>
          </a:p>
        </p:txBody>
      </p:sp>
      <p:pic>
        <p:nvPicPr>
          <p:cNvPr id="11266" name="Picture 2" descr="Αποτέλεσμα εικόνας για πιεση φυσικ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2928958" cy="3173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29 - Εικόνα" descr="8U8DIHCAQ1R9P3CAV146N5CA9JUPL1CAA7GHP4CAH62KUYCAA5PTZ9CA4UWC4ACAV9H73RCAZ93D0LCA7K3HYICA0S21O1CA1Y45G5CA5IRTGWCAO861PYCAIR6PKBCAVOFTCXCA0NGJV9CAUCBMRECANVVYA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071942"/>
            <a:ext cx="3012297" cy="24098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472518" cy="5286412"/>
          </a:xfrm>
        </p:spPr>
        <p:txBody>
          <a:bodyPr>
            <a:normAutofit fontScale="90000"/>
          </a:bodyPr>
          <a:lstStyle/>
          <a:p>
            <a:r>
              <a:rPr lang="el-GR" sz="3600" b="1" i="1" dirty="0" smtClean="0">
                <a:latin typeface="Comic Sans MS" pitchFamily="66" charset="0"/>
              </a:rPr>
              <a:t>Πίεση είναι το φυσικό μέγεθος που εκφράζεται με το πηλίκο της δύναμης που ασκείται κάθετα σε μια επιφάνεια προς το εμβαδόν της επιφάνειας</a:t>
            </a:r>
            <a:r>
              <a:rPr lang="el-GR" sz="3600" b="1" i="1" dirty="0">
                <a:latin typeface="Comic Sans MS" pitchFamily="66" charset="0"/>
              </a:rPr>
              <a:t/>
            </a:r>
            <a:br>
              <a:rPr lang="el-GR" sz="3600" b="1" i="1" dirty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/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l-GR" sz="3600" b="1" i="1" dirty="0">
                <a:latin typeface="Comic Sans MS" pitchFamily="66" charset="0"/>
              </a:rPr>
              <a:t/>
            </a:r>
            <a:br>
              <a:rPr lang="el-GR" sz="3600" b="1" i="1" dirty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/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/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n-US" sz="3600" b="1" i="1" dirty="0">
                <a:latin typeface="Comic Sans MS" pitchFamily="66" charset="0"/>
              </a:rPr>
              <a:t/>
            </a:r>
            <a:br>
              <a:rPr lang="en-US" sz="3600" b="1" i="1" dirty="0">
                <a:latin typeface="Comic Sans MS" pitchFamily="66" charset="0"/>
              </a:rPr>
            </a:br>
            <a:r>
              <a:rPr lang="en-US" sz="3600" dirty="0" smtClean="0">
                <a:latin typeface="Comic Sans MS" pitchFamily="66" charset="0"/>
              </a:rPr>
              <a:t>F    </a:t>
            </a:r>
            <a:r>
              <a:rPr lang="el-GR" sz="3600" dirty="0" smtClean="0">
                <a:latin typeface="Comic Sans MS" pitchFamily="66" charset="0"/>
              </a:rPr>
              <a:t>είναι η δύναμη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Α  είναι το εμβαδόν της επιφάνειας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/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Μονάδα μέτρησης </a:t>
            </a:r>
            <a:r>
              <a:rPr lang="en-US" sz="3600" b="1" dirty="0" smtClean="0">
                <a:latin typeface="Comic Sans MS" pitchFamily="66" charset="0"/>
              </a:rPr>
              <a:t>1Pa=N/m</a:t>
            </a:r>
            <a:r>
              <a:rPr lang="en-US" sz="3600" b="1" baseline="30000" dirty="0" smtClean="0">
                <a:latin typeface="Comic Sans MS" pitchFamily="66" charset="0"/>
              </a:rPr>
              <a:t>2</a:t>
            </a:r>
            <a:r>
              <a:rPr lang="el-GR" sz="3600" b="1" i="1" dirty="0">
                <a:latin typeface="Comic Sans MS" pitchFamily="66" charset="0"/>
              </a:rPr>
              <a:t/>
            </a:r>
            <a:br>
              <a:rPr lang="el-GR" sz="3600" b="1" i="1" dirty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/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> </a:t>
            </a:r>
            <a:endParaRPr lang="el-GR" sz="3600" b="1" i="1" dirty="0">
              <a:latin typeface="Comic Sans MS" pitchFamily="66" charset="0"/>
            </a:endParaRPr>
          </a:p>
        </p:txBody>
      </p:sp>
      <p:pic>
        <p:nvPicPr>
          <p:cNvPr id="6" name="5 - Εικόνα" descr="Screen Shot 03-16-20 at 06.16 P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2143116"/>
            <a:ext cx="2277292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857232"/>
            <a:ext cx="8572560" cy="4583122"/>
          </a:xfrm>
        </p:spPr>
        <p:txBody>
          <a:bodyPr>
            <a:normAutofit fontScale="90000"/>
          </a:bodyPr>
          <a:lstStyle/>
          <a:p>
            <a:pPr algn="l"/>
            <a:r>
              <a:rPr lang="el-GR" sz="3200" dirty="0" smtClean="0">
                <a:latin typeface="Comic Sans MS" pitchFamily="66" charset="0"/>
              </a:rPr>
              <a:t>Με βάση αυτά που μάθατε προσπαθήστε να εξηγήσετε</a:t>
            </a:r>
            <a:r>
              <a:rPr lang="en-US" sz="3200" dirty="0" smtClean="0">
                <a:latin typeface="Comic Sans MS" pitchFamily="66" charset="0"/>
              </a:rPr>
              <a:t/>
            </a:r>
            <a:br>
              <a:rPr lang="en-US" sz="3200" dirty="0" smtClean="0">
                <a:latin typeface="Comic Sans MS" pitchFamily="66" charset="0"/>
              </a:rPr>
            </a:br>
            <a:r>
              <a:rPr lang="el-GR" sz="3200" dirty="0" smtClean="0">
                <a:latin typeface="Comic Sans MS" pitchFamily="66" charset="0"/>
              </a:rPr>
              <a:t/>
            </a:r>
            <a:br>
              <a:rPr lang="el-GR" sz="3200" dirty="0" smtClean="0">
                <a:latin typeface="Comic Sans MS" pitchFamily="66" charset="0"/>
              </a:rPr>
            </a:br>
            <a:r>
              <a:rPr lang="el-GR" sz="3200" dirty="0" smtClean="0">
                <a:solidFill>
                  <a:srgbClr val="002060"/>
                </a:solidFill>
                <a:latin typeface="Comic Sans MS" pitchFamily="66" charset="0"/>
              </a:rPr>
              <a:t>Α. γιατί όταν πιέζουμε μια καρφίτσα στο ξύλο πονάμε ενώ όταν πιέζουμε μια πινέζα δεν πονάμε</a:t>
            </a:r>
            <a:r>
              <a:rPr lang="en-US" sz="3200" dirty="0" smtClean="0">
                <a:solidFill>
                  <a:srgbClr val="002060"/>
                </a:solidFill>
                <a:latin typeface="Comic Sans MS" pitchFamily="66" charset="0"/>
              </a:rPr>
              <a:t>;</a:t>
            </a:r>
            <a:r>
              <a:rPr lang="el-GR" sz="3200" dirty="0" smtClean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el-GR" sz="32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el-GR" sz="3200" dirty="0" smtClean="0">
                <a:latin typeface="Comic Sans MS" pitchFamily="66" charset="0"/>
              </a:rPr>
              <a:t/>
            </a:r>
            <a:br>
              <a:rPr lang="el-GR" sz="3200" dirty="0" smtClean="0">
                <a:latin typeface="Comic Sans MS" pitchFamily="66" charset="0"/>
              </a:rPr>
            </a:br>
            <a:r>
              <a:rPr lang="el-GR" sz="3200" dirty="0" smtClean="0">
                <a:solidFill>
                  <a:srgbClr val="FF0000"/>
                </a:solidFill>
                <a:latin typeface="Comic Sans MS" pitchFamily="66" charset="0"/>
              </a:rPr>
              <a:t>Β. γιατί ακονίζουμε τα μαχαίρια</a:t>
            </a:r>
            <a:r>
              <a:rPr lang="en-US" sz="3200" dirty="0" smtClean="0">
                <a:solidFill>
                  <a:srgbClr val="FF0000"/>
                </a:solidFill>
                <a:latin typeface="Comic Sans MS" pitchFamily="66" charset="0"/>
              </a:rPr>
              <a:t>;</a:t>
            </a:r>
            <a:r>
              <a:rPr lang="el-GR" sz="32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l-GR" sz="32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l-GR" sz="3200" dirty="0" smtClean="0">
                <a:latin typeface="Comic Sans MS" pitchFamily="66" charset="0"/>
              </a:rPr>
              <a:t/>
            </a:r>
            <a:br>
              <a:rPr lang="el-GR" sz="3200" dirty="0" smtClean="0">
                <a:latin typeface="Comic Sans MS" pitchFamily="66" charset="0"/>
              </a:rPr>
            </a:br>
            <a:r>
              <a:rPr lang="el-GR" sz="3200" dirty="0" smtClean="0">
                <a:solidFill>
                  <a:srgbClr val="003300"/>
                </a:solidFill>
                <a:latin typeface="Comic Sans MS" pitchFamily="66" charset="0"/>
              </a:rPr>
              <a:t>Γ. γιατί δεν πρέπει να φοράμε λεπτά τακούνια στα ξύλινα πατώματα</a:t>
            </a:r>
            <a:r>
              <a:rPr lang="en-US" sz="3200" dirty="0" smtClean="0">
                <a:solidFill>
                  <a:srgbClr val="003300"/>
                </a:solidFill>
                <a:latin typeface="Comic Sans MS" pitchFamily="66" charset="0"/>
              </a:rPr>
              <a:t>;</a:t>
            </a:r>
            <a:endParaRPr lang="el-GR" sz="3200" dirty="0">
              <a:solidFill>
                <a:srgbClr val="00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i="1" dirty="0" smtClean="0">
                <a:solidFill>
                  <a:srgbClr val="FF0000"/>
                </a:solidFill>
                <a:latin typeface="Comic Sans MS" pitchFamily="66" charset="0"/>
              </a:rPr>
              <a:t>Να χαρακτηρίσετε τις επόμενες προτάσεις ως σωστές ή λάθος</a:t>
            </a:r>
            <a:endParaRPr lang="el-GR" sz="3200" b="1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Screen Shot 03-18-20 at 05.23 P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00174"/>
            <a:ext cx="9144000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4083056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Comic Sans MS" pitchFamily="66" charset="0"/>
              </a:rPr>
              <a:t>Τα αντικείμενα Α, Β και Γ του παρακάτω σχήματος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αποτελούνται από πανομοιότυπους ξύλινους κύβους</a:t>
            </a:r>
            <a:r>
              <a:rPr lang="el-GR" sz="2800" dirty="0" smtClean="0">
                <a:latin typeface="Comic Sans MS" pitchFamily="66" charset="0"/>
              </a:rPr>
              <a:t>.</a:t>
            </a:r>
            <a:r>
              <a:rPr lang="en-US" sz="2800" dirty="0" smtClean="0">
                <a:latin typeface="Comic Sans MS" pitchFamily="66" charset="0"/>
              </a:rPr>
              <a:t/>
            </a:r>
            <a:br>
              <a:rPr lang="en-US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1. Ποιο από τα τρία αντικείμενα πιέζει περισσότερο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το δάπεδο; Να εξηγήσετε γιατί</a:t>
            </a:r>
            <a:r>
              <a:rPr lang="el-GR" sz="2800" dirty="0" smtClean="0">
                <a:latin typeface="Comic Sans MS" pitchFamily="66" charset="0"/>
              </a:rPr>
              <a:t>.</a:t>
            </a:r>
            <a:r>
              <a:rPr lang="en-US" sz="2800" dirty="0" smtClean="0">
                <a:latin typeface="Comic Sans MS" pitchFamily="66" charset="0"/>
              </a:rPr>
              <a:t/>
            </a:r>
            <a:br>
              <a:rPr lang="en-US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2. Ποιο από τα τρία αντικείμενα ασκεί τη μικρότερη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δύναμη στο δάπεδο;</a:t>
            </a:r>
            <a:br>
              <a:rPr lang="el-GR" sz="2800" dirty="0" smtClean="0">
                <a:latin typeface="Comic Sans MS" pitchFamily="66" charset="0"/>
              </a:rPr>
            </a:br>
            <a:endParaRPr lang="el-GR" sz="2800" dirty="0">
              <a:latin typeface="Comic Sans MS" pitchFamily="66" charset="0"/>
            </a:endParaRPr>
          </a:p>
        </p:txBody>
      </p:sp>
      <p:pic>
        <p:nvPicPr>
          <p:cNvPr id="3" name="2 - Εικόνα" descr="Screen Shot 03-18-20 at 05.35 P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3857628"/>
            <a:ext cx="2591162" cy="21053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Comic Sans MS" pitchFamily="66" charset="0"/>
              </a:rPr>
              <a:t>Σε ποιες από τις επόμενες </a:t>
            </a:r>
            <a:r>
              <a:rPr lang="el-GR" sz="3200" dirty="0">
                <a:latin typeface="Comic Sans MS" pitchFamily="66" charset="0"/>
              </a:rPr>
              <a:t>εικόνες πιστεύετε ότι μπορεί να χρησιμοποιηθεί ο όρος </a:t>
            </a:r>
            <a:r>
              <a:rPr lang="el-GR" sz="3200" dirty="0" smtClean="0">
                <a:latin typeface="Comic Sans MS" pitchFamily="66" charset="0"/>
              </a:rPr>
              <a:t>πίεση</a:t>
            </a:r>
            <a:r>
              <a:rPr lang="en-US" sz="3200" dirty="0" smtClean="0">
                <a:latin typeface="Comic Sans MS" pitchFamily="66" charset="0"/>
              </a:rPr>
              <a:t>;</a:t>
            </a:r>
            <a:endParaRPr lang="el-GR" sz="3200" dirty="0">
              <a:latin typeface="Comic Sans MS" pitchFamily="66" charset="0"/>
            </a:endParaRPr>
          </a:p>
        </p:txBody>
      </p:sp>
      <p:pic>
        <p:nvPicPr>
          <p:cNvPr id="14338" name="Εικόνα 1" descr="brickone"/>
          <p:cNvPicPr>
            <a:picLocks noChangeAspect="1" noChangeArrowheads="1"/>
          </p:cNvPicPr>
          <p:nvPr/>
        </p:nvPicPr>
        <p:blipFill>
          <a:blip r:embed="rId2" cstate="print"/>
          <a:srcRect l="12769" t="58568" r="31921"/>
          <a:stretch>
            <a:fillRect/>
          </a:stretch>
        </p:blipFill>
        <p:spPr bwMode="auto">
          <a:xfrm>
            <a:off x="357158" y="2643182"/>
            <a:ext cx="2286016" cy="1705982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</p:pic>
      <p:pic>
        <p:nvPicPr>
          <p:cNvPr id="14339" name="Εικόνα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500306"/>
            <a:ext cx="192882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Εικόνα 2" descr="HMMRNAL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2500306"/>
            <a:ext cx="1900241" cy="157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27 - Εικόνα" descr="ScreenShot029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4643446"/>
            <a:ext cx="2428892" cy="185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28 - Εικόνα" descr="ScreenShot034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9256" y="4714884"/>
            <a:ext cx="2580091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4929222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Comic Sans MS" pitchFamily="66" charset="0"/>
              </a:rPr>
              <a:t>Η έννοια πίεση σχετίζεται μόνο με δυνάμεις που περιγράφουν  το &lt;σπρώχνω&gt; ,&lt;το πιέζω&gt;.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>
                <a:latin typeface="Comic Sans MS" pitchFamily="66" charset="0"/>
              </a:rPr>
              <a:t/>
            </a:r>
            <a:br>
              <a:rPr lang="el-GR" sz="2800" dirty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Υπάρχει βέβαια και η πίεση που ασκούν τα υγρά και ο αέρας</a:t>
            </a:r>
            <a:br>
              <a:rPr lang="el-GR" sz="2800" dirty="0" smtClean="0">
                <a:latin typeface="Comic Sans MS" pitchFamily="66" charset="0"/>
              </a:rPr>
            </a:br>
            <a:endParaRPr lang="el-GR" sz="2800" dirty="0">
              <a:latin typeface="Comic Sans MS" pitchFamily="66" charset="0"/>
            </a:endParaRPr>
          </a:p>
        </p:txBody>
      </p:sp>
      <p:pic>
        <p:nvPicPr>
          <p:cNvPr id="15362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571612"/>
            <a:ext cx="2500330" cy="1707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Εικόνα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643050"/>
            <a:ext cx="2071702" cy="171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AutoShape 5" descr="Αποτέλεσμα εικόνας για πιεση φυσικ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367" name="AutoShape 7" descr="Αποτέλεσμα εικόνας για πιεση φυσικ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5369" name="Picture 9" descr="Αποτέλεσμα εικόνας για πιεση φυσικη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4500570"/>
            <a:ext cx="3229682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11354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Comic Sans MS" pitchFamily="66" charset="0"/>
              </a:rPr>
              <a:t>Υποθέτουμε ότι οι δύο χιονοδρόμοι έχουν το ίδιο βάρος</a:t>
            </a:r>
            <a:r>
              <a:rPr lang="el-GR" sz="2800" dirty="0" smtClean="0">
                <a:latin typeface="Comic Sans MS" pitchFamily="66" charset="0"/>
              </a:rPr>
              <a:t>. Ποιος </a:t>
            </a:r>
            <a:r>
              <a:rPr lang="el-GR" sz="2800" dirty="0">
                <a:latin typeface="Comic Sans MS" pitchFamily="66" charset="0"/>
              </a:rPr>
              <a:t>χιονοδρόμος βουλιάζει λιγότερο</a:t>
            </a:r>
            <a:br>
              <a:rPr lang="el-GR" sz="2800" dirty="0">
                <a:latin typeface="Comic Sans MS" pitchFamily="66" charset="0"/>
              </a:rPr>
            </a:br>
            <a:r>
              <a:rPr lang="el-GR" sz="2800" dirty="0">
                <a:latin typeface="Comic Sans MS" pitchFamily="66" charset="0"/>
              </a:rPr>
              <a:t>στο χιόνι; </a:t>
            </a:r>
          </a:p>
        </p:txBody>
      </p:sp>
      <p:pic>
        <p:nvPicPr>
          <p:cNvPr id="16386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0973" y="2097918"/>
            <a:ext cx="3965859" cy="2545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 - Τίτλος"/>
          <p:cNvSpPr txBox="1">
            <a:spLocks/>
          </p:cNvSpPr>
          <p:nvPr/>
        </p:nvSpPr>
        <p:spPr>
          <a:xfrm>
            <a:off x="214282" y="4286256"/>
            <a:ext cx="8715436" cy="2011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800" dirty="0" smtClean="0">
                <a:latin typeface="Comic Sans MS" pitchFamily="66" charset="0"/>
                <a:ea typeface="+mj-ea"/>
                <a:cs typeface="+mj-cs"/>
              </a:rPr>
              <a:t>Ποιος χιονοδρόμος ασκεί μικρότερη πίεση στο χιόνι</a:t>
            </a:r>
            <a:r>
              <a:rPr lang="en-US" sz="2800" dirty="0" smtClean="0">
                <a:latin typeface="Comic Sans MS" pitchFamily="66" charset="0"/>
                <a:ea typeface="+mj-ea"/>
                <a:cs typeface="+mj-cs"/>
              </a:rPr>
              <a:t>;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536894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Comic Sans MS" pitchFamily="66" charset="0"/>
              </a:rPr>
              <a:t>Οι χιονοδρόμοι ασκούν στο χιόνι την ίδια δύναμη αφού έχουν ίδιο βάρος.</a:t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>
                <a:latin typeface="Comic Sans MS" pitchFamily="66" charset="0"/>
              </a:rPr>
              <a:t/>
            </a:r>
            <a:br>
              <a:rPr lang="el-GR" sz="2800" dirty="0">
                <a:latin typeface="Comic Sans MS" pitchFamily="66" charset="0"/>
              </a:rPr>
            </a:br>
            <a:r>
              <a:rPr lang="el-GR" sz="3600" b="1" i="1" dirty="0" smtClean="0">
                <a:latin typeface="Comic Sans MS" pitchFamily="66" charset="0"/>
              </a:rPr>
              <a:t>Ασκούν διαφορετική πίεση γιατί έχουν διαφορετική επιφάνεια επαφής.</a:t>
            </a:r>
            <a:br>
              <a:rPr lang="el-GR" sz="3600" b="1" i="1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>(Ο Α φοράει τα παπούτσια του και ο Β πέδιλα του σκι)</a:t>
            </a:r>
            <a:endParaRPr lang="el-G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Comic Sans MS" pitchFamily="66" charset="0"/>
              </a:rPr>
              <a:t>Όταν πιέζουμε ένα καρφί στο χέρι μας αυτό </a:t>
            </a:r>
            <a:r>
              <a:rPr lang="el-GR" sz="2800" dirty="0" smtClean="0">
                <a:latin typeface="Comic Sans MS" pitchFamily="66" charset="0"/>
              </a:rPr>
              <a:t>ματώνει </a:t>
            </a:r>
            <a:r>
              <a:rPr lang="el-GR" sz="2800" dirty="0">
                <a:latin typeface="Comic Sans MS" pitchFamily="66" charset="0"/>
              </a:rPr>
              <a:t>και </a:t>
            </a:r>
            <a:r>
              <a:rPr lang="el-GR" sz="2800" dirty="0" smtClean="0">
                <a:latin typeface="Comic Sans MS" pitchFamily="66" charset="0"/>
              </a:rPr>
              <a:t>πονάει. Γιατί δε συμβαίνει αυτό με την κοπέλα της φωτογραφίας</a:t>
            </a:r>
            <a:r>
              <a:rPr lang="en-US" sz="2800" dirty="0" smtClean="0">
                <a:latin typeface="Comic Sans MS" pitchFamily="66" charset="0"/>
              </a:rPr>
              <a:t>;</a:t>
            </a:r>
            <a:endParaRPr lang="el-GR" sz="2800" dirty="0">
              <a:latin typeface="Comic Sans MS" pitchFamily="66" charset="0"/>
            </a:endParaRPr>
          </a:p>
        </p:txBody>
      </p:sp>
      <p:pic>
        <p:nvPicPr>
          <p:cNvPr id="17410" name="Picture 2" descr="C:\Users\Μαρια\Desktop\oN3P4I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496"/>
            <a:ext cx="4191011" cy="3093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5083188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bg1"/>
                </a:solidFill>
                <a:latin typeface="Comic Sans MS" pitchFamily="66" charset="0"/>
              </a:rPr>
              <a:t>Επιβεβαιώστε ή διαψεύστε τις απόψεις σας κοιτάζοντας το </a:t>
            </a:r>
            <a:r>
              <a:rPr lang="en-US" sz="2800" dirty="0">
                <a:solidFill>
                  <a:schemeClr val="bg1"/>
                </a:solidFill>
                <a:latin typeface="Comic Sans MS" pitchFamily="66" charset="0"/>
              </a:rPr>
              <a:t>video</a:t>
            </a:r>
            <a:r>
              <a:rPr lang="el-GR" sz="2800" dirty="0">
                <a:solidFill>
                  <a:schemeClr val="bg1"/>
                </a:solidFill>
                <a:latin typeface="Comic Sans MS" pitchFamily="66" charset="0"/>
              </a:rPr>
              <a:t> από το </a:t>
            </a:r>
            <a:r>
              <a:rPr lang="en-US" sz="2800" dirty="0" err="1" smtClean="0">
                <a:solidFill>
                  <a:schemeClr val="bg1"/>
                </a:solidFill>
                <a:latin typeface="Comic Sans MS" pitchFamily="66" charset="0"/>
              </a:rPr>
              <a:t>youtube</a:t>
            </a: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l-GR" sz="2400" dirty="0" smtClean="0">
                <a:latin typeface="Comic Sans MS" pitchFamily="66" charset="0"/>
              </a:rPr>
              <a:t>       </a:t>
            </a:r>
            <a:r>
              <a:rPr lang="en-US" sz="2400" u="sng" dirty="0">
                <a:latin typeface="Comic Sans MS" pitchFamily="66" charset="0"/>
                <a:hlinkClick r:id="rId2"/>
              </a:rPr>
              <a:t>Bed of Nails - Cool Science Experiment - YouTube</a:t>
            </a:r>
            <a:r>
              <a:rPr lang="el-GR" sz="2800" dirty="0">
                <a:latin typeface="Comic Sans MS" pitchFamily="66" charset="0"/>
              </a:rPr>
              <a:t/>
            </a:r>
            <a:br>
              <a:rPr lang="el-GR" sz="2800" dirty="0">
                <a:latin typeface="Comic Sans MS" pitchFamily="66" charset="0"/>
              </a:rPr>
            </a:br>
            <a:r>
              <a:rPr lang="el-GR" sz="2800" dirty="0">
                <a:latin typeface="Comic Sans MS" pitchFamily="66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0000"/>
          </a:bodyPr>
          <a:lstStyle/>
          <a:p>
            <a:r>
              <a:rPr lang="el-GR" sz="3100" dirty="0" smtClean="0">
                <a:latin typeface="Comic Sans MS" pitchFamily="66" charset="0"/>
              </a:rPr>
              <a:t/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3100" dirty="0" smtClean="0">
                <a:latin typeface="Comic Sans MS" pitchFamily="66" charset="0"/>
              </a:rPr>
              <a:t>Πότε </a:t>
            </a:r>
            <a:r>
              <a:rPr lang="el-GR" sz="3100" dirty="0">
                <a:latin typeface="Comic Sans MS" pitchFamily="66" charset="0"/>
              </a:rPr>
              <a:t>το φορτηγό βουλιάζει περισσότερο </a:t>
            </a:r>
            <a:r>
              <a:rPr lang="el-GR" sz="3100" dirty="0" smtClean="0">
                <a:latin typeface="Comic Sans MS" pitchFamily="66" charset="0"/>
              </a:rPr>
              <a:t>στην</a:t>
            </a:r>
            <a:br>
              <a:rPr lang="el-GR" sz="3100" dirty="0" smtClean="0">
                <a:latin typeface="Comic Sans MS" pitchFamily="66" charset="0"/>
              </a:rPr>
            </a:br>
            <a:r>
              <a:rPr lang="el-GR" sz="3100" dirty="0" smtClean="0">
                <a:latin typeface="Comic Sans MS" pitchFamily="66" charset="0"/>
              </a:rPr>
              <a:t>άμμο  όταν </a:t>
            </a:r>
            <a:r>
              <a:rPr lang="el-GR" sz="3100" dirty="0">
                <a:latin typeface="Comic Sans MS" pitchFamily="66" charset="0"/>
              </a:rPr>
              <a:t>είναι άδειο </a:t>
            </a:r>
            <a:r>
              <a:rPr lang="el-GR" sz="3100" dirty="0" smtClean="0">
                <a:latin typeface="Comic Sans MS" pitchFamily="66" charset="0"/>
              </a:rPr>
              <a:t>ή όταν </a:t>
            </a:r>
            <a:r>
              <a:rPr lang="el-GR" sz="3100" dirty="0">
                <a:latin typeface="Comic Sans MS" pitchFamily="66" charset="0"/>
              </a:rPr>
              <a:t>είναι </a:t>
            </a:r>
            <a:r>
              <a:rPr lang="el-GR" sz="3100" dirty="0" smtClean="0">
                <a:latin typeface="Comic Sans MS" pitchFamily="66" charset="0"/>
              </a:rPr>
              <a:t>γεμάτο</a:t>
            </a:r>
            <a:r>
              <a:rPr lang="en-US" dirty="0" smtClean="0"/>
              <a:t>;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3100" dirty="0" smtClean="0">
                <a:latin typeface="Comic Sans MS" pitchFamily="66" charset="0"/>
              </a:rPr>
              <a:t>Η </a:t>
            </a:r>
            <a:r>
              <a:rPr lang="el-GR" sz="3100" dirty="0">
                <a:latin typeface="Comic Sans MS" pitchFamily="66" charset="0"/>
              </a:rPr>
              <a:t>διαφορά </a:t>
            </a:r>
            <a:r>
              <a:rPr lang="el-GR" sz="3100" dirty="0" smtClean="0">
                <a:latin typeface="Comic Sans MS" pitchFamily="66" charset="0"/>
              </a:rPr>
              <a:t>οφείλεται στη </a:t>
            </a:r>
            <a:r>
              <a:rPr lang="el-GR" sz="3100" dirty="0">
                <a:latin typeface="Comic Sans MS" pitchFamily="66" charset="0"/>
              </a:rPr>
              <a:t>διαφορετική δύναμη που ασκεί το </a:t>
            </a:r>
            <a:r>
              <a:rPr lang="el-GR" sz="3100" dirty="0" smtClean="0">
                <a:latin typeface="Comic Sans MS" pitchFamily="66" charset="0"/>
              </a:rPr>
              <a:t>φορτηγό σε κάθε </a:t>
            </a:r>
            <a:r>
              <a:rPr lang="el-GR" sz="3100" dirty="0">
                <a:latin typeface="Comic Sans MS" pitchFamily="66" charset="0"/>
              </a:rPr>
              <a:t>περίπτωση </a:t>
            </a:r>
            <a:r>
              <a:rPr lang="el-GR" sz="3100" dirty="0" smtClean="0">
                <a:latin typeface="Comic Sans MS" pitchFamily="66" charset="0"/>
              </a:rPr>
              <a:t>ή στη </a:t>
            </a:r>
            <a:r>
              <a:rPr lang="el-GR" sz="3100" dirty="0">
                <a:latin typeface="Comic Sans MS" pitchFamily="66" charset="0"/>
              </a:rPr>
              <a:t>διαφορετική επιφάνεια επαφής </a:t>
            </a:r>
            <a:r>
              <a:rPr lang="en-US" dirty="0" smtClean="0"/>
              <a:t>;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18434" name="0 - Εικόνα" descr="4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643050"/>
            <a:ext cx="3286148" cy="28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5072098"/>
          </a:xfrm>
        </p:spPr>
        <p:txBody>
          <a:bodyPr>
            <a:normAutofit/>
          </a:bodyPr>
          <a:lstStyle/>
          <a:p>
            <a:r>
              <a:rPr lang="el-GR" sz="3600" dirty="0" smtClean="0">
                <a:latin typeface="Comic Sans MS" pitchFamily="66" charset="0"/>
              </a:rPr>
              <a:t>Η </a:t>
            </a:r>
            <a:r>
              <a:rPr lang="el-GR" sz="3600" dirty="0">
                <a:latin typeface="Comic Sans MS" pitchFamily="66" charset="0"/>
              </a:rPr>
              <a:t>πίεση που ασκείται σε μία </a:t>
            </a:r>
            <a:r>
              <a:rPr lang="el-GR" sz="3600" dirty="0" smtClean="0">
                <a:latin typeface="Comic Sans MS" pitchFamily="66" charset="0"/>
              </a:rPr>
              <a:t>επιφάνεια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εξαρτάται 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/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- από </a:t>
            </a:r>
            <a:r>
              <a:rPr lang="el-GR" sz="3600" dirty="0">
                <a:latin typeface="Comic Sans MS" pitchFamily="66" charset="0"/>
              </a:rPr>
              <a:t>την </a:t>
            </a:r>
            <a:r>
              <a:rPr lang="el-GR" sz="3600" b="1" i="1" dirty="0">
                <a:latin typeface="Comic Sans MS" pitchFamily="66" charset="0"/>
              </a:rPr>
              <a:t>κάθετη δύναμη </a:t>
            </a:r>
            <a:r>
              <a:rPr lang="el-GR" sz="3600" dirty="0" smtClean="0">
                <a:latin typeface="Comic Sans MS" pitchFamily="66" charset="0"/>
              </a:rPr>
              <a:t> </a:t>
            </a:r>
            <a:r>
              <a:rPr lang="el-GR" sz="3600" dirty="0">
                <a:latin typeface="Comic Sans MS" pitchFamily="66" charset="0"/>
              </a:rPr>
              <a:t>στην επιφάνεια </a:t>
            </a:r>
            <a:r>
              <a:rPr lang="el-GR" sz="3600" dirty="0" smtClean="0">
                <a:latin typeface="Comic Sans MS" pitchFamily="66" charset="0"/>
              </a:rPr>
              <a:t>και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 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- από </a:t>
            </a:r>
            <a:r>
              <a:rPr lang="el-GR" sz="3600" dirty="0">
                <a:latin typeface="Comic Sans MS" pitchFamily="66" charset="0"/>
              </a:rPr>
              <a:t>την </a:t>
            </a:r>
            <a:r>
              <a:rPr lang="el-GR" sz="3600" b="1" i="1" dirty="0">
                <a:latin typeface="Comic Sans MS" pitchFamily="66" charset="0"/>
              </a:rPr>
              <a:t>επιφάνεια επαφής </a:t>
            </a:r>
            <a:r>
              <a:rPr lang="el-GR" sz="3600" dirty="0">
                <a:latin typeface="Comic Sans MS" pitchFamily="66" charset="0"/>
              </a:rPr>
              <a:t>στην οποία ασκείται η δύναμη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159</Words>
  <Application>Microsoft Office PowerPoint</Application>
  <PresentationFormat>Προβολή στην οθόνη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Διαφάνεια 1</vt:lpstr>
      <vt:lpstr>Σε ποιες από τις επόμενες εικόνες πιστεύετε ότι μπορεί να χρησιμοποιηθεί ο όρος πίεση;</vt:lpstr>
      <vt:lpstr>Η έννοια πίεση σχετίζεται μόνο με δυνάμεις που περιγράφουν  το &lt;σπρώχνω&gt; ,&lt;το πιέζω&gt;.      Υπάρχει βέβαια και η πίεση που ασκούν τα υγρά και ο αέρας </vt:lpstr>
      <vt:lpstr>Υποθέτουμε ότι οι δύο χιονοδρόμοι έχουν το ίδιο βάρος. Ποιος χιονοδρόμος βουλιάζει λιγότερο στο χιόνι; </vt:lpstr>
      <vt:lpstr>Οι χιονοδρόμοι ασκούν στο χιόνι την ίδια δύναμη αφού έχουν ίδιο βάρος.  Ασκούν διαφορετική πίεση γιατί έχουν διαφορετική επιφάνεια επαφής.  (Ο Α φοράει τα παπούτσια του και ο Β πέδιλα του σκι)</vt:lpstr>
      <vt:lpstr>Όταν πιέζουμε ένα καρφί στο χέρι μας αυτό ματώνει και πονάει. Γιατί δε συμβαίνει αυτό με την κοπέλα της φωτογραφίας;</vt:lpstr>
      <vt:lpstr>Επιβεβαιώστε ή διαψεύστε τις απόψεις σας κοιτάζοντας το video από το youtube          Bed of Nails - Cool Science Experiment - YouTube  </vt:lpstr>
      <vt:lpstr> Πότε το φορτηγό βουλιάζει περισσότερο στην άμμο  όταν είναι άδειο ή όταν είναι γεμάτο;       Η διαφορά οφείλεται στη διαφορετική δύναμη που ασκεί το φορτηγό σε κάθε περίπτωση ή στη διαφορετική επιφάνεια επαφής ;  </vt:lpstr>
      <vt:lpstr>Η πίεση που ασκείται σε μία επιφάνεια εξαρτάται   - από την κάθετη δύναμη  στην επιφάνεια και   - από την επιφάνεια επαφής στην οποία ασκείται η δύναμη</vt:lpstr>
      <vt:lpstr>Πίεση είναι το φυσικό μέγεθος που εκφράζεται με το πηλίκο της δύναμης που ασκείται κάθετα σε μια επιφάνεια προς το εμβαδόν της επιφάνειας      F    είναι η δύναμη Α  είναι το εμβαδόν της επιφάνειας  Μονάδα μέτρησης 1Pa=N/m2   </vt:lpstr>
      <vt:lpstr>Με βάση αυτά που μάθατε προσπαθήστε να εξηγήσετε  Α. γιατί όταν πιέζουμε μια καρφίτσα στο ξύλο πονάμε ενώ όταν πιέζουμε μια πινέζα δεν πονάμε;  Β. γιατί ακονίζουμε τα μαχαίρια;  Γ. γιατί δεν πρέπει να φοράμε λεπτά τακούνια στα ξύλινα πατώματα;</vt:lpstr>
      <vt:lpstr>Να χαρακτηρίσετε τις επόμενες προτάσεις ως σωστές ή λάθος</vt:lpstr>
      <vt:lpstr>Τα αντικείμενα Α, Β και Γ του παρακάτω σχήματος αποτελούνται από πανομοιότυπους ξύλινους κύβους.  1. Ποιο από τα τρία αντικείμενα πιέζει περισσότερο το δάπεδο; Να εξηγήσετε γιατί.  2. Ποιο από τα τρία αντικείμενα ασκεί τη μικρότερη δύναμη στο δάπεδο;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Μαρια</dc:creator>
  <cp:lastModifiedBy>Μαρια</cp:lastModifiedBy>
  <cp:revision>19</cp:revision>
  <dcterms:created xsi:type="dcterms:W3CDTF">2020-03-16T14:11:09Z</dcterms:created>
  <dcterms:modified xsi:type="dcterms:W3CDTF">2020-03-18T15:36:25Z</dcterms:modified>
</cp:coreProperties>
</file>