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60" r:id="rId5"/>
    <p:sldId id="261" r:id="rId6"/>
    <p:sldId id="262" r:id="rId7"/>
    <p:sldId id="263" r:id="rId8"/>
    <p:sldId id="264" r:id="rId9"/>
    <p:sldId id="265" r:id="rId10"/>
    <p:sldId id="266" r:id="rId11"/>
    <p:sldId id="259" r:id="rId12"/>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99"/>
  </p:normalViewPr>
  <p:slideViewPr>
    <p:cSldViewPr snapToGrid="0">
      <p:cViewPr varScale="1">
        <p:scale>
          <a:sx n="115" d="100"/>
          <a:sy n="115" d="100"/>
        </p:scale>
        <p:origin x="472" y="41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C687181-D993-B6C9-E205-852A323ACBAF}"/>
              </a:ext>
            </a:extLst>
          </p:cNvPr>
          <p:cNvSpPr>
            <a:spLocks noGrp="1"/>
          </p:cNvSpPr>
          <p:nvPr>
            <p:ph type="ctrTitle"/>
          </p:nvPr>
        </p:nvSpPr>
        <p:spPr>
          <a:xfrm>
            <a:off x="1524000" y="1122363"/>
            <a:ext cx="9144000" cy="2387600"/>
          </a:xfrm>
        </p:spPr>
        <p:txBody>
          <a:bodyPr anchor="b"/>
          <a:lstStyle>
            <a:lvl1pPr algn="ctr">
              <a:defRPr sz="6000"/>
            </a:lvl1pPr>
          </a:lstStyle>
          <a:p>
            <a:r>
              <a:rPr lang="el-GR"/>
              <a:t>Κάντε κλικ για να επεξεργαστείτε τον τίτλο υποδείγματος</a:t>
            </a:r>
          </a:p>
        </p:txBody>
      </p:sp>
      <p:sp>
        <p:nvSpPr>
          <p:cNvPr id="3" name="Υπότιτλος 2">
            <a:extLst>
              <a:ext uri="{FF2B5EF4-FFF2-40B4-BE49-F238E27FC236}">
                <a16:creationId xmlns:a16="http://schemas.microsoft.com/office/drawing/2014/main" id="{28F958BB-2FEF-5A02-7E34-5C998E2FC33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p>
        </p:txBody>
      </p:sp>
      <p:sp>
        <p:nvSpPr>
          <p:cNvPr id="4" name="Θέση ημερομηνίας 3">
            <a:extLst>
              <a:ext uri="{FF2B5EF4-FFF2-40B4-BE49-F238E27FC236}">
                <a16:creationId xmlns:a16="http://schemas.microsoft.com/office/drawing/2014/main" id="{7688E6A3-C866-D56E-9756-532190A22611}"/>
              </a:ext>
            </a:extLst>
          </p:cNvPr>
          <p:cNvSpPr>
            <a:spLocks noGrp="1"/>
          </p:cNvSpPr>
          <p:nvPr>
            <p:ph type="dt" sz="half" idx="10"/>
          </p:nvPr>
        </p:nvSpPr>
        <p:spPr/>
        <p:txBody>
          <a:bodyPr/>
          <a:lstStyle/>
          <a:p>
            <a:fld id="{768FE759-04F0-304A-8188-EE7EEBBFC3FE}" type="datetimeFigureOut">
              <a:rPr lang="el-GR" smtClean="0"/>
              <a:t>4/1/24</a:t>
            </a:fld>
            <a:endParaRPr lang="el-GR"/>
          </a:p>
        </p:txBody>
      </p:sp>
      <p:sp>
        <p:nvSpPr>
          <p:cNvPr id="5" name="Θέση υποσέλιδου 4">
            <a:extLst>
              <a:ext uri="{FF2B5EF4-FFF2-40B4-BE49-F238E27FC236}">
                <a16:creationId xmlns:a16="http://schemas.microsoft.com/office/drawing/2014/main" id="{DE87D53A-50FC-7ED9-2777-FBC32E87A003}"/>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421CD732-B27F-24E7-ABE1-E7774BF14980}"/>
              </a:ext>
            </a:extLst>
          </p:cNvPr>
          <p:cNvSpPr>
            <a:spLocks noGrp="1"/>
          </p:cNvSpPr>
          <p:nvPr>
            <p:ph type="sldNum" sz="quarter" idx="12"/>
          </p:nvPr>
        </p:nvSpPr>
        <p:spPr/>
        <p:txBody>
          <a:bodyPr/>
          <a:lstStyle/>
          <a:p>
            <a:fld id="{5FB8FE8F-66FA-364F-AE04-B725A6999A45}" type="slidenum">
              <a:rPr lang="el-GR" smtClean="0"/>
              <a:t>‹#›</a:t>
            </a:fld>
            <a:endParaRPr lang="el-GR"/>
          </a:p>
        </p:txBody>
      </p:sp>
    </p:spTree>
    <p:extLst>
      <p:ext uri="{BB962C8B-B14F-4D97-AF65-F5344CB8AC3E}">
        <p14:creationId xmlns:p14="http://schemas.microsoft.com/office/powerpoint/2010/main" val="27223859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2A893E4-BD10-6D7F-28CA-5C283C050000}"/>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00EEB6BC-9C5D-A07A-838A-8642F4835022}"/>
              </a:ext>
            </a:extLst>
          </p:cNvPr>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5439DB73-4CB5-D558-2B29-98E6C2FDC133}"/>
              </a:ext>
            </a:extLst>
          </p:cNvPr>
          <p:cNvSpPr>
            <a:spLocks noGrp="1"/>
          </p:cNvSpPr>
          <p:nvPr>
            <p:ph type="dt" sz="half" idx="10"/>
          </p:nvPr>
        </p:nvSpPr>
        <p:spPr/>
        <p:txBody>
          <a:bodyPr/>
          <a:lstStyle/>
          <a:p>
            <a:fld id="{768FE759-04F0-304A-8188-EE7EEBBFC3FE}" type="datetimeFigureOut">
              <a:rPr lang="el-GR" smtClean="0"/>
              <a:t>4/1/24</a:t>
            </a:fld>
            <a:endParaRPr lang="el-GR"/>
          </a:p>
        </p:txBody>
      </p:sp>
      <p:sp>
        <p:nvSpPr>
          <p:cNvPr id="5" name="Θέση υποσέλιδου 4">
            <a:extLst>
              <a:ext uri="{FF2B5EF4-FFF2-40B4-BE49-F238E27FC236}">
                <a16:creationId xmlns:a16="http://schemas.microsoft.com/office/drawing/2014/main" id="{107C96CE-C789-CC6B-D865-6678F4F3AAFC}"/>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83FD8F56-C7BD-03A4-0087-ED25182CD9D2}"/>
              </a:ext>
            </a:extLst>
          </p:cNvPr>
          <p:cNvSpPr>
            <a:spLocks noGrp="1"/>
          </p:cNvSpPr>
          <p:nvPr>
            <p:ph type="sldNum" sz="quarter" idx="12"/>
          </p:nvPr>
        </p:nvSpPr>
        <p:spPr/>
        <p:txBody>
          <a:bodyPr/>
          <a:lstStyle/>
          <a:p>
            <a:fld id="{5FB8FE8F-66FA-364F-AE04-B725A6999A45}" type="slidenum">
              <a:rPr lang="el-GR" smtClean="0"/>
              <a:t>‹#›</a:t>
            </a:fld>
            <a:endParaRPr lang="el-GR"/>
          </a:p>
        </p:txBody>
      </p:sp>
    </p:spTree>
    <p:extLst>
      <p:ext uri="{BB962C8B-B14F-4D97-AF65-F5344CB8AC3E}">
        <p14:creationId xmlns:p14="http://schemas.microsoft.com/office/powerpoint/2010/main" val="10177461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a:extLst>
              <a:ext uri="{FF2B5EF4-FFF2-40B4-BE49-F238E27FC236}">
                <a16:creationId xmlns:a16="http://schemas.microsoft.com/office/drawing/2014/main" id="{27101C06-5610-5F0E-CEE5-85EB4C42D46E}"/>
              </a:ext>
            </a:extLst>
          </p:cNvPr>
          <p:cNvSpPr>
            <a:spLocks noGrp="1"/>
          </p:cNvSpPr>
          <p:nvPr>
            <p:ph type="title" orient="vert"/>
          </p:nvPr>
        </p:nvSpPr>
        <p:spPr>
          <a:xfrm>
            <a:off x="8724900" y="365125"/>
            <a:ext cx="2628900" cy="5811838"/>
          </a:xfrm>
        </p:spPr>
        <p:txBody>
          <a:bodyPr vert="eaVert"/>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F8D42E93-4411-9EAE-72A5-D8CC90215178}"/>
              </a:ext>
            </a:extLst>
          </p:cNvPr>
          <p:cNvSpPr>
            <a:spLocks noGrp="1"/>
          </p:cNvSpPr>
          <p:nvPr>
            <p:ph type="body" orient="vert" idx="1"/>
          </p:nvPr>
        </p:nvSpPr>
        <p:spPr>
          <a:xfrm>
            <a:off x="838200" y="365125"/>
            <a:ext cx="7734300" cy="5811838"/>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9FB9E532-EC1D-3FAD-8190-CD8488D02EC0}"/>
              </a:ext>
            </a:extLst>
          </p:cNvPr>
          <p:cNvSpPr>
            <a:spLocks noGrp="1"/>
          </p:cNvSpPr>
          <p:nvPr>
            <p:ph type="dt" sz="half" idx="10"/>
          </p:nvPr>
        </p:nvSpPr>
        <p:spPr/>
        <p:txBody>
          <a:bodyPr/>
          <a:lstStyle/>
          <a:p>
            <a:fld id="{768FE759-04F0-304A-8188-EE7EEBBFC3FE}" type="datetimeFigureOut">
              <a:rPr lang="el-GR" smtClean="0"/>
              <a:t>4/1/24</a:t>
            </a:fld>
            <a:endParaRPr lang="el-GR"/>
          </a:p>
        </p:txBody>
      </p:sp>
      <p:sp>
        <p:nvSpPr>
          <p:cNvPr id="5" name="Θέση υποσέλιδου 4">
            <a:extLst>
              <a:ext uri="{FF2B5EF4-FFF2-40B4-BE49-F238E27FC236}">
                <a16:creationId xmlns:a16="http://schemas.microsoft.com/office/drawing/2014/main" id="{755B498E-B9D1-C65E-1C2F-2B3A958CD4B5}"/>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4D451501-B98A-FD9E-0B07-ED5E3359267B}"/>
              </a:ext>
            </a:extLst>
          </p:cNvPr>
          <p:cNvSpPr>
            <a:spLocks noGrp="1"/>
          </p:cNvSpPr>
          <p:nvPr>
            <p:ph type="sldNum" sz="quarter" idx="12"/>
          </p:nvPr>
        </p:nvSpPr>
        <p:spPr/>
        <p:txBody>
          <a:bodyPr/>
          <a:lstStyle/>
          <a:p>
            <a:fld id="{5FB8FE8F-66FA-364F-AE04-B725A6999A45}" type="slidenum">
              <a:rPr lang="el-GR" smtClean="0"/>
              <a:t>‹#›</a:t>
            </a:fld>
            <a:endParaRPr lang="el-GR"/>
          </a:p>
        </p:txBody>
      </p:sp>
    </p:spTree>
    <p:extLst>
      <p:ext uri="{BB962C8B-B14F-4D97-AF65-F5344CB8AC3E}">
        <p14:creationId xmlns:p14="http://schemas.microsoft.com/office/powerpoint/2010/main" val="18701484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CEEE9F5-AB68-DDDB-1FE6-9D162625623F}"/>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B8B799A3-12DF-D920-91E9-CD9F0BFFC6ED}"/>
              </a:ext>
            </a:extLst>
          </p:cNvPr>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94A9FE6A-883C-72D6-F12C-DD94E5048902}"/>
              </a:ext>
            </a:extLst>
          </p:cNvPr>
          <p:cNvSpPr>
            <a:spLocks noGrp="1"/>
          </p:cNvSpPr>
          <p:nvPr>
            <p:ph type="dt" sz="half" idx="10"/>
          </p:nvPr>
        </p:nvSpPr>
        <p:spPr/>
        <p:txBody>
          <a:bodyPr/>
          <a:lstStyle/>
          <a:p>
            <a:fld id="{768FE759-04F0-304A-8188-EE7EEBBFC3FE}" type="datetimeFigureOut">
              <a:rPr lang="el-GR" smtClean="0"/>
              <a:t>4/1/24</a:t>
            </a:fld>
            <a:endParaRPr lang="el-GR"/>
          </a:p>
        </p:txBody>
      </p:sp>
      <p:sp>
        <p:nvSpPr>
          <p:cNvPr id="5" name="Θέση υποσέλιδου 4">
            <a:extLst>
              <a:ext uri="{FF2B5EF4-FFF2-40B4-BE49-F238E27FC236}">
                <a16:creationId xmlns:a16="http://schemas.microsoft.com/office/drawing/2014/main" id="{D3D60863-B730-6497-97C0-6421691AE578}"/>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AD8F4B36-E92B-73DB-48B5-AB931A38B9DE}"/>
              </a:ext>
            </a:extLst>
          </p:cNvPr>
          <p:cNvSpPr>
            <a:spLocks noGrp="1"/>
          </p:cNvSpPr>
          <p:nvPr>
            <p:ph type="sldNum" sz="quarter" idx="12"/>
          </p:nvPr>
        </p:nvSpPr>
        <p:spPr/>
        <p:txBody>
          <a:bodyPr/>
          <a:lstStyle/>
          <a:p>
            <a:fld id="{5FB8FE8F-66FA-364F-AE04-B725A6999A45}" type="slidenum">
              <a:rPr lang="el-GR" smtClean="0"/>
              <a:t>‹#›</a:t>
            </a:fld>
            <a:endParaRPr lang="el-GR"/>
          </a:p>
        </p:txBody>
      </p:sp>
    </p:spTree>
    <p:extLst>
      <p:ext uri="{BB962C8B-B14F-4D97-AF65-F5344CB8AC3E}">
        <p14:creationId xmlns:p14="http://schemas.microsoft.com/office/powerpoint/2010/main" val="29540001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33B273D-E784-6DC6-4031-AF352CD0067F}"/>
              </a:ext>
            </a:extLst>
          </p:cNvPr>
          <p:cNvSpPr>
            <a:spLocks noGrp="1"/>
          </p:cNvSpPr>
          <p:nvPr>
            <p:ph type="title"/>
          </p:nvPr>
        </p:nvSpPr>
        <p:spPr>
          <a:xfrm>
            <a:off x="831850" y="1709738"/>
            <a:ext cx="10515600" cy="2852737"/>
          </a:xfrm>
        </p:spPr>
        <p:txBody>
          <a:bodyPr anchor="b"/>
          <a:lstStyle>
            <a:lvl1pPr>
              <a:defRPr sz="6000"/>
            </a:lvl1p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7BEE2AD8-5270-FD26-EEA7-4D49DA1C315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a:t>Στυλ κειμένου υποδείγματος</a:t>
            </a:r>
          </a:p>
        </p:txBody>
      </p:sp>
      <p:sp>
        <p:nvSpPr>
          <p:cNvPr id="4" name="Θέση ημερομηνίας 3">
            <a:extLst>
              <a:ext uri="{FF2B5EF4-FFF2-40B4-BE49-F238E27FC236}">
                <a16:creationId xmlns:a16="http://schemas.microsoft.com/office/drawing/2014/main" id="{EF150734-4031-88A1-02CC-6775594F943F}"/>
              </a:ext>
            </a:extLst>
          </p:cNvPr>
          <p:cNvSpPr>
            <a:spLocks noGrp="1"/>
          </p:cNvSpPr>
          <p:nvPr>
            <p:ph type="dt" sz="half" idx="10"/>
          </p:nvPr>
        </p:nvSpPr>
        <p:spPr/>
        <p:txBody>
          <a:bodyPr/>
          <a:lstStyle/>
          <a:p>
            <a:fld id="{768FE759-04F0-304A-8188-EE7EEBBFC3FE}" type="datetimeFigureOut">
              <a:rPr lang="el-GR" smtClean="0"/>
              <a:t>4/1/24</a:t>
            </a:fld>
            <a:endParaRPr lang="el-GR"/>
          </a:p>
        </p:txBody>
      </p:sp>
      <p:sp>
        <p:nvSpPr>
          <p:cNvPr id="5" name="Θέση υποσέλιδου 4">
            <a:extLst>
              <a:ext uri="{FF2B5EF4-FFF2-40B4-BE49-F238E27FC236}">
                <a16:creationId xmlns:a16="http://schemas.microsoft.com/office/drawing/2014/main" id="{3E789AB6-38DB-1A42-7F6F-CB3E4A419E78}"/>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41446278-9CBA-D82F-6EC2-210D2C18B67B}"/>
              </a:ext>
            </a:extLst>
          </p:cNvPr>
          <p:cNvSpPr>
            <a:spLocks noGrp="1"/>
          </p:cNvSpPr>
          <p:nvPr>
            <p:ph type="sldNum" sz="quarter" idx="12"/>
          </p:nvPr>
        </p:nvSpPr>
        <p:spPr/>
        <p:txBody>
          <a:bodyPr/>
          <a:lstStyle/>
          <a:p>
            <a:fld id="{5FB8FE8F-66FA-364F-AE04-B725A6999A45}" type="slidenum">
              <a:rPr lang="el-GR" smtClean="0"/>
              <a:t>‹#›</a:t>
            </a:fld>
            <a:endParaRPr lang="el-GR"/>
          </a:p>
        </p:txBody>
      </p:sp>
    </p:spTree>
    <p:extLst>
      <p:ext uri="{BB962C8B-B14F-4D97-AF65-F5344CB8AC3E}">
        <p14:creationId xmlns:p14="http://schemas.microsoft.com/office/powerpoint/2010/main" val="16739402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FE3B5FF-EC77-0E84-6D06-595D38D255A3}"/>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E2BE4B11-106D-F3FC-F054-45346B67AC65}"/>
              </a:ext>
            </a:extLst>
          </p:cNvPr>
          <p:cNvSpPr>
            <a:spLocks noGrp="1"/>
          </p:cNvSpPr>
          <p:nvPr>
            <p:ph sz="half" idx="1"/>
          </p:nvPr>
        </p:nvSpPr>
        <p:spPr>
          <a:xfrm>
            <a:off x="838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περιεχομένου 3">
            <a:extLst>
              <a:ext uri="{FF2B5EF4-FFF2-40B4-BE49-F238E27FC236}">
                <a16:creationId xmlns:a16="http://schemas.microsoft.com/office/drawing/2014/main" id="{7D8AEC80-7ADB-D0CC-6A1D-BE0726EF02EE}"/>
              </a:ext>
            </a:extLst>
          </p:cNvPr>
          <p:cNvSpPr>
            <a:spLocks noGrp="1"/>
          </p:cNvSpPr>
          <p:nvPr>
            <p:ph sz="half" idx="2"/>
          </p:nvPr>
        </p:nvSpPr>
        <p:spPr>
          <a:xfrm>
            <a:off x="6172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ημερομηνίας 4">
            <a:extLst>
              <a:ext uri="{FF2B5EF4-FFF2-40B4-BE49-F238E27FC236}">
                <a16:creationId xmlns:a16="http://schemas.microsoft.com/office/drawing/2014/main" id="{9F1C4524-3ECB-D979-4C48-50B4A18EF215}"/>
              </a:ext>
            </a:extLst>
          </p:cNvPr>
          <p:cNvSpPr>
            <a:spLocks noGrp="1"/>
          </p:cNvSpPr>
          <p:nvPr>
            <p:ph type="dt" sz="half" idx="10"/>
          </p:nvPr>
        </p:nvSpPr>
        <p:spPr/>
        <p:txBody>
          <a:bodyPr/>
          <a:lstStyle/>
          <a:p>
            <a:fld id="{768FE759-04F0-304A-8188-EE7EEBBFC3FE}" type="datetimeFigureOut">
              <a:rPr lang="el-GR" smtClean="0"/>
              <a:t>4/1/24</a:t>
            </a:fld>
            <a:endParaRPr lang="el-GR"/>
          </a:p>
        </p:txBody>
      </p:sp>
      <p:sp>
        <p:nvSpPr>
          <p:cNvPr id="6" name="Θέση υποσέλιδου 5">
            <a:extLst>
              <a:ext uri="{FF2B5EF4-FFF2-40B4-BE49-F238E27FC236}">
                <a16:creationId xmlns:a16="http://schemas.microsoft.com/office/drawing/2014/main" id="{421CE802-A51E-1A15-4834-A8A88CCA5666}"/>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E72A3C92-0A4F-139B-C937-1AD9E76F74B3}"/>
              </a:ext>
            </a:extLst>
          </p:cNvPr>
          <p:cNvSpPr>
            <a:spLocks noGrp="1"/>
          </p:cNvSpPr>
          <p:nvPr>
            <p:ph type="sldNum" sz="quarter" idx="12"/>
          </p:nvPr>
        </p:nvSpPr>
        <p:spPr/>
        <p:txBody>
          <a:bodyPr/>
          <a:lstStyle/>
          <a:p>
            <a:fld id="{5FB8FE8F-66FA-364F-AE04-B725A6999A45}" type="slidenum">
              <a:rPr lang="el-GR" smtClean="0"/>
              <a:t>‹#›</a:t>
            </a:fld>
            <a:endParaRPr lang="el-GR"/>
          </a:p>
        </p:txBody>
      </p:sp>
    </p:spTree>
    <p:extLst>
      <p:ext uri="{BB962C8B-B14F-4D97-AF65-F5344CB8AC3E}">
        <p14:creationId xmlns:p14="http://schemas.microsoft.com/office/powerpoint/2010/main" val="13925255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8CE2D74-71F5-7401-27D9-C1F0203C9AA1}"/>
              </a:ext>
            </a:extLst>
          </p:cNvPr>
          <p:cNvSpPr>
            <a:spLocks noGrp="1"/>
          </p:cNvSpPr>
          <p:nvPr>
            <p:ph type="title"/>
          </p:nvPr>
        </p:nvSpPr>
        <p:spPr>
          <a:xfrm>
            <a:off x="839788" y="365125"/>
            <a:ext cx="10515600" cy="1325563"/>
          </a:xfrm>
        </p:spPr>
        <p:txBody>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5F8BC69E-7B1D-C1EA-6014-B44B8BC1DF8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Θέση περιεχομένου 3">
            <a:extLst>
              <a:ext uri="{FF2B5EF4-FFF2-40B4-BE49-F238E27FC236}">
                <a16:creationId xmlns:a16="http://schemas.microsoft.com/office/drawing/2014/main" id="{719D90DA-7B83-6D1C-CED7-63AF13E3CF9C}"/>
              </a:ext>
            </a:extLst>
          </p:cNvPr>
          <p:cNvSpPr>
            <a:spLocks noGrp="1"/>
          </p:cNvSpPr>
          <p:nvPr>
            <p:ph sz="half" idx="2"/>
          </p:nvPr>
        </p:nvSpPr>
        <p:spPr>
          <a:xfrm>
            <a:off x="839788" y="2505075"/>
            <a:ext cx="5157787"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κειμένου 4">
            <a:extLst>
              <a:ext uri="{FF2B5EF4-FFF2-40B4-BE49-F238E27FC236}">
                <a16:creationId xmlns:a16="http://schemas.microsoft.com/office/drawing/2014/main" id="{1BF17B74-4B6E-C0DA-BDFD-72E5938D6AC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Θέση περιεχομένου 5">
            <a:extLst>
              <a:ext uri="{FF2B5EF4-FFF2-40B4-BE49-F238E27FC236}">
                <a16:creationId xmlns:a16="http://schemas.microsoft.com/office/drawing/2014/main" id="{C46E86E9-87B7-B812-160E-5B7C6D4D339B}"/>
              </a:ext>
            </a:extLst>
          </p:cNvPr>
          <p:cNvSpPr>
            <a:spLocks noGrp="1"/>
          </p:cNvSpPr>
          <p:nvPr>
            <p:ph sz="quarter" idx="4"/>
          </p:nvPr>
        </p:nvSpPr>
        <p:spPr>
          <a:xfrm>
            <a:off x="6172200" y="2505075"/>
            <a:ext cx="5183188"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7" name="Θέση ημερομηνίας 6">
            <a:extLst>
              <a:ext uri="{FF2B5EF4-FFF2-40B4-BE49-F238E27FC236}">
                <a16:creationId xmlns:a16="http://schemas.microsoft.com/office/drawing/2014/main" id="{B042A140-ADA7-C62F-000F-D08A6EA76469}"/>
              </a:ext>
            </a:extLst>
          </p:cNvPr>
          <p:cNvSpPr>
            <a:spLocks noGrp="1"/>
          </p:cNvSpPr>
          <p:nvPr>
            <p:ph type="dt" sz="half" idx="10"/>
          </p:nvPr>
        </p:nvSpPr>
        <p:spPr/>
        <p:txBody>
          <a:bodyPr/>
          <a:lstStyle/>
          <a:p>
            <a:fld id="{768FE759-04F0-304A-8188-EE7EEBBFC3FE}" type="datetimeFigureOut">
              <a:rPr lang="el-GR" smtClean="0"/>
              <a:t>4/1/24</a:t>
            </a:fld>
            <a:endParaRPr lang="el-GR"/>
          </a:p>
        </p:txBody>
      </p:sp>
      <p:sp>
        <p:nvSpPr>
          <p:cNvPr id="8" name="Θέση υποσέλιδου 7">
            <a:extLst>
              <a:ext uri="{FF2B5EF4-FFF2-40B4-BE49-F238E27FC236}">
                <a16:creationId xmlns:a16="http://schemas.microsoft.com/office/drawing/2014/main" id="{41F2DB3B-31AE-E272-4F0D-C7EE84606C3B}"/>
              </a:ext>
            </a:extLst>
          </p:cNvPr>
          <p:cNvSpPr>
            <a:spLocks noGrp="1"/>
          </p:cNvSpPr>
          <p:nvPr>
            <p:ph type="ftr" sz="quarter" idx="11"/>
          </p:nvPr>
        </p:nvSpPr>
        <p:spPr/>
        <p:txBody>
          <a:bodyPr/>
          <a:lstStyle/>
          <a:p>
            <a:endParaRPr lang="el-GR"/>
          </a:p>
        </p:txBody>
      </p:sp>
      <p:sp>
        <p:nvSpPr>
          <p:cNvPr id="9" name="Θέση αριθμού διαφάνειας 8">
            <a:extLst>
              <a:ext uri="{FF2B5EF4-FFF2-40B4-BE49-F238E27FC236}">
                <a16:creationId xmlns:a16="http://schemas.microsoft.com/office/drawing/2014/main" id="{F2EE1D90-4BCB-3AA4-B44B-9CB23B0046F4}"/>
              </a:ext>
            </a:extLst>
          </p:cNvPr>
          <p:cNvSpPr>
            <a:spLocks noGrp="1"/>
          </p:cNvSpPr>
          <p:nvPr>
            <p:ph type="sldNum" sz="quarter" idx="12"/>
          </p:nvPr>
        </p:nvSpPr>
        <p:spPr/>
        <p:txBody>
          <a:bodyPr/>
          <a:lstStyle/>
          <a:p>
            <a:fld id="{5FB8FE8F-66FA-364F-AE04-B725A6999A45}" type="slidenum">
              <a:rPr lang="el-GR" smtClean="0"/>
              <a:t>‹#›</a:t>
            </a:fld>
            <a:endParaRPr lang="el-GR"/>
          </a:p>
        </p:txBody>
      </p:sp>
    </p:spTree>
    <p:extLst>
      <p:ext uri="{BB962C8B-B14F-4D97-AF65-F5344CB8AC3E}">
        <p14:creationId xmlns:p14="http://schemas.microsoft.com/office/powerpoint/2010/main" val="1740604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494137B-FF2A-4A5D-322A-07E9067B6AEF}"/>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ημερομηνίας 2">
            <a:extLst>
              <a:ext uri="{FF2B5EF4-FFF2-40B4-BE49-F238E27FC236}">
                <a16:creationId xmlns:a16="http://schemas.microsoft.com/office/drawing/2014/main" id="{B03083E1-395F-1FA1-AB2E-D30C9A813E2E}"/>
              </a:ext>
            </a:extLst>
          </p:cNvPr>
          <p:cNvSpPr>
            <a:spLocks noGrp="1"/>
          </p:cNvSpPr>
          <p:nvPr>
            <p:ph type="dt" sz="half" idx="10"/>
          </p:nvPr>
        </p:nvSpPr>
        <p:spPr/>
        <p:txBody>
          <a:bodyPr/>
          <a:lstStyle/>
          <a:p>
            <a:fld id="{768FE759-04F0-304A-8188-EE7EEBBFC3FE}" type="datetimeFigureOut">
              <a:rPr lang="el-GR" smtClean="0"/>
              <a:t>4/1/24</a:t>
            </a:fld>
            <a:endParaRPr lang="el-GR"/>
          </a:p>
        </p:txBody>
      </p:sp>
      <p:sp>
        <p:nvSpPr>
          <p:cNvPr id="4" name="Θέση υποσέλιδου 3">
            <a:extLst>
              <a:ext uri="{FF2B5EF4-FFF2-40B4-BE49-F238E27FC236}">
                <a16:creationId xmlns:a16="http://schemas.microsoft.com/office/drawing/2014/main" id="{94233077-B869-CBE0-726E-7C1AC62568BA}"/>
              </a:ext>
            </a:extLst>
          </p:cNvPr>
          <p:cNvSpPr>
            <a:spLocks noGrp="1"/>
          </p:cNvSpPr>
          <p:nvPr>
            <p:ph type="ftr" sz="quarter" idx="11"/>
          </p:nvPr>
        </p:nvSpPr>
        <p:spPr/>
        <p:txBody>
          <a:bodyPr/>
          <a:lstStyle/>
          <a:p>
            <a:endParaRPr lang="el-GR"/>
          </a:p>
        </p:txBody>
      </p:sp>
      <p:sp>
        <p:nvSpPr>
          <p:cNvPr id="5" name="Θέση αριθμού διαφάνειας 4">
            <a:extLst>
              <a:ext uri="{FF2B5EF4-FFF2-40B4-BE49-F238E27FC236}">
                <a16:creationId xmlns:a16="http://schemas.microsoft.com/office/drawing/2014/main" id="{2879482A-80D7-6A53-2249-596D9903349A}"/>
              </a:ext>
            </a:extLst>
          </p:cNvPr>
          <p:cNvSpPr>
            <a:spLocks noGrp="1"/>
          </p:cNvSpPr>
          <p:nvPr>
            <p:ph type="sldNum" sz="quarter" idx="12"/>
          </p:nvPr>
        </p:nvSpPr>
        <p:spPr/>
        <p:txBody>
          <a:bodyPr/>
          <a:lstStyle/>
          <a:p>
            <a:fld id="{5FB8FE8F-66FA-364F-AE04-B725A6999A45}" type="slidenum">
              <a:rPr lang="el-GR" smtClean="0"/>
              <a:t>‹#›</a:t>
            </a:fld>
            <a:endParaRPr lang="el-GR"/>
          </a:p>
        </p:txBody>
      </p:sp>
    </p:spTree>
    <p:extLst>
      <p:ext uri="{BB962C8B-B14F-4D97-AF65-F5344CB8AC3E}">
        <p14:creationId xmlns:p14="http://schemas.microsoft.com/office/powerpoint/2010/main" val="16626961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Θέση ημερομηνίας 1">
            <a:extLst>
              <a:ext uri="{FF2B5EF4-FFF2-40B4-BE49-F238E27FC236}">
                <a16:creationId xmlns:a16="http://schemas.microsoft.com/office/drawing/2014/main" id="{CB5B5662-F84F-3D78-DA43-9D8A48C53A0C}"/>
              </a:ext>
            </a:extLst>
          </p:cNvPr>
          <p:cNvSpPr>
            <a:spLocks noGrp="1"/>
          </p:cNvSpPr>
          <p:nvPr>
            <p:ph type="dt" sz="half" idx="10"/>
          </p:nvPr>
        </p:nvSpPr>
        <p:spPr/>
        <p:txBody>
          <a:bodyPr/>
          <a:lstStyle/>
          <a:p>
            <a:fld id="{768FE759-04F0-304A-8188-EE7EEBBFC3FE}" type="datetimeFigureOut">
              <a:rPr lang="el-GR" smtClean="0"/>
              <a:t>4/1/24</a:t>
            </a:fld>
            <a:endParaRPr lang="el-GR"/>
          </a:p>
        </p:txBody>
      </p:sp>
      <p:sp>
        <p:nvSpPr>
          <p:cNvPr id="3" name="Θέση υποσέλιδου 2">
            <a:extLst>
              <a:ext uri="{FF2B5EF4-FFF2-40B4-BE49-F238E27FC236}">
                <a16:creationId xmlns:a16="http://schemas.microsoft.com/office/drawing/2014/main" id="{EFE39705-7C6F-4BA6-AF4C-FDF03CDD80CB}"/>
              </a:ext>
            </a:extLst>
          </p:cNvPr>
          <p:cNvSpPr>
            <a:spLocks noGrp="1"/>
          </p:cNvSpPr>
          <p:nvPr>
            <p:ph type="ftr" sz="quarter" idx="11"/>
          </p:nvPr>
        </p:nvSpPr>
        <p:spPr/>
        <p:txBody>
          <a:bodyPr/>
          <a:lstStyle/>
          <a:p>
            <a:endParaRPr lang="el-GR"/>
          </a:p>
        </p:txBody>
      </p:sp>
      <p:sp>
        <p:nvSpPr>
          <p:cNvPr id="4" name="Θέση αριθμού διαφάνειας 3">
            <a:extLst>
              <a:ext uri="{FF2B5EF4-FFF2-40B4-BE49-F238E27FC236}">
                <a16:creationId xmlns:a16="http://schemas.microsoft.com/office/drawing/2014/main" id="{765F8937-AAF8-9B35-7420-AA7E9AF947CE}"/>
              </a:ext>
            </a:extLst>
          </p:cNvPr>
          <p:cNvSpPr>
            <a:spLocks noGrp="1"/>
          </p:cNvSpPr>
          <p:nvPr>
            <p:ph type="sldNum" sz="quarter" idx="12"/>
          </p:nvPr>
        </p:nvSpPr>
        <p:spPr/>
        <p:txBody>
          <a:bodyPr/>
          <a:lstStyle/>
          <a:p>
            <a:fld id="{5FB8FE8F-66FA-364F-AE04-B725A6999A45}" type="slidenum">
              <a:rPr lang="el-GR" smtClean="0"/>
              <a:t>‹#›</a:t>
            </a:fld>
            <a:endParaRPr lang="el-GR"/>
          </a:p>
        </p:txBody>
      </p:sp>
    </p:spTree>
    <p:extLst>
      <p:ext uri="{BB962C8B-B14F-4D97-AF65-F5344CB8AC3E}">
        <p14:creationId xmlns:p14="http://schemas.microsoft.com/office/powerpoint/2010/main" val="608210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812A05F-E08C-45E3-0395-284C03EA2083}"/>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F121666F-5E9E-EFC1-55CE-34C2799C627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κειμένου 3">
            <a:extLst>
              <a:ext uri="{FF2B5EF4-FFF2-40B4-BE49-F238E27FC236}">
                <a16:creationId xmlns:a16="http://schemas.microsoft.com/office/drawing/2014/main" id="{906F9B16-23A8-8670-E77D-C16BAE3DA3B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1E42253B-AF2C-4959-42D1-57E1F307AAFA}"/>
              </a:ext>
            </a:extLst>
          </p:cNvPr>
          <p:cNvSpPr>
            <a:spLocks noGrp="1"/>
          </p:cNvSpPr>
          <p:nvPr>
            <p:ph type="dt" sz="half" idx="10"/>
          </p:nvPr>
        </p:nvSpPr>
        <p:spPr/>
        <p:txBody>
          <a:bodyPr/>
          <a:lstStyle/>
          <a:p>
            <a:fld id="{768FE759-04F0-304A-8188-EE7EEBBFC3FE}" type="datetimeFigureOut">
              <a:rPr lang="el-GR" smtClean="0"/>
              <a:t>4/1/24</a:t>
            </a:fld>
            <a:endParaRPr lang="el-GR"/>
          </a:p>
        </p:txBody>
      </p:sp>
      <p:sp>
        <p:nvSpPr>
          <p:cNvPr id="6" name="Θέση υποσέλιδου 5">
            <a:extLst>
              <a:ext uri="{FF2B5EF4-FFF2-40B4-BE49-F238E27FC236}">
                <a16:creationId xmlns:a16="http://schemas.microsoft.com/office/drawing/2014/main" id="{DE152633-BB22-9B13-80C7-7FBC4A3FC5FB}"/>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17AE9852-0F8E-6601-3C04-7BCF5B119866}"/>
              </a:ext>
            </a:extLst>
          </p:cNvPr>
          <p:cNvSpPr>
            <a:spLocks noGrp="1"/>
          </p:cNvSpPr>
          <p:nvPr>
            <p:ph type="sldNum" sz="quarter" idx="12"/>
          </p:nvPr>
        </p:nvSpPr>
        <p:spPr/>
        <p:txBody>
          <a:bodyPr/>
          <a:lstStyle/>
          <a:p>
            <a:fld id="{5FB8FE8F-66FA-364F-AE04-B725A6999A45}" type="slidenum">
              <a:rPr lang="el-GR" smtClean="0"/>
              <a:t>‹#›</a:t>
            </a:fld>
            <a:endParaRPr lang="el-GR"/>
          </a:p>
        </p:txBody>
      </p:sp>
    </p:spTree>
    <p:extLst>
      <p:ext uri="{BB962C8B-B14F-4D97-AF65-F5344CB8AC3E}">
        <p14:creationId xmlns:p14="http://schemas.microsoft.com/office/powerpoint/2010/main" val="31652883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4442F59-94A0-8DB0-B18B-4E1963C7556E}"/>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εικόνας 2">
            <a:extLst>
              <a:ext uri="{FF2B5EF4-FFF2-40B4-BE49-F238E27FC236}">
                <a16:creationId xmlns:a16="http://schemas.microsoft.com/office/drawing/2014/main" id="{828E3F16-374B-E35E-E003-4458C57166B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a:extLst>
              <a:ext uri="{FF2B5EF4-FFF2-40B4-BE49-F238E27FC236}">
                <a16:creationId xmlns:a16="http://schemas.microsoft.com/office/drawing/2014/main" id="{A086B0ED-C852-942F-4E1E-646BAE41C73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BCC29156-7EB7-EA13-2026-C4AA1B55BD75}"/>
              </a:ext>
            </a:extLst>
          </p:cNvPr>
          <p:cNvSpPr>
            <a:spLocks noGrp="1"/>
          </p:cNvSpPr>
          <p:nvPr>
            <p:ph type="dt" sz="half" idx="10"/>
          </p:nvPr>
        </p:nvSpPr>
        <p:spPr/>
        <p:txBody>
          <a:bodyPr/>
          <a:lstStyle/>
          <a:p>
            <a:fld id="{768FE759-04F0-304A-8188-EE7EEBBFC3FE}" type="datetimeFigureOut">
              <a:rPr lang="el-GR" smtClean="0"/>
              <a:t>4/1/24</a:t>
            </a:fld>
            <a:endParaRPr lang="el-GR"/>
          </a:p>
        </p:txBody>
      </p:sp>
      <p:sp>
        <p:nvSpPr>
          <p:cNvPr id="6" name="Θέση υποσέλιδου 5">
            <a:extLst>
              <a:ext uri="{FF2B5EF4-FFF2-40B4-BE49-F238E27FC236}">
                <a16:creationId xmlns:a16="http://schemas.microsoft.com/office/drawing/2014/main" id="{5C1F844D-E3DA-487A-27BA-6E66CD58A8AE}"/>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9B6FF744-8E80-C49B-82EF-238B5736910F}"/>
              </a:ext>
            </a:extLst>
          </p:cNvPr>
          <p:cNvSpPr>
            <a:spLocks noGrp="1"/>
          </p:cNvSpPr>
          <p:nvPr>
            <p:ph type="sldNum" sz="quarter" idx="12"/>
          </p:nvPr>
        </p:nvSpPr>
        <p:spPr/>
        <p:txBody>
          <a:bodyPr/>
          <a:lstStyle/>
          <a:p>
            <a:fld id="{5FB8FE8F-66FA-364F-AE04-B725A6999A45}" type="slidenum">
              <a:rPr lang="el-GR" smtClean="0"/>
              <a:t>‹#›</a:t>
            </a:fld>
            <a:endParaRPr lang="el-GR"/>
          </a:p>
        </p:txBody>
      </p:sp>
    </p:spTree>
    <p:extLst>
      <p:ext uri="{BB962C8B-B14F-4D97-AF65-F5344CB8AC3E}">
        <p14:creationId xmlns:p14="http://schemas.microsoft.com/office/powerpoint/2010/main" val="15653643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a:extLst>
              <a:ext uri="{FF2B5EF4-FFF2-40B4-BE49-F238E27FC236}">
                <a16:creationId xmlns:a16="http://schemas.microsoft.com/office/drawing/2014/main" id="{4B779130-6188-7909-0B04-841F85218D1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8F0431CB-EFF9-8C3F-4EAE-3C962122AC7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2721A16C-4715-5AF1-B2B9-2605CE7930E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8FE759-04F0-304A-8188-EE7EEBBFC3FE}" type="datetimeFigureOut">
              <a:rPr lang="el-GR" smtClean="0"/>
              <a:t>4/1/24</a:t>
            </a:fld>
            <a:endParaRPr lang="el-GR"/>
          </a:p>
        </p:txBody>
      </p:sp>
      <p:sp>
        <p:nvSpPr>
          <p:cNvPr id="5" name="Θέση υποσέλιδου 4">
            <a:extLst>
              <a:ext uri="{FF2B5EF4-FFF2-40B4-BE49-F238E27FC236}">
                <a16:creationId xmlns:a16="http://schemas.microsoft.com/office/drawing/2014/main" id="{E8EEAAE6-8FE1-BFE7-94D1-1BFA03E7F48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a:extLst>
              <a:ext uri="{FF2B5EF4-FFF2-40B4-BE49-F238E27FC236}">
                <a16:creationId xmlns:a16="http://schemas.microsoft.com/office/drawing/2014/main" id="{B230734F-FEFC-A276-0111-EE35AC9BADD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B8FE8F-66FA-364F-AE04-B725A6999A45}" type="slidenum">
              <a:rPr lang="el-GR" smtClean="0"/>
              <a:t>‹#›</a:t>
            </a:fld>
            <a:endParaRPr lang="el-GR"/>
          </a:p>
        </p:txBody>
      </p:sp>
    </p:spTree>
    <p:extLst>
      <p:ext uri="{BB962C8B-B14F-4D97-AF65-F5344CB8AC3E}">
        <p14:creationId xmlns:p14="http://schemas.microsoft.com/office/powerpoint/2010/main" val="8359688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s://el.wikipedia.org/wiki/%CE%9C%CE%BF%CE%BD%CE%B1%CF%83%CF%84%CE%AE%CF%81%CE%B9_(%CE%B8%CF%81%CE%B7%CF%83%CE%BA%CE%B5%CE%AF%CE%B1)" TargetMode="External"/><Relationship Id="rId7" Type="http://schemas.openxmlformats.org/officeDocument/2006/relationships/hyperlink" Target="https://el.wikipedia.org/wiki/%CE%9C%CE%BF%CE%BD%CE%AE_%CE%92%CE%B1%CF%81%CE%BB%CE%B1%CE%AC%CE%BC#cite_note-3" TargetMode="External"/><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hyperlink" Target="https://el.wikipedia.org/wiki/UNESCO" TargetMode="External"/><Relationship Id="rId5" Type="http://schemas.openxmlformats.org/officeDocument/2006/relationships/hyperlink" Target="https://el.wikipedia.org/wiki/%CE%9C%CE%BD%CE%B7%CE%BC%CE%B5%CE%AF%CE%BF_%CF%80%CE%B1%CE%B3%CE%BA%CF%8C%CF%83%CE%BC%CE%B9%CE%B1%CF%82_%CE%BA%CE%BB%CE%B7%CF%81%CE%BF%CE%BD%CE%BF%CE%BC%CE%B9%CE%AC%CF%82" TargetMode="External"/><Relationship Id="rId4" Type="http://schemas.openxmlformats.org/officeDocument/2006/relationships/hyperlink" Target="https://el.wikipedia.org/wiki/%CE%9C%CE%B5%CF%84%CE%AD%CF%89%CF%81%CE%B1"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el.wikipedia.org/wiki/%CE%91%CF%88%CE%B1%CF%81%CE%AC%CE%B4%CE%B5%CF%82" TargetMode="External"/><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84DD25AA-E985-DAA9-162C-38B994A82F2B}"/>
              </a:ext>
            </a:extLst>
          </p:cNvPr>
          <p:cNvPicPr>
            <a:picLocks noChangeAspect="1"/>
          </p:cNvPicPr>
          <p:nvPr/>
        </p:nvPicPr>
        <p:blipFill rotWithShape="1">
          <a:blip r:embed="rId2">
            <a:alphaModFix amt="50000"/>
          </a:blip>
          <a:srcRect t="8862" b="6868"/>
          <a:stretch/>
        </p:blipFill>
        <p:spPr>
          <a:xfrm>
            <a:off x="20" y="1"/>
            <a:ext cx="12191980" cy="6857999"/>
          </a:xfrm>
          <a:prstGeom prst="rect">
            <a:avLst/>
          </a:prstGeom>
        </p:spPr>
      </p:pic>
      <p:sp>
        <p:nvSpPr>
          <p:cNvPr id="2" name="Τίτλος 1">
            <a:extLst>
              <a:ext uri="{FF2B5EF4-FFF2-40B4-BE49-F238E27FC236}">
                <a16:creationId xmlns:a16="http://schemas.microsoft.com/office/drawing/2014/main" id="{3DAB6D26-4F61-E1B4-F95E-932026B45255}"/>
              </a:ext>
            </a:extLst>
          </p:cNvPr>
          <p:cNvSpPr>
            <a:spLocks noGrp="1"/>
          </p:cNvSpPr>
          <p:nvPr>
            <p:ph type="ctrTitle"/>
          </p:nvPr>
        </p:nvSpPr>
        <p:spPr>
          <a:xfrm>
            <a:off x="1524000" y="1122362"/>
            <a:ext cx="9144000" cy="2900518"/>
          </a:xfrm>
        </p:spPr>
        <p:txBody>
          <a:bodyPr>
            <a:normAutofit/>
          </a:bodyPr>
          <a:lstStyle/>
          <a:p>
            <a:r>
              <a:rPr lang="el-GR">
                <a:solidFill>
                  <a:srgbClr val="FFFFFF"/>
                </a:solidFill>
              </a:rPr>
              <a:t>ΙΕΡΑ ΜΟΝΗ ΒΑΡΛΑΑΜ</a:t>
            </a:r>
          </a:p>
        </p:txBody>
      </p:sp>
      <p:sp>
        <p:nvSpPr>
          <p:cNvPr id="3" name="Υπότιτλος 2">
            <a:extLst>
              <a:ext uri="{FF2B5EF4-FFF2-40B4-BE49-F238E27FC236}">
                <a16:creationId xmlns:a16="http://schemas.microsoft.com/office/drawing/2014/main" id="{A9EFF57E-2D69-F37A-B69C-7CDF064BB2EA}"/>
              </a:ext>
            </a:extLst>
          </p:cNvPr>
          <p:cNvSpPr>
            <a:spLocks noGrp="1"/>
          </p:cNvSpPr>
          <p:nvPr>
            <p:ph type="subTitle" idx="1"/>
          </p:nvPr>
        </p:nvSpPr>
        <p:spPr>
          <a:xfrm>
            <a:off x="1524000" y="4159404"/>
            <a:ext cx="9144000" cy="1098395"/>
          </a:xfrm>
        </p:spPr>
        <p:txBody>
          <a:bodyPr>
            <a:normAutofit/>
          </a:bodyPr>
          <a:lstStyle/>
          <a:p>
            <a:r>
              <a:rPr lang="el-GR" sz="2800" dirty="0"/>
              <a:t>ΓΙΩΡΓΟΣ ΞΕΪΝΗΣ </a:t>
            </a:r>
          </a:p>
          <a:p>
            <a:r>
              <a:rPr lang="el-GR" sz="2800" dirty="0"/>
              <a:t>Α2 </a:t>
            </a:r>
          </a:p>
        </p:txBody>
      </p:sp>
    </p:spTree>
    <p:extLst>
      <p:ext uri="{BB962C8B-B14F-4D97-AF65-F5344CB8AC3E}">
        <p14:creationId xmlns:p14="http://schemas.microsoft.com/office/powerpoint/2010/main" val="56225890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par>
                                <p:cTn id="8" presetID="10" presetClass="entr" presetSubtype="0" fill="hold" grpId="0" nodeType="withEffect">
                                  <p:stCondLst>
                                    <p:cond delay="2000"/>
                                  </p:stCondLst>
                                  <p:iterate type="lt">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4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2000"/>
                                  </p:stCondLst>
                                  <p:iterate type="lt">
                                    <p:tmPct val="10000"/>
                                  </p:iterate>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4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7">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9">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Isosceles Triangle 17">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Εικόνα 2" descr="Εικόνα που περιέχει εξωτερικός χώρος/ύπαιθρος, ουρανός, τάφος, κοιμητήριο&#10;&#10;Περιγραφή που δημιουργήθηκε αυτόματα">
            <a:extLst>
              <a:ext uri="{FF2B5EF4-FFF2-40B4-BE49-F238E27FC236}">
                <a16:creationId xmlns:a16="http://schemas.microsoft.com/office/drawing/2014/main" id="{1A642FE3-D634-93EB-B0F9-0A5DEAC1DACA}"/>
              </a:ext>
            </a:extLst>
          </p:cNvPr>
          <p:cNvPicPr>
            <a:picLocks noChangeAspect="1"/>
          </p:cNvPicPr>
          <p:nvPr/>
        </p:nvPicPr>
        <p:blipFill>
          <a:blip r:embed="rId2"/>
          <a:stretch>
            <a:fillRect/>
          </a:stretch>
        </p:blipFill>
        <p:spPr>
          <a:xfrm>
            <a:off x="2957513" y="-31749"/>
            <a:ext cx="5624923" cy="6246282"/>
          </a:xfrm>
          <a:prstGeom prst="rect">
            <a:avLst/>
          </a:prstGeom>
          <a:ln>
            <a:noFill/>
          </a:ln>
        </p:spPr>
      </p:pic>
      <p:sp>
        <p:nvSpPr>
          <p:cNvPr id="20" name="Isosceles Triangle 19">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649589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descr="Εικόνα που περιέχει εξωτερικός χώρος/ύπαιθρος, ουρανός, βουνό, δέντρο&#10;&#10;Περιγραφή που δημιουργήθηκε αυτόματα">
            <a:extLst>
              <a:ext uri="{FF2B5EF4-FFF2-40B4-BE49-F238E27FC236}">
                <a16:creationId xmlns:a16="http://schemas.microsoft.com/office/drawing/2014/main" id="{71190DFE-DEB1-E33B-81CC-954FE670DB4C}"/>
              </a:ext>
            </a:extLst>
          </p:cNvPr>
          <p:cNvPicPr>
            <a:picLocks noChangeAspect="1"/>
          </p:cNvPicPr>
          <p:nvPr/>
        </p:nvPicPr>
        <p:blipFill>
          <a:blip r:embed="rId2"/>
          <a:stretch>
            <a:fillRect/>
          </a:stretch>
        </p:blipFill>
        <p:spPr>
          <a:xfrm>
            <a:off x="0" y="0"/>
            <a:ext cx="6096000" cy="6858000"/>
          </a:xfrm>
          <a:prstGeom prst="rect">
            <a:avLst/>
          </a:prstGeom>
        </p:spPr>
      </p:pic>
      <p:pic>
        <p:nvPicPr>
          <p:cNvPr id="6" name="Εικόνα 5" descr="Εικόνα που περιέχει τοπίο, εξωτερικός χώρος/ύπαιθρος, βουνό, σύννεφο&#10;&#10;Περιγραφή που δημιουργήθηκε αυτόματα">
            <a:extLst>
              <a:ext uri="{FF2B5EF4-FFF2-40B4-BE49-F238E27FC236}">
                <a16:creationId xmlns:a16="http://schemas.microsoft.com/office/drawing/2014/main" id="{FCB186D2-7162-3149-72A3-430AC28C6F4E}"/>
              </a:ext>
            </a:extLst>
          </p:cNvPr>
          <p:cNvPicPr>
            <a:picLocks noChangeAspect="1"/>
          </p:cNvPicPr>
          <p:nvPr/>
        </p:nvPicPr>
        <p:blipFill>
          <a:blip r:embed="rId3"/>
          <a:stretch>
            <a:fillRect/>
          </a:stretch>
        </p:blipFill>
        <p:spPr>
          <a:xfrm>
            <a:off x="6096001" y="0"/>
            <a:ext cx="6096000" cy="6858000"/>
          </a:xfrm>
          <a:prstGeom prst="rect">
            <a:avLst/>
          </a:prstGeom>
        </p:spPr>
      </p:pic>
      <p:sp>
        <p:nvSpPr>
          <p:cNvPr id="7" name="Κατακόρυφος πάπυρος 6">
            <a:extLst>
              <a:ext uri="{FF2B5EF4-FFF2-40B4-BE49-F238E27FC236}">
                <a16:creationId xmlns:a16="http://schemas.microsoft.com/office/drawing/2014/main" id="{DEEF0F1E-C7C4-EDA5-AF20-CC1408E3164E}"/>
              </a:ext>
            </a:extLst>
          </p:cNvPr>
          <p:cNvSpPr/>
          <p:nvPr/>
        </p:nvSpPr>
        <p:spPr>
          <a:xfrm>
            <a:off x="3692912" y="841917"/>
            <a:ext cx="4806175" cy="4705814"/>
          </a:xfrm>
          <a:prstGeom prst="verticalScroll">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dirty="0"/>
              <a:t>ΣΑΣ ΕΥΧΑΡΙΣΤΩ ΠΟΛΥ ΓΙΑ ΤΟ ΧΡΟΝΟ ΣΑΣ ! </a:t>
            </a:r>
          </a:p>
          <a:p>
            <a:pPr algn="ctr"/>
            <a:r>
              <a:rPr lang="el-GR" dirty="0"/>
              <a:t>ΚΑΛΗ ΧΡΟΝΙΑ </a:t>
            </a:r>
          </a:p>
        </p:txBody>
      </p:sp>
    </p:spTree>
    <p:extLst>
      <p:ext uri="{BB962C8B-B14F-4D97-AF65-F5344CB8AC3E}">
        <p14:creationId xmlns:p14="http://schemas.microsoft.com/office/powerpoint/2010/main" val="2923592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strips(downLef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Θέση περιεχομένου 4">
            <a:extLst>
              <a:ext uri="{FF2B5EF4-FFF2-40B4-BE49-F238E27FC236}">
                <a16:creationId xmlns:a16="http://schemas.microsoft.com/office/drawing/2014/main" id="{2D13AE61-02AA-F842-3DBE-EF8DDC8BD5C6}"/>
              </a:ext>
            </a:extLst>
          </p:cNvPr>
          <p:cNvPicPr>
            <a:picLocks noGrp="1" noChangeAspect="1"/>
          </p:cNvPicPr>
          <p:nvPr>
            <p:ph idx="1"/>
          </p:nvPr>
        </p:nvPicPr>
        <p:blipFill>
          <a:blip r:embed="rId2"/>
          <a:stretch>
            <a:fillRect/>
          </a:stretch>
        </p:blipFill>
        <p:spPr>
          <a:xfrm>
            <a:off x="0" y="0"/>
            <a:ext cx="12192000" cy="6858000"/>
          </a:xfrm>
        </p:spPr>
      </p:pic>
      <p:sp>
        <p:nvSpPr>
          <p:cNvPr id="6" name="Σύννεφο 5">
            <a:extLst>
              <a:ext uri="{FF2B5EF4-FFF2-40B4-BE49-F238E27FC236}">
                <a16:creationId xmlns:a16="http://schemas.microsoft.com/office/drawing/2014/main" id="{6157DCB1-4299-3466-8920-A961542B43DF}"/>
              </a:ext>
            </a:extLst>
          </p:cNvPr>
          <p:cNvSpPr/>
          <p:nvPr/>
        </p:nvSpPr>
        <p:spPr>
          <a:xfrm>
            <a:off x="450761" y="425004"/>
            <a:ext cx="10715221" cy="6432996"/>
          </a:xfrm>
          <a:prstGeom prst="cloud">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2400" dirty="0">
                <a:solidFill>
                  <a:schemeClr val="tx1"/>
                </a:solidFill>
              </a:rPr>
              <a:t>Η </a:t>
            </a:r>
            <a:r>
              <a:rPr lang="el-GR" sz="2400" b="1" dirty="0">
                <a:solidFill>
                  <a:schemeClr val="tx1"/>
                </a:solidFill>
              </a:rPr>
              <a:t>Μονή Βαρλαάμ</a:t>
            </a:r>
            <a:r>
              <a:rPr lang="el-GR" sz="2400" dirty="0">
                <a:solidFill>
                  <a:schemeClr val="tx1"/>
                </a:solidFill>
              </a:rPr>
              <a:t> ή </a:t>
            </a:r>
            <a:r>
              <a:rPr lang="el-GR" sz="2400" b="1" dirty="0">
                <a:solidFill>
                  <a:schemeClr val="tx1"/>
                </a:solidFill>
              </a:rPr>
              <a:t>μονή των Αγίων Πάντων</a:t>
            </a:r>
            <a:r>
              <a:rPr lang="el-GR" sz="2400" dirty="0">
                <a:solidFill>
                  <a:schemeClr val="tx1"/>
                </a:solidFill>
              </a:rPr>
              <a:t> είναι ανδρικό </a:t>
            </a:r>
            <a:r>
              <a:rPr lang="el-GR" sz="2400" dirty="0">
                <a:solidFill>
                  <a:schemeClr val="tx1"/>
                </a:solidFill>
                <a:hlinkClick r:id="rId3" tooltip="Μοναστήρι (θρησκεία)">
                  <a:extLst>
                    <a:ext uri="{A12FA001-AC4F-418D-AE19-62706E023703}">
                      <ahyp:hlinkClr xmlns:ahyp="http://schemas.microsoft.com/office/drawing/2018/hyperlinkcolor" val="tx"/>
                    </a:ext>
                  </a:extLst>
                </a:hlinkClick>
              </a:rPr>
              <a:t>μοναστήρι</a:t>
            </a:r>
            <a:r>
              <a:rPr lang="el-GR" sz="2400" dirty="0">
                <a:solidFill>
                  <a:schemeClr val="tx1"/>
                </a:solidFill>
              </a:rPr>
              <a:t> στα </a:t>
            </a:r>
            <a:r>
              <a:rPr lang="el-GR" sz="2400" dirty="0">
                <a:solidFill>
                  <a:schemeClr val="tx1"/>
                </a:solidFill>
                <a:hlinkClick r:id="rId4" tooltip="Μετέωρα">
                  <a:extLst>
                    <a:ext uri="{A12FA001-AC4F-418D-AE19-62706E023703}">
                      <ahyp:hlinkClr xmlns:ahyp="http://schemas.microsoft.com/office/drawing/2018/hyperlinkcolor" val="tx"/>
                    </a:ext>
                  </a:extLst>
                </a:hlinkClick>
              </a:rPr>
              <a:t>Μετέωρα</a:t>
            </a:r>
            <a:r>
              <a:rPr lang="el-GR" sz="2400" dirty="0">
                <a:solidFill>
                  <a:schemeClr val="tx1"/>
                </a:solidFill>
              </a:rPr>
              <a:t>, στην κορυφή απότομου βράχου. Είναι ένα από τα έξι που συνεχίζουν να είναι ενεργά στα Μετέωρα, τα οποία από το 1988 συμπεριλαμβάνονται στα </a:t>
            </a:r>
            <a:r>
              <a:rPr lang="el-GR" sz="2400" dirty="0">
                <a:solidFill>
                  <a:schemeClr val="tx1"/>
                </a:solidFill>
                <a:hlinkClick r:id="rId5" tooltip="Μνημείο παγκόσμιας κληρονομιάς">
                  <a:extLst>
                    <a:ext uri="{A12FA001-AC4F-418D-AE19-62706E023703}">
                      <ahyp:hlinkClr xmlns:ahyp="http://schemas.microsoft.com/office/drawing/2018/hyperlinkcolor" val="tx"/>
                    </a:ext>
                  </a:extLst>
                </a:hlinkClick>
              </a:rPr>
              <a:t>μνημεία παγκόσμιας κληρονομιάς</a:t>
            </a:r>
            <a:r>
              <a:rPr lang="el-GR" sz="2400" dirty="0">
                <a:solidFill>
                  <a:schemeClr val="tx1"/>
                </a:solidFill>
              </a:rPr>
              <a:t> της </a:t>
            </a:r>
            <a:r>
              <a:rPr lang="en" sz="2400" dirty="0">
                <a:solidFill>
                  <a:schemeClr val="tx1"/>
                </a:solidFill>
                <a:hlinkClick r:id="rId6" tooltip="UNESCO">
                  <a:extLst>
                    <a:ext uri="{A12FA001-AC4F-418D-AE19-62706E023703}">
                      <ahyp:hlinkClr xmlns:ahyp="http://schemas.microsoft.com/office/drawing/2018/hyperlinkcolor" val="tx"/>
                    </a:ext>
                  </a:extLst>
                </a:hlinkClick>
              </a:rPr>
              <a:t>UNESCO</a:t>
            </a:r>
            <a:r>
              <a:rPr lang="en" sz="2400" dirty="0">
                <a:solidFill>
                  <a:schemeClr val="tx1"/>
                </a:solidFill>
              </a:rPr>
              <a:t>.</a:t>
            </a:r>
            <a:r>
              <a:rPr lang="en" sz="2400" baseline="30000" dirty="0">
                <a:solidFill>
                  <a:schemeClr val="tx1"/>
                </a:solidFill>
                <a:hlinkClick r:id="rId7">
                  <a:extLst>
                    <a:ext uri="{A12FA001-AC4F-418D-AE19-62706E023703}">
                      <ahyp:hlinkClr xmlns:ahyp="http://schemas.microsoft.com/office/drawing/2018/hyperlinkcolor" val="tx"/>
                    </a:ext>
                  </a:extLst>
                </a:hlinkClick>
              </a:rPr>
              <a:t>[3]</a:t>
            </a:r>
            <a:r>
              <a:rPr lang="en" sz="2400" dirty="0">
                <a:solidFill>
                  <a:schemeClr val="tx1"/>
                </a:solidFill>
              </a:rPr>
              <a:t> </a:t>
            </a:r>
            <a:r>
              <a:rPr lang="el-GR" sz="2400" dirty="0">
                <a:solidFill>
                  <a:schemeClr val="tx1"/>
                </a:solidFill>
              </a:rPr>
              <a:t>Η μονή δημιουργήθηκε στις αρχές του 16ου αιώνα, αλλά το όνομά της πήρε από τον ασκητή Βαρλαάμ, ο οποίος εγκαταστάθηκε στον βράχο τον 14ο αιώνα. Είναι γνωστή για το σημαντικό αρχείο που διατηρεί. </a:t>
            </a:r>
          </a:p>
        </p:txBody>
      </p:sp>
    </p:spTree>
    <p:extLst>
      <p:ext uri="{BB962C8B-B14F-4D97-AF65-F5344CB8AC3E}">
        <p14:creationId xmlns:p14="http://schemas.microsoft.com/office/powerpoint/2010/main" val="3896436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32" fill="hold" nodeType="clickEffect">
                                  <p:stCondLst>
                                    <p:cond delay="0"/>
                                  </p:stCondLst>
                                  <p:childTnLst>
                                    <p:anim calcmode="lin" valueType="num">
                                      <p:cBhvr>
                                        <p:cTn id="6" dur="500"/>
                                        <p:tgtEl>
                                          <p:spTgt spid="5"/>
                                        </p:tgtEl>
                                        <p:attrNameLst>
                                          <p:attrName>ppt_w</p:attrName>
                                        </p:attrNameLst>
                                      </p:cBhvr>
                                      <p:tavLst>
                                        <p:tav tm="0">
                                          <p:val>
                                            <p:strVal val="ppt_w"/>
                                          </p:val>
                                        </p:tav>
                                        <p:tav tm="100000">
                                          <p:val>
                                            <p:fltVal val="0"/>
                                          </p:val>
                                        </p:tav>
                                      </p:tavLst>
                                    </p:anim>
                                    <p:anim calcmode="lin" valueType="num">
                                      <p:cBhvr>
                                        <p:cTn id="7" dur="500"/>
                                        <p:tgtEl>
                                          <p:spTgt spid="5"/>
                                        </p:tgtEl>
                                        <p:attrNameLst>
                                          <p:attrName>ppt_h</p:attrName>
                                        </p:attrNameLst>
                                      </p:cBhvr>
                                      <p:tavLst>
                                        <p:tav tm="0">
                                          <p:val>
                                            <p:strVal val="ppt_h"/>
                                          </p:val>
                                        </p:tav>
                                        <p:tav tm="100000">
                                          <p:val>
                                            <p:fltVal val="0"/>
                                          </p:val>
                                        </p:tav>
                                      </p:tavLst>
                                    </p:anim>
                                    <p:animEffect transition="out" filter="fade">
                                      <p:cBhvr>
                                        <p:cTn id="8" dur="500"/>
                                        <p:tgtEl>
                                          <p:spTgt spid="5"/>
                                        </p:tgtEl>
                                      </p:cBhvr>
                                    </p:animEffect>
                                    <p:set>
                                      <p:cBhvr>
                                        <p:cTn id="9" dur="1" fill="hold">
                                          <p:stCondLst>
                                            <p:cond delay="499"/>
                                          </p:stCondLst>
                                        </p:cTn>
                                        <p:tgtEl>
                                          <p:spTgt spid="5"/>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3" presetClass="entr" presetSubtype="1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blinds(horizontal)">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3D50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Εικόνα 2" descr="Εικόνα που περιέχει εξωτερικός χώρος/ύπαιθρος, ρουχισμός, άτομο, παράθυρο&#10;&#10;Περιγραφή που δημιουργήθηκε αυτόματα">
            <a:extLst>
              <a:ext uri="{FF2B5EF4-FFF2-40B4-BE49-F238E27FC236}">
                <a16:creationId xmlns:a16="http://schemas.microsoft.com/office/drawing/2014/main" id="{C9046225-CF7B-DCE8-C0A6-E5721CD737D6}"/>
              </a:ext>
            </a:extLst>
          </p:cNvPr>
          <p:cNvPicPr>
            <a:picLocks noChangeAspect="1"/>
          </p:cNvPicPr>
          <p:nvPr/>
        </p:nvPicPr>
        <p:blipFill>
          <a:blip r:embed="rId2"/>
          <a:stretch>
            <a:fillRect/>
          </a:stretch>
        </p:blipFill>
        <p:spPr>
          <a:xfrm>
            <a:off x="610306" y="643467"/>
            <a:ext cx="7428088" cy="5571066"/>
          </a:xfrm>
          <a:prstGeom prst="rect">
            <a:avLst/>
          </a:prstGeom>
        </p:spPr>
      </p:pic>
      <p:sp>
        <p:nvSpPr>
          <p:cNvPr id="4" name="Καμπύλο κάτω βέλος 3">
            <a:extLst>
              <a:ext uri="{FF2B5EF4-FFF2-40B4-BE49-F238E27FC236}">
                <a16:creationId xmlns:a16="http://schemas.microsoft.com/office/drawing/2014/main" id="{D4D76D59-D4A5-FE4A-89BB-EAF79CABC03A}"/>
              </a:ext>
            </a:extLst>
          </p:cNvPr>
          <p:cNvSpPr/>
          <p:nvPr/>
        </p:nvSpPr>
        <p:spPr>
          <a:xfrm>
            <a:off x="7237141" y="602166"/>
            <a:ext cx="3178098" cy="959005"/>
          </a:xfrm>
          <a:prstGeom prst="curvedDownArrow">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solidFill>
                <a:sysClr val="windowText" lastClr="000000"/>
              </a:solidFill>
            </a:endParaRPr>
          </a:p>
        </p:txBody>
      </p:sp>
      <p:sp>
        <p:nvSpPr>
          <p:cNvPr id="5" name="TextBox 4">
            <a:extLst>
              <a:ext uri="{FF2B5EF4-FFF2-40B4-BE49-F238E27FC236}">
                <a16:creationId xmlns:a16="http://schemas.microsoft.com/office/drawing/2014/main" id="{CB02BB85-6F62-E7ED-5FDE-2C8F37131995}"/>
              </a:ext>
            </a:extLst>
          </p:cNvPr>
          <p:cNvSpPr txBox="1"/>
          <p:nvPr/>
        </p:nvSpPr>
        <p:spPr>
          <a:xfrm>
            <a:off x="8348973" y="1533362"/>
            <a:ext cx="3055435" cy="4708981"/>
          </a:xfrm>
          <a:prstGeom prst="rect">
            <a:avLst/>
          </a:prstGeom>
          <a:noFill/>
        </p:spPr>
        <p:txBody>
          <a:bodyPr wrap="square" rtlCol="0">
            <a:spAutoFit/>
          </a:bodyPr>
          <a:lstStyle/>
          <a:p>
            <a:r>
              <a:rPr lang="el-GR" sz="2000" b="0" i="0" u="none" strike="noStrike" dirty="0">
                <a:solidFill>
                  <a:srgbClr val="202122"/>
                </a:solidFill>
                <a:effectLst/>
                <a:latin typeface="Arial" panose="020B0604020202020204" pitchFamily="34" charset="0"/>
              </a:rPr>
              <a:t>Η μονή οργανώθηκε από τους αδελφούς Νεκτάριο και Θεοφάνη, τους λεγόμενους </a:t>
            </a:r>
            <a:r>
              <a:rPr lang="el-GR" sz="2000" b="0" i="0" u="none" strike="noStrike" dirty="0">
                <a:effectLst/>
                <a:latin typeface="Arial" panose="020B0604020202020204" pitchFamily="34" charset="0"/>
                <a:hlinkClick r:id="rId3" tooltip="Αψαράδες">
                  <a:extLst>
                    <a:ext uri="{A12FA001-AC4F-418D-AE19-62706E023703}">
                      <ahyp:hlinkClr xmlns:ahyp="http://schemas.microsoft.com/office/drawing/2018/hyperlinkcolor" val="tx"/>
                    </a:ext>
                  </a:extLst>
                </a:hlinkClick>
              </a:rPr>
              <a:t>Αψαράδες</a:t>
            </a:r>
            <a:r>
              <a:rPr lang="el-GR" sz="2000" b="0" i="0" u="none" strike="noStrike" dirty="0">
                <a:effectLst/>
                <a:latin typeface="Arial" panose="020B0604020202020204" pitchFamily="34" charset="0"/>
              </a:rPr>
              <a:t>, </a:t>
            </a:r>
            <a:r>
              <a:rPr lang="el-GR" sz="2000" b="0" i="0" u="none" strike="noStrike" dirty="0">
                <a:solidFill>
                  <a:srgbClr val="202122"/>
                </a:solidFill>
                <a:effectLst/>
                <a:latin typeface="Arial" panose="020B0604020202020204" pitchFamily="34" charset="0"/>
              </a:rPr>
              <a:t>από την Ήπειρο στις αρχές του 16ου αιώνα. Το 1518 ανακαίνισαν το παρεκκλήσι των Τριών Ιεραρχών, το οποίο είχε κτίσει ο Βαρλαάμ. Το 1536 κτίστηκε ο πύργος του </a:t>
            </a:r>
            <a:r>
              <a:rPr lang="el-GR" sz="2000" b="0" i="0" u="none" strike="noStrike" dirty="0" err="1">
                <a:solidFill>
                  <a:srgbClr val="202122"/>
                </a:solidFill>
                <a:effectLst/>
                <a:latin typeface="Arial" panose="020B0604020202020204" pitchFamily="34" charset="0"/>
              </a:rPr>
              <a:t>βριζονίου</a:t>
            </a:r>
            <a:r>
              <a:rPr lang="el-GR" sz="2000" b="0" i="0" u="none" strike="noStrike" dirty="0">
                <a:solidFill>
                  <a:srgbClr val="202122"/>
                </a:solidFill>
                <a:effectLst/>
                <a:latin typeface="Arial" panose="020B0604020202020204" pitchFamily="34" charset="0"/>
              </a:rPr>
              <a:t>. Το μοναστήρι γνώρισε οικονομική ανάπτυξη και πνευματική άνθηση. </a:t>
            </a:r>
            <a:endParaRPr lang="el-GR" sz="2000" dirty="0"/>
          </a:p>
        </p:txBody>
      </p:sp>
    </p:spTree>
    <p:extLst>
      <p:ext uri="{BB962C8B-B14F-4D97-AF65-F5344CB8AC3E}">
        <p14:creationId xmlns:p14="http://schemas.microsoft.com/office/powerpoint/2010/main" val="15106101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673E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Εικόνα 2" descr="Εικόνα που περιέχει κείμενο, τέχνη, κτίριο, κορνίζα&#10;&#10;Περιγραφή που δημιουργήθηκε αυτόματα">
            <a:extLst>
              <a:ext uri="{FF2B5EF4-FFF2-40B4-BE49-F238E27FC236}">
                <a16:creationId xmlns:a16="http://schemas.microsoft.com/office/drawing/2014/main" id="{16912580-F535-62F1-F63B-781BEA9C0394}"/>
              </a:ext>
            </a:extLst>
          </p:cNvPr>
          <p:cNvPicPr>
            <a:picLocks noChangeAspect="1"/>
          </p:cNvPicPr>
          <p:nvPr/>
        </p:nvPicPr>
        <p:blipFill>
          <a:blip r:embed="rId2"/>
          <a:stretch>
            <a:fillRect/>
          </a:stretch>
        </p:blipFill>
        <p:spPr>
          <a:xfrm>
            <a:off x="529399" y="643467"/>
            <a:ext cx="6915150" cy="5571066"/>
          </a:xfrm>
          <a:prstGeom prst="rect">
            <a:avLst/>
          </a:prstGeom>
        </p:spPr>
      </p:pic>
      <p:sp>
        <p:nvSpPr>
          <p:cNvPr id="4" name="Καμπύλο κάτω βέλος 3">
            <a:extLst>
              <a:ext uri="{FF2B5EF4-FFF2-40B4-BE49-F238E27FC236}">
                <a16:creationId xmlns:a16="http://schemas.microsoft.com/office/drawing/2014/main" id="{5ABD328E-AD86-90EC-563E-6446166A57BF}"/>
              </a:ext>
            </a:extLst>
          </p:cNvPr>
          <p:cNvSpPr/>
          <p:nvPr/>
        </p:nvSpPr>
        <p:spPr>
          <a:xfrm>
            <a:off x="6512312" y="502920"/>
            <a:ext cx="3245005" cy="1048215"/>
          </a:xfrm>
          <a:prstGeom prst="curvedDown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solidFill>
                <a:schemeClr val="tx1"/>
              </a:solidFill>
            </a:endParaRPr>
          </a:p>
        </p:txBody>
      </p:sp>
      <p:sp>
        <p:nvSpPr>
          <p:cNvPr id="5" name="TextBox 4">
            <a:extLst>
              <a:ext uri="{FF2B5EF4-FFF2-40B4-BE49-F238E27FC236}">
                <a16:creationId xmlns:a16="http://schemas.microsoft.com/office/drawing/2014/main" id="{054C220A-83F5-7EC2-CA3C-1AE8F12ABE18}"/>
              </a:ext>
            </a:extLst>
          </p:cNvPr>
          <p:cNvSpPr txBox="1"/>
          <p:nvPr/>
        </p:nvSpPr>
        <p:spPr>
          <a:xfrm>
            <a:off x="7694341" y="1706137"/>
            <a:ext cx="3880625" cy="1754326"/>
          </a:xfrm>
          <a:prstGeom prst="rect">
            <a:avLst/>
          </a:prstGeom>
          <a:noFill/>
        </p:spPr>
        <p:txBody>
          <a:bodyPr wrap="square" rtlCol="0">
            <a:spAutoFit/>
          </a:bodyPr>
          <a:lstStyle/>
          <a:p>
            <a:r>
              <a:rPr lang="el-GR" dirty="0"/>
              <a:t>Στην Ιερά Μονή Βαρλαάμ που επισκέφθηκα, υπήρχε ένα δωμάτιο το οποίο είχε ένα πολύ μεγάλο βαρέλι (12.000 λίτρα), στο οποίο οι μοναχοί αποθήκευαν το κρασί που οι ίδιοι έφτιαχναν. </a:t>
            </a:r>
          </a:p>
        </p:txBody>
      </p:sp>
    </p:spTree>
    <p:extLst>
      <p:ext uri="{BB962C8B-B14F-4D97-AF65-F5344CB8AC3E}">
        <p14:creationId xmlns:p14="http://schemas.microsoft.com/office/powerpoint/2010/main" val="4615803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9F529C3-C941-49FD-8C67-82F134F64B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50000"/>
              <a:lumOff val="5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0586029-32A0-47E5-9AEC-AE3ABA6B94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Εικόνα 2" descr="Εικόνα που περιέχει βαρέλι, ζυθοποιείο, οινοποιείο, εσωτερικός χώρος&#10;&#10;Περιγραφή που δημιουργήθηκε αυτόματα">
            <a:extLst>
              <a:ext uri="{FF2B5EF4-FFF2-40B4-BE49-F238E27FC236}">
                <a16:creationId xmlns:a16="http://schemas.microsoft.com/office/drawing/2014/main" id="{B4B7DBD9-AC0B-98FE-64B4-13E7C76FEB7F}"/>
              </a:ext>
            </a:extLst>
          </p:cNvPr>
          <p:cNvPicPr>
            <a:picLocks noChangeAspect="1"/>
          </p:cNvPicPr>
          <p:nvPr/>
        </p:nvPicPr>
        <p:blipFill>
          <a:blip r:embed="rId2"/>
          <a:stretch>
            <a:fillRect/>
          </a:stretch>
        </p:blipFill>
        <p:spPr>
          <a:xfrm>
            <a:off x="643467" y="1143000"/>
            <a:ext cx="5294716" cy="4572000"/>
          </a:xfrm>
          <a:prstGeom prst="rect">
            <a:avLst/>
          </a:prstGeom>
        </p:spPr>
      </p:pic>
      <p:cxnSp>
        <p:nvCxnSpPr>
          <p:cNvPr id="14" name="Straight Connector 13">
            <a:extLst>
              <a:ext uri="{FF2B5EF4-FFF2-40B4-BE49-F238E27FC236}">
                <a16:creationId xmlns:a16="http://schemas.microsoft.com/office/drawing/2014/main" id="{8C730EAB-A532-4295-A302-FB4B90DB9F5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79958" y="1143000"/>
            <a:ext cx="0" cy="4572000"/>
          </a:xfrm>
          <a:prstGeom prst="line">
            <a:avLst/>
          </a:prstGeom>
          <a:ln>
            <a:solidFill>
              <a:srgbClr val="4E4E4E"/>
            </a:solidFill>
          </a:ln>
        </p:spPr>
        <p:style>
          <a:lnRef idx="1">
            <a:schemeClr val="accent1"/>
          </a:lnRef>
          <a:fillRef idx="0">
            <a:schemeClr val="accent1"/>
          </a:fillRef>
          <a:effectRef idx="0">
            <a:schemeClr val="accent1"/>
          </a:effectRef>
          <a:fontRef idx="minor">
            <a:schemeClr val="tx1"/>
          </a:fontRef>
        </p:style>
      </p:cxnSp>
      <p:pic>
        <p:nvPicPr>
          <p:cNvPr id="5" name="Εικόνα 4" descr="Εικόνα που περιέχει αυλός, βαρέλι, ζυθοποιείο, εσωτερικός χώρος&#10;&#10;Περιγραφή που δημιουργήθηκε αυτόματα">
            <a:extLst>
              <a:ext uri="{FF2B5EF4-FFF2-40B4-BE49-F238E27FC236}">
                <a16:creationId xmlns:a16="http://schemas.microsoft.com/office/drawing/2014/main" id="{28ECF614-DB8E-FF4A-8D8D-0FAF22891FEC}"/>
              </a:ext>
            </a:extLst>
          </p:cNvPr>
          <p:cNvPicPr>
            <a:picLocks noChangeAspect="1"/>
          </p:cNvPicPr>
          <p:nvPr/>
        </p:nvPicPr>
        <p:blipFill>
          <a:blip r:embed="rId3"/>
          <a:stretch>
            <a:fillRect/>
          </a:stretch>
        </p:blipFill>
        <p:spPr>
          <a:xfrm>
            <a:off x="6253817" y="1143000"/>
            <a:ext cx="5294715" cy="4572000"/>
          </a:xfrm>
          <a:prstGeom prst="rect">
            <a:avLst/>
          </a:prstGeom>
        </p:spPr>
      </p:pic>
    </p:spTree>
    <p:extLst>
      <p:ext uri="{BB962C8B-B14F-4D97-AF65-F5344CB8AC3E}">
        <p14:creationId xmlns:p14="http://schemas.microsoft.com/office/powerpoint/2010/main" val="31397912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7">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6D48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9">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Εικόνα 2" descr="Εικόνα που περιέχει κείμενο, βράχος, τοίχος, πινακίδα/σήμα&#10;&#10;Περιγραφή που δημιουργήθηκε αυτόματα">
            <a:extLst>
              <a:ext uri="{FF2B5EF4-FFF2-40B4-BE49-F238E27FC236}">
                <a16:creationId xmlns:a16="http://schemas.microsoft.com/office/drawing/2014/main" id="{5ACC90A4-CB42-5D94-868B-5755060F6D3E}"/>
              </a:ext>
            </a:extLst>
          </p:cNvPr>
          <p:cNvPicPr>
            <a:picLocks noChangeAspect="1"/>
          </p:cNvPicPr>
          <p:nvPr/>
        </p:nvPicPr>
        <p:blipFill>
          <a:blip r:embed="rId2"/>
          <a:stretch>
            <a:fillRect/>
          </a:stretch>
        </p:blipFill>
        <p:spPr>
          <a:xfrm>
            <a:off x="738893" y="643467"/>
            <a:ext cx="6733470" cy="5571066"/>
          </a:xfrm>
          <a:prstGeom prst="rect">
            <a:avLst/>
          </a:prstGeom>
        </p:spPr>
      </p:pic>
      <p:sp>
        <p:nvSpPr>
          <p:cNvPr id="4" name="Καμπύλο κάτω βέλος 3">
            <a:extLst>
              <a:ext uri="{FF2B5EF4-FFF2-40B4-BE49-F238E27FC236}">
                <a16:creationId xmlns:a16="http://schemas.microsoft.com/office/drawing/2014/main" id="{B3A66FB8-FC43-7CB0-A989-6A21A9C9FD62}"/>
              </a:ext>
            </a:extLst>
          </p:cNvPr>
          <p:cNvSpPr/>
          <p:nvPr/>
        </p:nvSpPr>
        <p:spPr>
          <a:xfrm>
            <a:off x="6679580" y="643467"/>
            <a:ext cx="2832410" cy="791737"/>
          </a:xfrm>
          <a:prstGeom prst="curvedDown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solidFill>
                <a:schemeClr val="tx1"/>
              </a:solidFill>
            </a:endParaRPr>
          </a:p>
        </p:txBody>
      </p:sp>
      <p:sp>
        <p:nvSpPr>
          <p:cNvPr id="5" name="TextBox 4">
            <a:extLst>
              <a:ext uri="{FF2B5EF4-FFF2-40B4-BE49-F238E27FC236}">
                <a16:creationId xmlns:a16="http://schemas.microsoft.com/office/drawing/2014/main" id="{CB020B5A-1D40-C768-D285-AE104AEBFEB0}"/>
              </a:ext>
            </a:extLst>
          </p:cNvPr>
          <p:cNvSpPr txBox="1"/>
          <p:nvPr/>
        </p:nvSpPr>
        <p:spPr>
          <a:xfrm>
            <a:off x="8095785" y="1490526"/>
            <a:ext cx="3300761" cy="4832092"/>
          </a:xfrm>
          <a:prstGeom prst="rect">
            <a:avLst/>
          </a:prstGeom>
          <a:noFill/>
        </p:spPr>
        <p:txBody>
          <a:bodyPr wrap="square" rtlCol="0">
            <a:spAutoFit/>
          </a:bodyPr>
          <a:lstStyle/>
          <a:p>
            <a:r>
              <a:rPr lang="el-GR" sz="2200" dirty="0"/>
              <a:t>Επίσης, υπήρχε ένα δίχτυ , το οποίο ήταν ιδιαίτερα χρήσιμο για παλιότερες εποχές όπου το μοναστήρι ήταν αποκομμένο από το οδικό δίκτυο. Συγκεκριμένα, σε αυτό μετέφεραν τα τρόφιμα που χρειαζόντουσαν για να μαγειρέψουν καθώς και τον ίδιο τους τον εαυτό  ένα ήθελαν να μετακινηθούν από το μοναστήρι.</a:t>
            </a:r>
          </a:p>
        </p:txBody>
      </p:sp>
    </p:spTree>
    <p:extLst>
      <p:ext uri="{BB962C8B-B14F-4D97-AF65-F5344CB8AC3E}">
        <p14:creationId xmlns:p14="http://schemas.microsoft.com/office/powerpoint/2010/main" val="30695146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Εικόνα 2" descr="Εικόνα που περιέχει κτίριο, εξωτερικός χώρος/ύπαιθρος, ουρανός, μπροστινή βεράντα&#10;&#10;Περιγραφή που δημιουργήθηκε αυτόματα">
            <a:extLst>
              <a:ext uri="{FF2B5EF4-FFF2-40B4-BE49-F238E27FC236}">
                <a16:creationId xmlns:a16="http://schemas.microsoft.com/office/drawing/2014/main" id="{69D0EA25-6CCA-57CF-D18C-8456CCE43B3F}"/>
              </a:ext>
            </a:extLst>
          </p:cNvPr>
          <p:cNvPicPr>
            <a:picLocks noChangeAspect="1"/>
          </p:cNvPicPr>
          <p:nvPr/>
        </p:nvPicPr>
        <p:blipFill rotWithShape="1">
          <a:blip r:embed="rId2"/>
          <a:srcRect t="6608" b="18406"/>
          <a:stretch/>
        </p:blipFill>
        <p:spPr>
          <a:xfrm>
            <a:off x="20" y="1282"/>
            <a:ext cx="12191980" cy="6856718"/>
          </a:xfrm>
          <a:prstGeom prst="rect">
            <a:avLst/>
          </a:prstGeom>
        </p:spPr>
      </p:pic>
    </p:spTree>
    <p:extLst>
      <p:ext uri="{BB962C8B-B14F-4D97-AF65-F5344CB8AC3E}">
        <p14:creationId xmlns:p14="http://schemas.microsoft.com/office/powerpoint/2010/main" val="707924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695C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Εικόνα 2" descr="Εικόνα που περιέχει τέχνη, γλυπτική, ανάγλυφο, Τεχνούργημα&#10;&#10;Περιγραφή που δημιουργήθηκε αυτόματα">
            <a:extLst>
              <a:ext uri="{FF2B5EF4-FFF2-40B4-BE49-F238E27FC236}">
                <a16:creationId xmlns:a16="http://schemas.microsoft.com/office/drawing/2014/main" id="{13CA1D14-853C-AE69-7FA2-2F7887C7BAEC}"/>
              </a:ext>
            </a:extLst>
          </p:cNvPr>
          <p:cNvPicPr>
            <a:picLocks noChangeAspect="1"/>
          </p:cNvPicPr>
          <p:nvPr/>
        </p:nvPicPr>
        <p:blipFill>
          <a:blip r:embed="rId2"/>
          <a:stretch>
            <a:fillRect/>
          </a:stretch>
        </p:blipFill>
        <p:spPr>
          <a:xfrm>
            <a:off x="742949" y="730713"/>
            <a:ext cx="7195431" cy="5396573"/>
          </a:xfrm>
          <a:prstGeom prst="rect">
            <a:avLst/>
          </a:prstGeom>
        </p:spPr>
      </p:pic>
      <p:sp>
        <p:nvSpPr>
          <p:cNvPr id="4" name="Καμπύλο κάτω βέλος 3">
            <a:extLst>
              <a:ext uri="{FF2B5EF4-FFF2-40B4-BE49-F238E27FC236}">
                <a16:creationId xmlns:a16="http://schemas.microsoft.com/office/drawing/2014/main" id="{F64D31F4-7884-0901-97FD-645E5420570D}"/>
              </a:ext>
            </a:extLst>
          </p:cNvPr>
          <p:cNvSpPr/>
          <p:nvPr/>
        </p:nvSpPr>
        <p:spPr>
          <a:xfrm>
            <a:off x="6154796" y="657981"/>
            <a:ext cx="3671887" cy="814387"/>
          </a:xfrm>
          <a:prstGeom prst="curvedDown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solidFill>
                <a:schemeClr val="tx1"/>
              </a:solidFill>
            </a:endParaRPr>
          </a:p>
        </p:txBody>
      </p:sp>
      <p:sp>
        <p:nvSpPr>
          <p:cNvPr id="5" name="TextBox 4">
            <a:extLst>
              <a:ext uri="{FF2B5EF4-FFF2-40B4-BE49-F238E27FC236}">
                <a16:creationId xmlns:a16="http://schemas.microsoft.com/office/drawing/2014/main" id="{64103DAB-DEFF-50BA-7E3B-3C5BD927BBDE}"/>
              </a:ext>
            </a:extLst>
          </p:cNvPr>
          <p:cNvSpPr txBox="1"/>
          <p:nvPr/>
        </p:nvSpPr>
        <p:spPr>
          <a:xfrm>
            <a:off x="8237500" y="1600403"/>
            <a:ext cx="3211551" cy="2246769"/>
          </a:xfrm>
          <a:prstGeom prst="rect">
            <a:avLst/>
          </a:prstGeom>
          <a:noFill/>
        </p:spPr>
        <p:txBody>
          <a:bodyPr wrap="square" rtlCol="0">
            <a:spAutoFit/>
          </a:bodyPr>
          <a:lstStyle/>
          <a:p>
            <a:r>
              <a:rPr lang="el-GR" sz="2800" dirty="0"/>
              <a:t>Το σήμαντρο , που είναι το κάλεσμα των μοναχών για προσευχή και λειτουργεία. </a:t>
            </a:r>
          </a:p>
        </p:txBody>
      </p:sp>
    </p:spTree>
    <p:extLst>
      <p:ext uri="{BB962C8B-B14F-4D97-AF65-F5344CB8AC3E}">
        <p14:creationId xmlns:p14="http://schemas.microsoft.com/office/powerpoint/2010/main" val="7919619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EFDCC821-D1C6-7C9B-0FEF-38AB8389D8AF}"/>
              </a:ext>
            </a:extLst>
          </p:cNvPr>
          <p:cNvSpPr txBox="1"/>
          <p:nvPr/>
        </p:nvSpPr>
        <p:spPr>
          <a:xfrm>
            <a:off x="844423" y="643467"/>
            <a:ext cx="4382804" cy="742098"/>
          </a:xfrm>
          <a:prstGeom prst="rect">
            <a:avLst/>
          </a:prstGeom>
          <a:noFill/>
        </p:spPr>
        <p:txBody>
          <a:bodyPr wrap="square" rtlCol="0">
            <a:spAutoFit/>
          </a:bodyPr>
          <a:lstStyle/>
          <a:p>
            <a:pPr defTabSz="877824">
              <a:spcAft>
                <a:spcPts val="600"/>
              </a:spcAft>
            </a:pPr>
            <a:r>
              <a:rPr lang="el-GR" sz="4224" i="1" kern="1200">
                <a:solidFill>
                  <a:schemeClr val="tx1"/>
                </a:solidFill>
                <a:latin typeface="Times New Roman" panose="02020603050405020304" pitchFamily="18" charset="0"/>
                <a:ea typeface="+mn-ea"/>
                <a:cs typeface="Times New Roman" panose="02020603050405020304" pitchFamily="18" charset="0"/>
              </a:rPr>
              <a:t>Τέλος….</a:t>
            </a:r>
            <a:endParaRPr lang="el-GR" sz="4400" i="1">
              <a:latin typeface="Times New Roman" panose="02020603050405020304" pitchFamily="18" charset="0"/>
              <a:cs typeface="Times New Roman" panose="02020603050405020304" pitchFamily="18" charset="0"/>
            </a:endParaRPr>
          </a:p>
        </p:txBody>
      </p:sp>
      <p:pic>
        <p:nvPicPr>
          <p:cNvPr id="4" name="Εικόνα 3" descr="Εικόνα που περιέχει εξωτερικός χώρος/ύπαιθρος, δέντρο, φυτό, τάφος&#10;&#10;Περιγραφή που δημιουργήθηκε αυτόματα">
            <a:extLst>
              <a:ext uri="{FF2B5EF4-FFF2-40B4-BE49-F238E27FC236}">
                <a16:creationId xmlns:a16="http://schemas.microsoft.com/office/drawing/2014/main" id="{FEB82D63-E7E9-1C45-D856-B1B038B97882}"/>
              </a:ext>
            </a:extLst>
          </p:cNvPr>
          <p:cNvPicPr>
            <a:picLocks noChangeAspect="1"/>
          </p:cNvPicPr>
          <p:nvPr/>
        </p:nvPicPr>
        <p:blipFill>
          <a:blip r:embed="rId2"/>
          <a:stretch>
            <a:fillRect/>
          </a:stretch>
        </p:blipFill>
        <p:spPr>
          <a:xfrm>
            <a:off x="4414220" y="1014516"/>
            <a:ext cx="6933357" cy="5200017"/>
          </a:xfrm>
          <a:prstGeom prst="rect">
            <a:avLst/>
          </a:prstGeom>
        </p:spPr>
      </p:pic>
      <p:sp>
        <p:nvSpPr>
          <p:cNvPr id="5" name="TextBox 4">
            <a:extLst>
              <a:ext uri="{FF2B5EF4-FFF2-40B4-BE49-F238E27FC236}">
                <a16:creationId xmlns:a16="http://schemas.microsoft.com/office/drawing/2014/main" id="{217C2D9A-6FB2-FE88-83BD-10DB6038B32D}"/>
              </a:ext>
            </a:extLst>
          </p:cNvPr>
          <p:cNvSpPr txBox="1"/>
          <p:nvPr/>
        </p:nvSpPr>
        <p:spPr>
          <a:xfrm>
            <a:off x="844423" y="2038566"/>
            <a:ext cx="2706265" cy="2226295"/>
          </a:xfrm>
          <a:prstGeom prst="rect">
            <a:avLst/>
          </a:prstGeom>
          <a:noFill/>
        </p:spPr>
        <p:txBody>
          <a:bodyPr wrap="square" rtlCol="0">
            <a:spAutoFit/>
          </a:bodyPr>
          <a:lstStyle/>
          <a:p>
            <a:pPr defTabSz="877824">
              <a:spcAft>
                <a:spcPts val="600"/>
              </a:spcAft>
            </a:pPr>
            <a:r>
              <a:rPr lang="el-GR" sz="3456" kern="1200">
                <a:solidFill>
                  <a:schemeClr val="tx1"/>
                </a:solidFill>
                <a:latin typeface="+mn-lt"/>
                <a:ea typeface="+mn-ea"/>
                <a:cs typeface="+mn-cs"/>
              </a:rPr>
              <a:t>Το μέρος ταφής των μοναχών του μοναστηριού</a:t>
            </a:r>
            <a:r>
              <a:rPr lang="el-GR" sz="1728" kern="1200">
                <a:solidFill>
                  <a:schemeClr val="tx1"/>
                </a:solidFill>
                <a:latin typeface="+mn-lt"/>
                <a:ea typeface="+mn-ea"/>
                <a:cs typeface="+mn-cs"/>
              </a:rPr>
              <a:t>.</a:t>
            </a:r>
            <a:endParaRPr lang="el-GR"/>
          </a:p>
        </p:txBody>
      </p:sp>
    </p:spTree>
    <p:extLst>
      <p:ext uri="{BB962C8B-B14F-4D97-AF65-F5344CB8AC3E}">
        <p14:creationId xmlns:p14="http://schemas.microsoft.com/office/powerpoint/2010/main" val="3484070655"/>
      </p:ext>
    </p:extLst>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45</TotalTime>
  <Words>264</Words>
  <Application>Microsoft Macintosh PowerPoint</Application>
  <PresentationFormat>Ευρεία οθόνη</PresentationFormat>
  <Paragraphs>12</Paragraphs>
  <Slides>11</Slides>
  <Notes>0</Notes>
  <HiddenSlides>0</HiddenSlides>
  <MMClips>0</MMClips>
  <ScaleCrop>false</ScaleCrop>
  <HeadingPairs>
    <vt:vector size="6" baseType="variant">
      <vt:variant>
        <vt:lpstr>Γραμματοσειρές που χρησιμοποιούνται</vt:lpstr>
      </vt:variant>
      <vt:variant>
        <vt:i4>4</vt:i4>
      </vt:variant>
      <vt:variant>
        <vt:lpstr>Θέμα</vt:lpstr>
      </vt:variant>
      <vt:variant>
        <vt:i4>1</vt:i4>
      </vt:variant>
      <vt:variant>
        <vt:lpstr>Τίτλοι διαφανειών</vt:lpstr>
      </vt:variant>
      <vt:variant>
        <vt:i4>11</vt:i4>
      </vt:variant>
    </vt:vector>
  </HeadingPairs>
  <TitlesOfParts>
    <vt:vector size="16" baseType="lpstr">
      <vt:lpstr>Arial</vt:lpstr>
      <vt:lpstr>Calibri</vt:lpstr>
      <vt:lpstr>Calibri Light</vt:lpstr>
      <vt:lpstr>Times New Roman</vt:lpstr>
      <vt:lpstr>Θέμα του Office</vt:lpstr>
      <vt:lpstr>ΙΕΡΑ ΜΟΝΗ ΒΑΡΛΑΑΜ</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ΙΕΡΑ ΜΟΝΗ ΒΑΡΛΑΑΜ</dc:title>
  <dc:creator>anna x</dc:creator>
  <cp:lastModifiedBy>anna x</cp:lastModifiedBy>
  <cp:revision>7</cp:revision>
  <dcterms:created xsi:type="dcterms:W3CDTF">2024-01-04T12:41:58Z</dcterms:created>
  <dcterms:modified xsi:type="dcterms:W3CDTF">2024-01-04T13:27:02Z</dcterms:modified>
</cp:coreProperties>
</file>