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7" r:id="rId3"/>
    <p:sldId id="298" r:id="rId4"/>
    <p:sldId id="300" r:id="rId5"/>
    <p:sldId id="313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58" r:id="rId18"/>
    <p:sldId id="259" r:id="rId19"/>
    <p:sldId id="260" r:id="rId20"/>
    <p:sldId id="314" r:id="rId21"/>
    <p:sldId id="316" r:id="rId22"/>
    <p:sldId id="318" r:id="rId23"/>
    <p:sldId id="261" r:id="rId24"/>
    <p:sldId id="262" r:id="rId25"/>
    <p:sldId id="319" r:id="rId26"/>
    <p:sldId id="321" r:id="rId27"/>
    <p:sldId id="322" r:id="rId28"/>
    <p:sldId id="323" r:id="rId29"/>
    <p:sldId id="264" r:id="rId30"/>
    <p:sldId id="265" r:id="rId31"/>
    <p:sldId id="270" r:id="rId32"/>
    <p:sldId id="271" r:id="rId33"/>
    <p:sldId id="272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6C8C-D81C-463B-9C5D-92107009F988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3F55E-4410-4994-A615-B2840FF5DC2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3F55E-4410-4994-A615-B2840FF5DC2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B004-4C86-4560-903A-401F518D84C2}" type="datetimeFigureOut">
              <a:rPr lang="el-GR" smtClean="0"/>
              <a:pPr/>
              <a:t>22/3/2020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7CF9-1D9E-4D07-9A78-03585172C04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7%CE%B1%CF%81%CE%AF%CE%BB%CE%B1%CE%BF%CF%82_%CE%A4%CF%81%CE%B9%CE%BA%CE%BF%CF%8D%CF%80%CE%B7%CF%8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86%CE%BB%CF%89%CF%83%CE%B7_%CF%84%CE%B7%CF%82_%CE%A4%CF%81%CE%B9%CF%80%CE%BF%CE%BB%CE%B9%CF%84%CF%83%CE%AC%CF%8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ΕΛΛΗΝΙΚΗ ΕΠΑΝΑΣΤΑΣΗ</a:t>
            </a:r>
            <a:br>
              <a:rPr lang="el-GR" b="1" dirty="0" smtClean="0">
                <a:solidFill>
                  <a:srgbClr val="7030A0"/>
                </a:solidFill>
              </a:rPr>
            </a:br>
            <a:r>
              <a:rPr lang="el-GR" b="1" dirty="0" smtClean="0">
                <a:solidFill>
                  <a:srgbClr val="7030A0"/>
                </a:solidFill>
              </a:rPr>
              <a:t>1821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powerpoint-1821-2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7632848" cy="413732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1826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40000"/>
              </a:lnSpc>
              <a:buNone/>
            </a:pPr>
            <a:r>
              <a:rPr lang="el-GR" sz="6400" b="1" dirty="0" smtClean="0">
                <a:solidFill>
                  <a:srgbClr val="002060"/>
                </a:solidFill>
              </a:rPr>
              <a:t>1 /1:  Απόρριψη πρότασης Ιμπραήμ για παράδοση Μεσολογγίου. </a:t>
            </a:r>
          </a:p>
          <a:p>
            <a:pPr>
              <a:lnSpc>
                <a:spcPct val="140000"/>
              </a:lnSpc>
              <a:buNone/>
            </a:pPr>
            <a:r>
              <a:rPr lang="el-GR" sz="6400" b="1" dirty="0" smtClean="0">
                <a:solidFill>
                  <a:srgbClr val="002060"/>
                </a:solidFill>
              </a:rPr>
              <a:t>4 /4:  Πρωτόκολλο της Πετρούπολης (Ρωσία –Αγγλία). Αποφασίζεται η μεσολάβηση ανάμεσα στους Έλληνες και την Πύλη για τη δημιουργία αυτόνομου ελληνικού </a:t>
            </a:r>
            <a:r>
              <a:rPr lang="el-GR" sz="6400" b="1" dirty="0" smtClean="0">
                <a:solidFill>
                  <a:srgbClr val="002060"/>
                </a:solidFill>
              </a:rPr>
              <a:t>κράτους,  </a:t>
            </a:r>
            <a:r>
              <a:rPr lang="el-GR" sz="6400" b="1" dirty="0" smtClean="0">
                <a:solidFill>
                  <a:srgbClr val="002060"/>
                </a:solidFill>
              </a:rPr>
              <a:t>φόρου υποτελές στον Σουλτάνο. </a:t>
            </a:r>
          </a:p>
          <a:p>
            <a:pPr>
              <a:lnSpc>
                <a:spcPct val="140000"/>
              </a:lnSpc>
              <a:buNone/>
            </a:pPr>
            <a:r>
              <a:rPr lang="el-GR" sz="6400" b="1" dirty="0" smtClean="0">
                <a:solidFill>
                  <a:srgbClr val="002060"/>
                </a:solidFill>
              </a:rPr>
              <a:t>6/4:  Γ΄ Εθνοσυνέλευση στην Επίδαυρο. Αποφασίζεται  αγγλική διαμεσολάβηση ανάμεσα στους Έλληνες και τους Τούρκους. </a:t>
            </a:r>
          </a:p>
          <a:p>
            <a:pPr>
              <a:lnSpc>
                <a:spcPct val="140000"/>
              </a:lnSpc>
              <a:buNone/>
            </a:pPr>
            <a:r>
              <a:rPr lang="el-GR" sz="6400" b="1" dirty="0" smtClean="0">
                <a:solidFill>
                  <a:srgbClr val="002060"/>
                </a:solidFill>
              </a:rPr>
              <a:t>10-11 /4: Έξοδος του Μεσολογγίου </a:t>
            </a:r>
          </a:p>
          <a:p>
            <a:pPr>
              <a:lnSpc>
                <a:spcPct val="140000"/>
              </a:lnSpc>
              <a:buNone/>
            </a:pPr>
            <a:r>
              <a:rPr lang="el-GR" sz="6400" b="1" dirty="0" smtClean="0">
                <a:solidFill>
                  <a:srgbClr val="002060"/>
                </a:solidFill>
              </a:rPr>
              <a:t> 16 /7: Ο Κιουταχής </a:t>
            </a:r>
            <a:r>
              <a:rPr lang="el-GR" sz="6400" b="1" dirty="0" smtClean="0">
                <a:solidFill>
                  <a:srgbClr val="002060"/>
                </a:solidFill>
              </a:rPr>
              <a:t>στην </a:t>
            </a:r>
            <a:r>
              <a:rPr lang="el-GR" sz="6400" b="1" dirty="0" smtClean="0">
                <a:solidFill>
                  <a:srgbClr val="002060"/>
                </a:solidFill>
              </a:rPr>
              <a:t>Αθήνα. Στρατοπεδεύει στα Πατήσια. Κανονιοβολισμός της πόλης.</a:t>
            </a:r>
          </a:p>
          <a:p>
            <a:pPr>
              <a:lnSpc>
                <a:spcPct val="140000"/>
              </a:lnSpc>
              <a:buNone/>
            </a:pPr>
            <a:r>
              <a:rPr lang="el-GR" sz="6400" b="1" dirty="0" smtClean="0">
                <a:solidFill>
                  <a:srgbClr val="002060"/>
                </a:solidFill>
              </a:rPr>
              <a:t>3 /8: Ο </a:t>
            </a:r>
            <a:r>
              <a:rPr lang="el-GR" sz="6400" b="1" dirty="0" err="1" smtClean="0">
                <a:solidFill>
                  <a:srgbClr val="002060"/>
                </a:solidFill>
              </a:rPr>
              <a:t>Γκούρας</a:t>
            </a:r>
            <a:r>
              <a:rPr lang="el-GR" sz="6400" b="1" dirty="0" smtClean="0">
                <a:solidFill>
                  <a:srgbClr val="002060"/>
                </a:solidFill>
              </a:rPr>
              <a:t> κλείνεται με τους άντρες του στην Ακρόπολη. Η πόλη παραδίδεται στον Κιουταχή.</a:t>
            </a:r>
          </a:p>
          <a:p>
            <a:pPr>
              <a:lnSpc>
                <a:spcPct val="140000"/>
              </a:lnSpc>
              <a:buNone/>
            </a:pPr>
            <a:r>
              <a:rPr lang="el-GR" sz="6400" b="1" dirty="0" smtClean="0">
                <a:solidFill>
                  <a:srgbClr val="002060"/>
                </a:solidFill>
              </a:rPr>
              <a:t>6 /8:   Νίκη του Γ. Καραϊσκάκη στο Χαϊδάρι. </a:t>
            </a:r>
          </a:p>
          <a:p>
            <a:pPr>
              <a:lnSpc>
                <a:spcPct val="140000"/>
              </a:lnSpc>
              <a:buNone/>
            </a:pPr>
            <a:r>
              <a:rPr lang="el-GR" sz="6400" b="1" dirty="0" smtClean="0">
                <a:solidFill>
                  <a:srgbClr val="002060"/>
                </a:solidFill>
              </a:rPr>
              <a:t>25 /</a:t>
            </a:r>
            <a:r>
              <a:rPr lang="el-GR" sz="6400" b="1" dirty="0" smtClean="0">
                <a:solidFill>
                  <a:srgbClr val="002060"/>
                </a:solidFill>
              </a:rPr>
              <a:t>12:Απορρίπτεται</a:t>
            </a:r>
            <a:r>
              <a:rPr lang="el-GR" sz="6400" b="1" dirty="0" smtClean="0">
                <a:solidFill>
                  <a:srgbClr val="002060"/>
                </a:solidFill>
              </a:rPr>
              <a:t> πρόταση του Κιουταχή </a:t>
            </a:r>
            <a:r>
              <a:rPr lang="el-GR" sz="6400" b="1" dirty="0" smtClean="0">
                <a:solidFill>
                  <a:srgbClr val="002060"/>
                </a:solidFill>
              </a:rPr>
              <a:t>για  </a:t>
            </a:r>
            <a:r>
              <a:rPr lang="el-GR" sz="6400" b="1" dirty="0" smtClean="0">
                <a:solidFill>
                  <a:srgbClr val="002060"/>
                </a:solidFill>
              </a:rPr>
              <a:t>παράδοση.</a:t>
            </a:r>
          </a:p>
          <a:p>
            <a:pPr>
              <a:lnSpc>
                <a:spcPct val="140000"/>
              </a:lnSpc>
              <a:buNone/>
            </a:pPr>
            <a:endParaRPr lang="el-GR" sz="35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1827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4/3:     Μάχη στο </a:t>
            </a:r>
            <a:r>
              <a:rPr lang="el-GR" sz="2400" b="1" dirty="0" smtClean="0">
                <a:solidFill>
                  <a:srgbClr val="002060"/>
                </a:solidFill>
              </a:rPr>
              <a:t>Κερατσίνι, νίκη </a:t>
            </a:r>
            <a:r>
              <a:rPr lang="el-GR" sz="2400" b="1" dirty="0" smtClean="0">
                <a:solidFill>
                  <a:srgbClr val="002060"/>
                </a:solidFill>
              </a:rPr>
              <a:t>των Ελλήνων ( </a:t>
            </a:r>
            <a:r>
              <a:rPr lang="el-GR" sz="2400" b="1" dirty="0" err="1" smtClean="0">
                <a:solidFill>
                  <a:srgbClr val="002060"/>
                </a:solidFill>
              </a:rPr>
              <a:t>Γ.Καραϊσκάκης</a:t>
            </a:r>
            <a:r>
              <a:rPr lang="el-GR" sz="2400" b="1" dirty="0" smtClean="0">
                <a:solidFill>
                  <a:srgbClr val="002060"/>
                </a:solidFill>
              </a:rPr>
              <a:t>).</a:t>
            </a:r>
          </a:p>
          <a:p>
            <a:pPr>
              <a:buNone/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30 /3:     Γ΄ Εθνοσυνέλευσης στην </a:t>
            </a:r>
            <a:r>
              <a:rPr lang="el-GR" sz="2400" b="1" dirty="0" err="1" smtClean="0">
                <a:solidFill>
                  <a:srgbClr val="002060"/>
                </a:solidFill>
              </a:rPr>
              <a:t>Τροιζήνα</a:t>
            </a:r>
            <a:r>
              <a:rPr lang="el-GR" sz="2400" b="1" dirty="0" smtClean="0">
                <a:solidFill>
                  <a:srgbClr val="002060"/>
                </a:solidFill>
              </a:rPr>
              <a:t>. Ο </a:t>
            </a:r>
            <a:r>
              <a:rPr lang="el-GR" sz="2400" b="1" dirty="0" err="1" smtClean="0">
                <a:solidFill>
                  <a:srgbClr val="002060"/>
                </a:solidFill>
              </a:rPr>
              <a:t>Ιω</a:t>
            </a:r>
            <a:r>
              <a:rPr lang="el-GR" sz="2400" b="1" dirty="0" smtClean="0">
                <a:solidFill>
                  <a:srgbClr val="002060"/>
                </a:solidFill>
              </a:rPr>
              <a:t>.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Καποδίστριας «Κυβερνήτης της Ελλάδος».</a:t>
            </a:r>
          </a:p>
          <a:p>
            <a:pPr>
              <a:buNone/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22-23/4:  Θανάσιμος τραυματισμός του Καραϊσκάκη στη μάχη του Φαλήρου. </a:t>
            </a:r>
          </a:p>
          <a:p>
            <a:pPr>
              <a:buNone/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24/5:       Παράδοση της Ακρόπολης στους Τούρκους.</a:t>
            </a:r>
          </a:p>
          <a:p>
            <a:pPr>
              <a:buNone/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17/8:       Η κυβέρνηση και η βουλή εγκαθίστανται στην Αίγινα. </a:t>
            </a:r>
          </a:p>
          <a:p>
            <a:pPr>
              <a:buNone/>
            </a:pPr>
            <a:endParaRPr lang="el-G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8-20/10:    Ναυμαχία </a:t>
            </a:r>
            <a:r>
              <a:rPr lang="el-GR" sz="2400" b="1" dirty="0" err="1" smtClean="0">
                <a:solidFill>
                  <a:srgbClr val="002060"/>
                </a:solidFill>
              </a:rPr>
              <a:t>Ναυαρίνου</a:t>
            </a:r>
            <a:r>
              <a:rPr lang="el-GR" sz="2400" b="1" dirty="0" smtClean="0">
                <a:solidFill>
                  <a:srgbClr val="002060"/>
                </a:solidFill>
              </a:rPr>
              <a:t>.</a:t>
            </a:r>
            <a:endParaRPr lang="el-G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1828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6/1: Ο </a:t>
            </a:r>
            <a:r>
              <a:rPr lang="el-GR" b="1" dirty="0" err="1" smtClean="0">
                <a:solidFill>
                  <a:srgbClr val="002060"/>
                </a:solidFill>
              </a:rPr>
              <a:t>Ιω</a:t>
            </a:r>
            <a:r>
              <a:rPr lang="el-GR" b="1" dirty="0" smtClean="0">
                <a:solidFill>
                  <a:srgbClr val="002060"/>
                </a:solidFill>
              </a:rPr>
              <a:t> Καποδίστριας στο Ναύπλιο. Τρεις μέρες αργότερα φτάνει στην Αίγινα, 1</a:t>
            </a:r>
            <a:r>
              <a:rPr lang="el-GR" b="1" baseline="30000" dirty="0" smtClean="0">
                <a:solidFill>
                  <a:srgbClr val="002060"/>
                </a:solidFill>
              </a:rPr>
              <a:t>η</a:t>
            </a:r>
            <a:r>
              <a:rPr lang="el-GR" b="1" dirty="0" smtClean="0">
                <a:solidFill>
                  <a:srgbClr val="002060"/>
                </a:solidFill>
              </a:rPr>
              <a:t>  πρωτεύουσα της ελεύθερης Ελλάδας.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2/2: Ίδρυση της «Εθνικής Χρηματιστικής Τράπεζας» και καθιέρωση του Φοίνικα ως εθνικού νομίσματος. 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14/4: Η Ρωσία κηρύσσει τον πόλεμο εναντίον της Οθωμανικής Αυτοκρατορίας. 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4/9: Αρχίζει η αποχώρηση των </a:t>
            </a:r>
            <a:r>
              <a:rPr lang="el-GR" b="1" dirty="0" err="1" smtClean="0">
                <a:solidFill>
                  <a:srgbClr val="002060"/>
                </a:solidFill>
              </a:rPr>
              <a:t>τουρκοαιγυπτιακών</a:t>
            </a:r>
            <a:r>
              <a:rPr lang="el-GR" b="1" dirty="0" smtClean="0">
                <a:solidFill>
                  <a:srgbClr val="002060"/>
                </a:solidFill>
              </a:rPr>
              <a:t> στρατευμάτων από την Πελοπόννησο. Στις 27/9 αποχωρεί και ο Ιμπραήμ.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16/11:Πρωτόκολλο Λονδίνου (</a:t>
            </a:r>
            <a:r>
              <a:rPr lang="el-GR" b="1" dirty="0" err="1" smtClean="0">
                <a:solidFill>
                  <a:srgbClr val="002060"/>
                </a:solidFill>
              </a:rPr>
              <a:t>Αγγλία,Γαλλία,Ρωσία</a:t>
            </a:r>
            <a:r>
              <a:rPr lang="el-GR" b="1" dirty="0" smtClean="0">
                <a:solidFill>
                  <a:srgbClr val="002060"/>
                </a:solidFill>
              </a:rPr>
              <a:t>).  Καθορίζονται τα σύνορα του νέου κράτους (Πελοπόννησος, Κυκλάδες).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1829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22/3: </a:t>
            </a:r>
            <a:r>
              <a:rPr lang="el-GR" b="1" dirty="0" err="1" smtClean="0">
                <a:solidFill>
                  <a:srgbClr val="002060"/>
                </a:solidFill>
              </a:rPr>
              <a:t>ΠρωτόκολλοΛονδίνου</a:t>
            </a:r>
            <a:r>
              <a:rPr lang="el-GR" b="1" dirty="0" smtClean="0">
                <a:solidFill>
                  <a:srgbClr val="002060"/>
                </a:solidFill>
              </a:rPr>
              <a:t> (</a:t>
            </a:r>
            <a:r>
              <a:rPr lang="el-GR" b="1" dirty="0" err="1" smtClean="0">
                <a:solidFill>
                  <a:srgbClr val="002060"/>
                </a:solidFill>
              </a:rPr>
              <a:t>Αγγλία,Γαλλία,Ρωσία</a:t>
            </a:r>
            <a:r>
              <a:rPr lang="el-GR" b="1" dirty="0" smtClean="0">
                <a:solidFill>
                  <a:srgbClr val="002060"/>
                </a:solidFill>
              </a:rPr>
              <a:t>).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Καθορίζονται τα παρακάτω: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Τα σύνορα του αυτόνομου ελληνικού κράτους προς βορρά καθορίζονται από τη γραμμή Αμβρακικού-Παγασητικού.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Στο νέο κράτος θα περιλαμβάνονται τα νησιά Σποράδες, Κυκλάδες, Σάμος και πιθανόν η Κρήτη.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 Κληρονομική μοναρχία.</a:t>
            </a:r>
          </a:p>
          <a:p>
            <a:r>
              <a:rPr lang="el-GR" b="1" dirty="0" smtClean="0">
                <a:solidFill>
                  <a:srgbClr val="002060"/>
                </a:solidFill>
              </a:rPr>
              <a:t>Ετήσιος φόρος υποτέλειας  1.500.000 </a:t>
            </a:r>
            <a:r>
              <a:rPr lang="el-GR" b="1" dirty="0" smtClean="0">
                <a:solidFill>
                  <a:srgbClr val="002060"/>
                </a:solidFill>
              </a:rPr>
              <a:t>γρόσια</a:t>
            </a:r>
          </a:p>
          <a:p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12/9: Μάχη στην Πέτρα Βοιωτίας (Δημήτριος Υψηλάντης). Η τελευταία μάχη του </a:t>
            </a:r>
            <a:r>
              <a:rPr lang="el-GR" b="1" dirty="0" smtClean="0">
                <a:solidFill>
                  <a:srgbClr val="002060"/>
                </a:solidFill>
              </a:rPr>
              <a:t>αγώνα.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</a:t>
            </a: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Οκτώβριος: Η αντιπολιτευτική κίνηση εναντίον του Καποδίστρια διογκώνεται κυρίως στη Μάνη και την Ύδρα.</a:t>
            </a:r>
          </a:p>
          <a:p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1830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3/2:Πρωτόκολλο Λονδίνου</a:t>
            </a:r>
            <a:r>
              <a:rPr lang="el-GR" sz="2800" b="1" dirty="0" smtClean="0">
                <a:solidFill>
                  <a:srgbClr val="002060"/>
                </a:solidFill>
              </a:rPr>
              <a:t>( Αγγλία, Γαλλία, Ρωσία</a:t>
            </a:r>
            <a:r>
              <a:rPr lang="el-GR" sz="2800" b="1" dirty="0" smtClean="0">
                <a:solidFill>
                  <a:srgbClr val="002060"/>
                </a:solidFill>
              </a:rPr>
              <a:t>). Δημιουργία ανεξάρτητου ελληνικού κράτους </a:t>
            </a:r>
            <a:r>
              <a:rPr lang="el-GR" sz="2800" b="1" dirty="0" smtClean="0">
                <a:solidFill>
                  <a:srgbClr val="002060"/>
                </a:solidFill>
              </a:rPr>
              <a:t> (Αχελώος-Σπερχει</a:t>
            </a:r>
            <a:r>
              <a:rPr lang="el-GR" sz="2800" b="1" dirty="0" smtClean="0">
                <a:solidFill>
                  <a:srgbClr val="002060"/>
                </a:solidFill>
              </a:rPr>
              <a:t>ός)</a:t>
            </a:r>
            <a:r>
              <a:rPr lang="el-GR" sz="2800" b="1" dirty="0" smtClean="0">
                <a:solidFill>
                  <a:srgbClr val="002060"/>
                </a:solidFill>
              </a:rPr>
              <a:t>.</a:t>
            </a:r>
            <a:endParaRPr lang="el-G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Ιούνιος: Αντικυβερνητικές εκδηλώσεις στη Μάνη.</a:t>
            </a:r>
          </a:p>
          <a:p>
            <a:pPr>
              <a:buNone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800" b="1" dirty="0" smtClean="0">
                <a:solidFill>
                  <a:srgbClr val="002060"/>
                </a:solidFill>
              </a:rPr>
              <a:t>Δεκέμβριος</a:t>
            </a:r>
            <a:r>
              <a:rPr lang="el-GR" sz="2800" b="1" dirty="0" smtClean="0">
                <a:solidFill>
                  <a:srgbClr val="002060"/>
                </a:solidFill>
              </a:rPr>
              <a:t>: Στάση </a:t>
            </a:r>
            <a:r>
              <a:rPr lang="el-GR" sz="2800" b="1" dirty="0" smtClean="0">
                <a:solidFill>
                  <a:srgbClr val="002060"/>
                </a:solidFill>
              </a:rPr>
              <a:t>των </a:t>
            </a:r>
            <a:r>
              <a:rPr lang="el-GR" sz="2800" b="1" dirty="0" err="1" smtClean="0">
                <a:solidFill>
                  <a:srgbClr val="002060"/>
                </a:solidFill>
              </a:rPr>
              <a:t>Μαυρομιχαλαίων</a:t>
            </a:r>
            <a:r>
              <a:rPr lang="el-GR" sz="2800" b="1" dirty="0" smtClean="0">
                <a:solidFill>
                  <a:srgbClr val="002060"/>
                </a:solidFill>
              </a:rPr>
              <a:t> στη Μάνη εναντίον του Καποδίστρια.</a:t>
            </a:r>
          </a:p>
          <a:p>
            <a:endParaRPr lang="el-G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1831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16/9: Πρωτόκολλο του </a:t>
            </a:r>
            <a:r>
              <a:rPr lang="el-GR" b="1" dirty="0" smtClean="0">
                <a:solidFill>
                  <a:srgbClr val="002060"/>
                </a:solidFill>
              </a:rPr>
              <a:t>Λονδίνου. </a:t>
            </a:r>
            <a:r>
              <a:rPr lang="el-GR" b="1" dirty="0" smtClean="0">
                <a:solidFill>
                  <a:srgbClr val="002060"/>
                </a:solidFill>
              </a:rPr>
              <a:t>Κ</a:t>
            </a:r>
            <a:r>
              <a:rPr lang="el-GR" b="1" dirty="0" smtClean="0">
                <a:solidFill>
                  <a:srgbClr val="002060"/>
                </a:solidFill>
              </a:rPr>
              <a:t>αθορίζονται </a:t>
            </a:r>
            <a:r>
              <a:rPr lang="el-GR" b="1" dirty="0" smtClean="0">
                <a:solidFill>
                  <a:srgbClr val="002060"/>
                </a:solidFill>
              </a:rPr>
              <a:t>τα βόρεια σύνορα του ελληνικού κράτους στη γραμμή Αμβρακικού-Παγασητικού.</a:t>
            </a:r>
          </a:p>
          <a:p>
            <a:pPr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27/9: Δολοφονία </a:t>
            </a:r>
            <a:r>
              <a:rPr lang="el-GR" b="1" dirty="0" smtClean="0">
                <a:solidFill>
                  <a:srgbClr val="002060"/>
                </a:solidFill>
              </a:rPr>
              <a:t>του Καποδίστρια στο Ναύπλιο . </a:t>
            </a: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5/12: Αρχίζει στο </a:t>
            </a:r>
            <a:r>
              <a:rPr lang="el-GR" b="1" dirty="0" smtClean="0">
                <a:solidFill>
                  <a:srgbClr val="002060"/>
                </a:solidFill>
              </a:rPr>
              <a:t>Άργος </a:t>
            </a:r>
            <a:r>
              <a:rPr lang="el-GR" b="1" dirty="0" smtClean="0">
                <a:solidFill>
                  <a:srgbClr val="002060"/>
                </a:solidFill>
              </a:rPr>
              <a:t>η </a:t>
            </a:r>
            <a:r>
              <a:rPr lang="el-GR" b="1" dirty="0" err="1" smtClean="0">
                <a:solidFill>
                  <a:srgbClr val="002060"/>
                </a:solidFill>
              </a:rPr>
              <a:t>Ε΄Εθνοσυνέλευση</a:t>
            </a:r>
            <a:r>
              <a:rPr lang="el-GR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1832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1-13/3:  Ο </a:t>
            </a:r>
            <a:r>
              <a:rPr lang="el-GR" b="1" dirty="0" err="1" smtClean="0">
                <a:solidFill>
                  <a:srgbClr val="002060"/>
                </a:solidFill>
              </a:rPr>
              <a:t>Όθωνας</a:t>
            </a:r>
            <a:r>
              <a:rPr lang="el-GR" b="1" dirty="0" smtClean="0">
                <a:solidFill>
                  <a:srgbClr val="002060"/>
                </a:solidFill>
              </a:rPr>
              <a:t> της Βαυαρίας  ηγεμόνας της Ελλάδας.</a:t>
            </a:r>
          </a:p>
          <a:p>
            <a:pPr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21/7: Συνθήκη </a:t>
            </a:r>
            <a:r>
              <a:rPr lang="el-GR" b="1" dirty="0" err="1" smtClean="0">
                <a:solidFill>
                  <a:srgbClr val="002060"/>
                </a:solidFill>
              </a:rPr>
              <a:t>Κωνσταντινούπολης.Καθορίζονται</a:t>
            </a:r>
            <a:r>
              <a:rPr lang="el-GR" b="1" dirty="0" smtClean="0">
                <a:solidFill>
                  <a:srgbClr val="002060"/>
                </a:solidFill>
              </a:rPr>
              <a:t> τα βόρεια σύνορα του νέου κράτους (Αμβρακικός-Παγασητικός).</a:t>
            </a:r>
          </a:p>
          <a:p>
            <a:pPr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11-23/7: Γεννιέται στο Ναύπλιο ο </a:t>
            </a:r>
            <a:r>
              <a:rPr lang="el-GR" b="1" dirty="0" smtClean="0">
                <a:solidFill>
                  <a:srgbClr val="002060"/>
                </a:solidFill>
                <a:hlinkClick r:id="rId2" tooltip="Χαρίλαος Τρικούπης"/>
              </a:rPr>
              <a:t>Χαρίλαος Τρικούπης</a:t>
            </a:r>
            <a:r>
              <a:rPr lang="el-GR" b="1" dirty="0" smtClean="0">
                <a:solidFill>
                  <a:srgbClr val="002060"/>
                </a:solidFill>
              </a:rPr>
              <a:t>, γιος του Σπυρίδωνα Τρικούπη και της Αικατερίνης Μαυροκορδάτου, αδελφής του Αλέξανδρου Μαυροκορδάτου.</a:t>
            </a:r>
          </a:p>
          <a:p>
            <a:pPr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30/8: Πρωτόκολλο του Λονδίνου</a:t>
            </a:r>
            <a:r>
              <a:rPr lang="el-GR" b="1" dirty="0" smtClean="0">
                <a:solidFill>
                  <a:srgbClr val="002060"/>
                </a:solidFill>
              </a:rPr>
              <a:t>. Οριστικοποιούνται </a:t>
            </a:r>
            <a:r>
              <a:rPr lang="el-GR" b="1" dirty="0" smtClean="0">
                <a:solidFill>
                  <a:srgbClr val="002060"/>
                </a:solidFill>
              </a:rPr>
              <a:t>τα σύνορα της Ελλάδας</a:t>
            </a:r>
            <a:r>
              <a:rPr lang="el-GR" b="1" dirty="0" smtClean="0">
                <a:solidFill>
                  <a:srgbClr val="002060"/>
                </a:solidFill>
              </a:rPr>
              <a:t>, απορρίπτονται </a:t>
            </a:r>
            <a:r>
              <a:rPr lang="el-GR" b="1" dirty="0" smtClean="0">
                <a:solidFill>
                  <a:srgbClr val="002060"/>
                </a:solidFill>
              </a:rPr>
              <a:t>τα αιτήματα των Κρητικών και των κατοίκων της Σάμου για </a:t>
            </a:r>
            <a:r>
              <a:rPr lang="el-GR" b="1" dirty="0" smtClean="0">
                <a:solidFill>
                  <a:srgbClr val="002060"/>
                </a:solidFill>
              </a:rPr>
              <a:t>ένωση.</a:t>
            </a: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7030A0"/>
                </a:solidFill>
              </a:rPr>
              <a:t>Χ.Παχής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gior-Mar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056784" cy="48965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Γ ύ ζ η 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6984776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1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Επαναστατικές εστίες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rgbClr val="002060"/>
                </a:solidFill>
              </a:rPr>
              <a:t>Η επανάσταση ξέσπασε σε διάφορα σημεία της Πελοποννήσου </a:t>
            </a:r>
            <a:r>
              <a:rPr lang="el-GR" sz="2800" b="1" dirty="0" smtClean="0">
                <a:solidFill>
                  <a:srgbClr val="002060"/>
                </a:solidFill>
              </a:rPr>
              <a:t>το</a:t>
            </a:r>
            <a:r>
              <a:rPr lang="el-GR" sz="2800" b="1" dirty="0" smtClean="0">
                <a:solidFill>
                  <a:srgbClr val="002060"/>
                </a:solidFill>
              </a:rPr>
              <a:t>ν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Μάρτιο του 1821</a:t>
            </a:r>
          </a:p>
          <a:p>
            <a:pPr>
              <a:buNone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rgbClr val="002060"/>
                </a:solidFill>
              </a:rPr>
              <a:t>Επεκτάθηκε στη Στερεά Ελλάδα, την Κρήτη, το Αιγαίο, την Ήπειρο, τη Μακεδονία, τη Θράκη, την Κύπρο και τη Μικρά Ασία.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rgbClr val="002060"/>
                </a:solidFill>
              </a:rPr>
              <a:t>Εδραιώθηκε στην Πελοπόννησο, στη Στερεά Ελλάδα και τα νησιά του Αιγαίου</a:t>
            </a:r>
          </a:p>
          <a:p>
            <a:pPr>
              <a:buNone/>
            </a:pPr>
            <a:endParaRPr lang="el-G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2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136904" cy="492514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Lipparini</a:t>
            </a:r>
            <a:endParaRPr lang="el-GR" dirty="0"/>
          </a:p>
        </p:txBody>
      </p:sp>
      <p:pic>
        <p:nvPicPr>
          <p:cNvPr id="4" name="3 - Θέση περιεχομένου" descr="powerpoint-1821-2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Peter von Hess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2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</a:rPr>
              <a:t>Lipparini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1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Delacroix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6" name="5 - Θέση περιεχομένου" descr="powerpoint-1821-1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7704856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7030A0"/>
                </a:solidFill>
              </a:rPr>
              <a:t>Ησαϊας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25-5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1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Delacroix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6" name="5 - Θέση περιεχομένου" descr="25-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600200"/>
            <a:ext cx="806489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1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Επαναστατικές εστίες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http://image.slidesharecdn.com/8-121017144752-phpapp02/95/8-18211827-7-638.jpg?cb=1414801242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90" t="4568" r="4693" b="3591"/>
          <a:stretch/>
        </p:blipFill>
        <p:spPr bwMode="auto">
          <a:xfrm>
            <a:off x="1043608" y="1700808"/>
            <a:ext cx="7128792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1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2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2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7992888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Peter von Hess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2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Peter von Hess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3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Καλογερόπουλος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3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Λύτρας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3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Peter von Hess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3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Peter von Hess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3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7030A0"/>
                </a:solidFill>
              </a:rPr>
              <a:t>Δ.Ζωγράφος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3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b="1" dirty="0" smtClean="0">
                <a:solidFill>
                  <a:srgbClr val="7030A0"/>
                </a:solidFill>
              </a:rPr>
              <a:t>1821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24 /2:</a:t>
            </a:r>
            <a:r>
              <a:rPr lang="el-GR" dirty="0" smtClean="0">
                <a:solidFill>
                  <a:srgbClr val="002060"/>
                </a:solidFill>
              </a:rPr>
              <a:t> </a:t>
            </a:r>
            <a:r>
              <a:rPr lang="el-GR" sz="1800" b="1" dirty="0" smtClean="0">
                <a:solidFill>
                  <a:srgbClr val="002060"/>
                </a:solidFill>
              </a:rPr>
              <a:t>Ο Αλέξανδρος Υψηλάντης   με την επαναστατική προκήρυξη «Μάχου υπέρ πίστεως και πατρίδος» σηματοδοτεί  την επίσημη έναρξη της Επανάστασης στις Παραδουνάβιες Ηγεμονίες.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22 /3</a:t>
            </a:r>
            <a:r>
              <a:rPr lang="el-GR" sz="1700" b="1" dirty="0" smtClean="0">
                <a:solidFill>
                  <a:srgbClr val="002060"/>
                </a:solidFill>
              </a:rPr>
              <a:t>:</a:t>
            </a:r>
            <a:r>
              <a:rPr lang="el-GR" sz="1700" dirty="0" smtClean="0">
                <a:solidFill>
                  <a:srgbClr val="002060"/>
                </a:solidFill>
              </a:rPr>
              <a:t>  </a:t>
            </a:r>
            <a:r>
              <a:rPr lang="el-GR" sz="1800" b="1" dirty="0" smtClean="0">
                <a:solidFill>
                  <a:srgbClr val="002060"/>
                </a:solidFill>
              </a:rPr>
              <a:t>Οι  </a:t>
            </a:r>
            <a:r>
              <a:rPr lang="el-GR" sz="1800" b="1" dirty="0" err="1" smtClean="0">
                <a:solidFill>
                  <a:srgbClr val="002060"/>
                </a:solidFill>
              </a:rPr>
              <a:t>Παπαδιαμαντόπουλος</a:t>
            </a:r>
            <a:r>
              <a:rPr lang="el-GR" sz="1800" b="1" dirty="0" smtClean="0">
                <a:solidFill>
                  <a:srgbClr val="002060"/>
                </a:solidFill>
              </a:rPr>
              <a:t> και  </a:t>
            </a:r>
            <a:r>
              <a:rPr lang="el-GR" sz="1800" b="1" dirty="0" err="1" smtClean="0">
                <a:solidFill>
                  <a:srgbClr val="002060"/>
                </a:solidFill>
              </a:rPr>
              <a:t>Λόντος</a:t>
            </a:r>
            <a:r>
              <a:rPr lang="el-GR" sz="1800" b="1" dirty="0" smtClean="0">
                <a:solidFill>
                  <a:srgbClr val="002060"/>
                </a:solidFill>
              </a:rPr>
              <a:t> υψώνουν επαναστατική σημαία στην Πάτρα. Ο Παλαιών Πατρών Γερμανός κατασκευάζει ξύλινο σταυρό, τον  τοποθετεί στην Πλατεία Αγίου Γεωργίου και εκεί ορκίζονται οι επαναστάτες.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24 /3: Κήρυξη της Επανάστασης στη Ρούμελη. 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10 /4:  </a:t>
            </a:r>
            <a:r>
              <a:rPr lang="el-GR" sz="1800" b="1" dirty="0" smtClean="0">
                <a:solidFill>
                  <a:srgbClr val="002060"/>
                </a:solidFill>
              </a:rPr>
              <a:t>Απαγχονισμός </a:t>
            </a:r>
            <a:r>
              <a:rPr lang="el-GR" sz="1800" b="1" dirty="0" smtClean="0">
                <a:solidFill>
                  <a:srgbClr val="002060"/>
                </a:solidFill>
              </a:rPr>
              <a:t>του πατριάρχη Γρηγορίου Ε΄ στην Κωνσταντινούπολη.</a:t>
            </a:r>
          </a:p>
        </p:txBody>
      </p:sp>
    </p:spTree>
    <p:extLst>
      <p:ext uri="{BB962C8B-B14F-4D97-AF65-F5344CB8AC3E}">
        <p14:creationId xmlns:p14="http://schemas.microsoft.com/office/powerpoint/2010/main" xmlns="" val="13160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Peter von Hess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3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 smtClean="0">
                <a:solidFill>
                  <a:srgbClr val="7030A0"/>
                </a:solidFill>
              </a:rPr>
              <a:t>Βρυζάκης</a:t>
            </a:r>
            <a:endParaRPr lang="el-GR" b="1" dirty="0">
              <a:solidFill>
                <a:srgbClr val="7030A0"/>
              </a:solidFill>
            </a:endParaRPr>
          </a:p>
        </p:txBody>
      </p:sp>
      <p:pic>
        <p:nvPicPr>
          <p:cNvPr id="4" name="3 - Θέση περιεχομένου" descr="powerpoint-1821-4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416824" cy="50405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b="1" dirty="0" smtClean="0">
                <a:solidFill>
                  <a:srgbClr val="7030A0"/>
                </a:solidFill>
              </a:rPr>
              <a:t>1821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8/5:  Ο Οδυσσέας Ανδρούτσος αντιμετωπίζει με  επιτυχία στο Χάνι της Γραβιάς</a:t>
            </a:r>
            <a:r>
              <a:rPr lang="el-GR" sz="2100" b="1" u="sng" dirty="0" smtClean="0">
                <a:solidFill>
                  <a:srgbClr val="002060"/>
                </a:solidFill>
              </a:rPr>
              <a:t> </a:t>
            </a:r>
            <a:r>
              <a:rPr lang="el-GR" sz="2100" b="1" dirty="0" smtClean="0">
                <a:solidFill>
                  <a:srgbClr val="002060"/>
                </a:solidFill>
              </a:rPr>
              <a:t> </a:t>
            </a:r>
            <a:r>
              <a:rPr lang="el-GR" sz="2100" b="1" dirty="0" smtClean="0">
                <a:solidFill>
                  <a:srgbClr val="002060"/>
                </a:solidFill>
              </a:rPr>
              <a:t>τις δυνάμεις των </a:t>
            </a:r>
            <a:r>
              <a:rPr lang="el-GR" sz="2100" b="1" dirty="0" err="1" smtClean="0">
                <a:solidFill>
                  <a:srgbClr val="002060"/>
                </a:solidFill>
              </a:rPr>
              <a:t>Κιοσέ</a:t>
            </a:r>
            <a:r>
              <a:rPr lang="el-GR" sz="2100" b="1" dirty="0" smtClean="0">
                <a:solidFill>
                  <a:srgbClr val="002060"/>
                </a:solidFill>
              </a:rPr>
              <a:t> </a:t>
            </a:r>
            <a:r>
              <a:rPr lang="el-GR" sz="2100" b="1" dirty="0" err="1" smtClean="0">
                <a:solidFill>
                  <a:srgbClr val="002060"/>
                </a:solidFill>
              </a:rPr>
              <a:t>Μεχμέτ</a:t>
            </a:r>
            <a:r>
              <a:rPr lang="el-GR" sz="2100" b="1" dirty="0" smtClean="0">
                <a:solidFill>
                  <a:srgbClr val="002060"/>
                </a:solidFill>
              </a:rPr>
              <a:t> και </a:t>
            </a:r>
            <a:r>
              <a:rPr lang="el-GR" sz="2100" b="1" dirty="0" smtClean="0">
                <a:solidFill>
                  <a:srgbClr val="002060"/>
                </a:solidFill>
              </a:rPr>
              <a:t> </a:t>
            </a:r>
            <a:r>
              <a:rPr lang="el-GR" sz="2100" b="1" dirty="0" smtClean="0">
                <a:solidFill>
                  <a:srgbClr val="002060"/>
                </a:solidFill>
              </a:rPr>
              <a:t>Ομέρ </a:t>
            </a:r>
            <a:r>
              <a:rPr lang="el-GR" sz="2100" b="1" dirty="0" smtClean="0">
                <a:solidFill>
                  <a:srgbClr val="002060"/>
                </a:solidFill>
              </a:rPr>
              <a:t>Βρυώνη </a:t>
            </a:r>
            <a:r>
              <a:rPr lang="el-GR" sz="21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l-GR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26/5:  Πράξη των Καλτετζών: Ιδρύεται η Πελοποννησιακή Γερουσία με πρόεδρο τον </a:t>
            </a:r>
            <a:r>
              <a:rPr lang="el-GR" sz="2100" b="1" dirty="0" err="1" smtClean="0">
                <a:solidFill>
                  <a:srgbClr val="002060"/>
                </a:solidFill>
              </a:rPr>
              <a:t>Πετρόμπεη</a:t>
            </a:r>
            <a:r>
              <a:rPr lang="el-GR" sz="2100" b="1" dirty="0" smtClean="0">
                <a:solidFill>
                  <a:srgbClr val="002060"/>
                </a:solidFill>
              </a:rPr>
              <a:t> Μαυρομιχάλη.</a:t>
            </a:r>
          </a:p>
          <a:p>
            <a:pPr>
              <a:buNone/>
            </a:pPr>
            <a:endParaRPr lang="el-GR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23/9:</a:t>
            </a:r>
            <a:r>
              <a:rPr lang="el-GR" dirty="0" smtClean="0">
                <a:solidFill>
                  <a:srgbClr val="002060"/>
                </a:solidFill>
              </a:rPr>
              <a:t> </a:t>
            </a:r>
            <a:r>
              <a:rPr lang="el-GR" sz="2100" b="1" dirty="0" smtClean="0">
                <a:solidFill>
                  <a:srgbClr val="002060"/>
                </a:solidFill>
              </a:rPr>
              <a:t>Οι επαναστάτες καταλαμβάνουν την πρωτεύουσα του Μοριά, την </a:t>
            </a:r>
            <a:r>
              <a:rPr lang="el-GR" sz="2100" b="1" dirty="0" err="1" smtClean="0">
                <a:solidFill>
                  <a:srgbClr val="002060"/>
                </a:solidFill>
              </a:rPr>
              <a:t>Τριπολιτσά</a:t>
            </a:r>
            <a:r>
              <a:rPr lang="el-GR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l-GR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20/12:</a:t>
            </a:r>
            <a:r>
              <a:rPr lang="el-GR" b="1" dirty="0" smtClean="0">
                <a:solidFill>
                  <a:srgbClr val="002060"/>
                </a:solidFill>
              </a:rPr>
              <a:t> </a:t>
            </a:r>
            <a:r>
              <a:rPr lang="el-GR" sz="2000" b="1" dirty="0" err="1" smtClean="0">
                <a:solidFill>
                  <a:srgbClr val="002060"/>
                </a:solidFill>
              </a:rPr>
              <a:t>Α΄Εθνοσυνέλευση</a:t>
            </a:r>
            <a:r>
              <a:rPr lang="el-GR" sz="2000" b="1" dirty="0" smtClean="0">
                <a:solidFill>
                  <a:srgbClr val="002060"/>
                </a:solidFill>
              </a:rPr>
              <a:t> στην Επίδαυρο</a:t>
            </a:r>
            <a:endParaRPr lang="el-GR" sz="2000" b="1" dirty="0" smtClean="0">
              <a:solidFill>
                <a:srgbClr val="002060"/>
              </a:solidFill>
              <a:hlinkClick r:id="rId2" tooltip="Άλωση της Τριπολιτσάς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 1822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1/1:            Ψηφίζεται το «Προσωρινό Πολίτευμα της Ελλάδος» στην Επίδαυρο.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30/5:         Καταστροφή της Χίου: 23.000 νεκροί και 47.000 αιχμάλωτοι .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25-28 /7:   Συντριβή του Δράμαλη στα Δερβενάκια.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25/10:      Αρχίζει η 1</a:t>
            </a:r>
            <a:r>
              <a:rPr lang="el-GR" sz="1800" b="1" baseline="30000" dirty="0" smtClean="0">
                <a:solidFill>
                  <a:srgbClr val="002060"/>
                </a:solidFill>
              </a:rPr>
              <a:t>η</a:t>
            </a:r>
            <a:r>
              <a:rPr lang="el-GR" sz="1800" b="1" dirty="0" smtClean="0">
                <a:solidFill>
                  <a:srgbClr val="002060"/>
                </a:solidFill>
              </a:rPr>
              <a:t>  πολιορκία του Μεσολογγίου από  Ομέρ Βρυώνη και   Κιουταχή πασά. 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29/10:       Ανατίναξη τουρκικής ναυαρχίδας από Κων. Κανάρη 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2 /12:        Το Συνέδριο της Βερόνας αποκηρύσσει </a:t>
            </a:r>
            <a:r>
              <a:rPr lang="el-GR" sz="1800" b="1" dirty="0" smtClean="0">
                <a:solidFill>
                  <a:srgbClr val="002060"/>
                </a:solidFill>
              </a:rPr>
              <a:t> </a:t>
            </a:r>
            <a:r>
              <a:rPr lang="el-GR" sz="1800" b="1" dirty="0" smtClean="0">
                <a:solidFill>
                  <a:srgbClr val="002060"/>
                </a:solidFill>
              </a:rPr>
              <a:t>την </a:t>
            </a:r>
            <a:r>
              <a:rPr lang="el-GR" sz="1800" b="1" dirty="0" smtClean="0">
                <a:solidFill>
                  <a:srgbClr val="002060"/>
                </a:solidFill>
              </a:rPr>
              <a:t>Ελληνική Επανάσταση</a:t>
            </a:r>
          </a:p>
          <a:p>
            <a:pPr>
              <a:buNone/>
            </a:pPr>
            <a:endParaRPr lang="el-GR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1800" b="1" dirty="0" smtClean="0">
                <a:solidFill>
                  <a:srgbClr val="002060"/>
                </a:solidFill>
              </a:rPr>
              <a:t>31/12:       Λύεται η 1</a:t>
            </a:r>
            <a:r>
              <a:rPr lang="el-GR" sz="1800" b="1" baseline="30000" dirty="0" smtClean="0">
                <a:solidFill>
                  <a:srgbClr val="002060"/>
                </a:solidFill>
              </a:rPr>
              <a:t>η</a:t>
            </a:r>
            <a:r>
              <a:rPr lang="el-GR" sz="1800" b="1" dirty="0" smtClean="0">
                <a:solidFill>
                  <a:srgbClr val="002060"/>
                </a:solidFill>
              </a:rPr>
              <a:t>  πολιορκία του Μεσολογγίου. </a:t>
            </a:r>
          </a:p>
          <a:p>
            <a:pPr>
              <a:buNone/>
            </a:pPr>
            <a:endParaRPr lang="el-G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5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1823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18/1:          Το Ναύπλιο έδρα της επαναστατικής κυβέρνησης.</a:t>
            </a:r>
          </a:p>
          <a:p>
            <a:pPr>
              <a:buNone/>
            </a:pPr>
            <a:endParaRPr lang="el-GR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Μάρτιος :  Η Αγγλία αναγνωρίζει τους Έλληνες ως εμπολέμους. </a:t>
            </a:r>
          </a:p>
          <a:p>
            <a:pPr>
              <a:buNone/>
            </a:pPr>
            <a:endParaRPr lang="el-GR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30 /3:          Αρχή  εργασιών  Β΄ Εθνικής Συνέλευσης  στο </a:t>
            </a:r>
            <a:r>
              <a:rPr lang="el-GR" sz="2100" b="1" dirty="0" err="1" smtClean="0">
                <a:solidFill>
                  <a:srgbClr val="002060"/>
                </a:solidFill>
              </a:rPr>
              <a:t>Άστρος</a:t>
            </a:r>
            <a:endParaRPr lang="el-GR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 Κυνουρίας. </a:t>
            </a:r>
          </a:p>
          <a:p>
            <a:pPr>
              <a:buNone/>
            </a:pPr>
            <a:endParaRPr lang="el-GR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 8-9/8:        Μάχη στο Κεφαλόβρυσο. Θάνατος του Μάρκου Μπότσαρη.</a:t>
            </a:r>
          </a:p>
          <a:p>
            <a:pPr>
              <a:buNone/>
            </a:pPr>
            <a:endParaRPr lang="el-GR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Φθινόπωρο: Αρχίζει η διαμάχη ανάμεσα στους αγωνιστές. </a:t>
            </a:r>
          </a:p>
          <a:p>
            <a:pPr>
              <a:buNone/>
            </a:pPr>
            <a:endParaRPr lang="el-GR" sz="2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l-GR" sz="2100" b="1" dirty="0" smtClean="0">
                <a:solidFill>
                  <a:srgbClr val="002060"/>
                </a:solidFill>
              </a:rPr>
              <a:t>24/12</a:t>
            </a:r>
            <a:r>
              <a:rPr lang="el-GR" sz="2100" b="1" dirty="0" smtClean="0">
                <a:solidFill>
                  <a:srgbClr val="002060"/>
                </a:solidFill>
              </a:rPr>
              <a:t>:         Ο λόρδος Μπάιρον φτάνει στο Μεσολόγγι</a:t>
            </a:r>
            <a:r>
              <a:rPr lang="el-GR" dirty="0" smtClean="0">
                <a:solidFill>
                  <a:srgbClr val="002060"/>
                </a:solidFill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1824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Ιανουάριος : Ρωσικό Σχέδιο των Τριών Τμημάτων για την επίλυση του ελληνικού προβλήματος. </a:t>
            </a:r>
          </a:p>
          <a:p>
            <a:pPr>
              <a:lnSpc>
                <a:spcPct val="11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16-17/1: Οι πολιτικές αντιθέσεις εκφράζονται  με την παρουσία δύο κυβερνήσεων: Η μία έχει </a:t>
            </a:r>
            <a:r>
              <a:rPr lang="el-GR" sz="1900" b="1" dirty="0" smtClean="0">
                <a:solidFill>
                  <a:srgbClr val="002060"/>
                </a:solidFill>
              </a:rPr>
              <a:t> </a:t>
            </a:r>
            <a:r>
              <a:rPr lang="el-GR" sz="1900" b="1" dirty="0" smtClean="0">
                <a:solidFill>
                  <a:srgbClr val="002060"/>
                </a:solidFill>
              </a:rPr>
              <a:t>έδρα </a:t>
            </a:r>
            <a:r>
              <a:rPr lang="el-GR" sz="1900" b="1" dirty="0" smtClean="0">
                <a:solidFill>
                  <a:srgbClr val="002060"/>
                </a:solidFill>
              </a:rPr>
              <a:t> </a:t>
            </a:r>
            <a:r>
              <a:rPr lang="el-GR" sz="1900" b="1" dirty="0" smtClean="0">
                <a:solidFill>
                  <a:srgbClr val="002060"/>
                </a:solidFill>
              </a:rPr>
              <a:t>στην </a:t>
            </a:r>
            <a:r>
              <a:rPr lang="el-GR" sz="1900" b="1" dirty="0" smtClean="0">
                <a:solidFill>
                  <a:srgbClr val="002060"/>
                </a:solidFill>
              </a:rPr>
              <a:t>Τρίπολη (</a:t>
            </a:r>
            <a:r>
              <a:rPr lang="el-GR" sz="1900" b="1" dirty="0" err="1" smtClean="0">
                <a:solidFill>
                  <a:srgbClr val="002060"/>
                </a:solidFill>
              </a:rPr>
              <a:t>Πετρόμπεης</a:t>
            </a:r>
            <a:r>
              <a:rPr lang="el-GR" sz="1900" b="1" dirty="0" smtClean="0">
                <a:solidFill>
                  <a:srgbClr val="002060"/>
                </a:solidFill>
              </a:rPr>
              <a:t> Μαυρομιχάλης) </a:t>
            </a:r>
            <a:r>
              <a:rPr lang="el-GR" sz="1900" b="1" dirty="0" smtClean="0">
                <a:solidFill>
                  <a:srgbClr val="002060"/>
                </a:solidFill>
              </a:rPr>
              <a:t>και η άλλη στο Κρανίδι </a:t>
            </a:r>
            <a:r>
              <a:rPr lang="el-GR" sz="1900" b="1" dirty="0" smtClean="0">
                <a:solidFill>
                  <a:srgbClr val="002060"/>
                </a:solidFill>
              </a:rPr>
              <a:t>(</a:t>
            </a:r>
            <a:r>
              <a:rPr lang="el-GR" sz="1900" b="1" dirty="0" smtClean="0">
                <a:solidFill>
                  <a:srgbClr val="002060"/>
                </a:solidFill>
              </a:rPr>
              <a:t>Κουντουριώτης). </a:t>
            </a:r>
            <a:endParaRPr lang="el-GR" sz="1900" b="1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7/5: Ο λόρδος Βύρων πεθαίνει στο Μεσολόγγι.</a:t>
            </a:r>
          </a:p>
          <a:p>
            <a:pPr>
              <a:lnSpc>
                <a:spcPct val="11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 Μάιος : Τελειώνει η πρώτη φάση της πολιτικής σύγκρουσης με την κατάληψη του Ναυπλίου από τους οπαδούς του </a:t>
            </a:r>
            <a:r>
              <a:rPr lang="el-GR" sz="1900" b="1" dirty="0" smtClean="0">
                <a:solidFill>
                  <a:srgbClr val="002060"/>
                </a:solidFill>
              </a:rPr>
              <a:t>Κουντουριώτη. Βουλευτικές </a:t>
            </a:r>
            <a:r>
              <a:rPr lang="el-GR" sz="1900" b="1" dirty="0" smtClean="0">
                <a:solidFill>
                  <a:srgbClr val="002060"/>
                </a:solidFill>
              </a:rPr>
              <a:t>εκλογές.</a:t>
            </a:r>
          </a:p>
          <a:p>
            <a:pPr>
              <a:lnSpc>
                <a:spcPct val="11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 21/6: Καταστροφή των Ψαρών από τους </a:t>
            </a:r>
            <a:r>
              <a:rPr lang="el-GR" sz="1900" b="1" dirty="0" err="1" smtClean="0">
                <a:solidFill>
                  <a:srgbClr val="002060"/>
                </a:solidFill>
              </a:rPr>
              <a:t>Τουρκοαιγυπτίους</a:t>
            </a:r>
            <a:r>
              <a:rPr lang="el-GR" sz="1900" b="1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11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29/8: Ναυμαχία του Γέροντα και πυρπόληση της τουρκικής ναυαρχίδας.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1825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15/4:       Αρχίζει η 2η πολιορκία του Μεσολογγίου από τον Κιουταχή.</a:t>
            </a:r>
          </a:p>
          <a:p>
            <a:pPr>
              <a:lnSpc>
                <a:spcPct val="120000"/>
              </a:lnSpc>
              <a:buNone/>
            </a:pPr>
            <a:endParaRPr lang="el-GR" sz="19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20/5:       Μάχη στο Μανιάκι. Θάνατος του Παπαφλέσσα.</a:t>
            </a:r>
          </a:p>
          <a:p>
            <a:pPr>
              <a:lnSpc>
                <a:spcPct val="120000"/>
              </a:lnSpc>
              <a:buNone/>
            </a:pPr>
            <a:endParaRPr lang="el-GR" sz="19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31(;)/5 :   Δολοφονία  </a:t>
            </a:r>
            <a:r>
              <a:rPr lang="el-GR" sz="1900" b="1" dirty="0" err="1" smtClean="0">
                <a:solidFill>
                  <a:srgbClr val="002060"/>
                </a:solidFill>
              </a:rPr>
              <a:t>Μπουμπουλίνας</a:t>
            </a:r>
            <a:r>
              <a:rPr lang="el-GR" sz="1900" b="1" dirty="0" smtClean="0">
                <a:solidFill>
                  <a:srgbClr val="002060"/>
                </a:solidFill>
              </a:rPr>
              <a:t> στις Σπέτσες.</a:t>
            </a:r>
          </a:p>
          <a:p>
            <a:pPr>
              <a:lnSpc>
                <a:spcPct val="120000"/>
              </a:lnSpc>
              <a:buNone/>
            </a:pPr>
            <a:endParaRPr lang="el-GR" sz="19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l-GR" sz="1900" b="1" dirty="0" smtClean="0">
                <a:solidFill>
                  <a:srgbClr val="002060"/>
                </a:solidFill>
              </a:rPr>
              <a:t>13/6:       Νίκη των Ελλήνων στους Μύλους της Αργολίδας (Μακρυγιάννης και  Δημήτριος Υψηλάντης).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173</Words>
  <Application>Microsoft Office PowerPoint</Application>
  <PresentationFormat>Προβολή στην οθόνη (4:3)</PresentationFormat>
  <Paragraphs>153</Paragraphs>
  <Slides>41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ΕΛΛΗΝΙΚΗ ΕΠΑΝΑΣΤΑΣΗ 1821</vt:lpstr>
      <vt:lpstr>Επαναστατικές εστίες</vt:lpstr>
      <vt:lpstr>Επαναστατικές εστίες</vt:lpstr>
      <vt:lpstr> 1821</vt:lpstr>
      <vt:lpstr> 1821</vt:lpstr>
      <vt:lpstr> 1822</vt:lpstr>
      <vt:lpstr>1823</vt:lpstr>
      <vt:lpstr>1824</vt:lpstr>
      <vt:lpstr>1825</vt:lpstr>
      <vt:lpstr>1826</vt:lpstr>
      <vt:lpstr>1827</vt:lpstr>
      <vt:lpstr>1828</vt:lpstr>
      <vt:lpstr>1829</vt:lpstr>
      <vt:lpstr>1830</vt:lpstr>
      <vt:lpstr>1831</vt:lpstr>
      <vt:lpstr>1832</vt:lpstr>
      <vt:lpstr>Χ.Παχής</vt:lpstr>
      <vt:lpstr>Γ ύ ζ η ς</vt:lpstr>
      <vt:lpstr>Βρυζάκης</vt:lpstr>
      <vt:lpstr>Βρυζάκης</vt:lpstr>
      <vt:lpstr>Lipparini</vt:lpstr>
      <vt:lpstr>Peter von Hess</vt:lpstr>
      <vt:lpstr>Βρυζάκης</vt:lpstr>
      <vt:lpstr>Lipparini</vt:lpstr>
      <vt:lpstr>Delacroix</vt:lpstr>
      <vt:lpstr>Ησαϊας</vt:lpstr>
      <vt:lpstr>Βρυζάκης</vt:lpstr>
      <vt:lpstr>Delacroix</vt:lpstr>
      <vt:lpstr>Βρυζάκης</vt:lpstr>
      <vt:lpstr>Βρυζάκης</vt:lpstr>
      <vt:lpstr>Βρυζάκης</vt:lpstr>
      <vt:lpstr>Βρυζάκης</vt:lpstr>
      <vt:lpstr>Peter von Hess</vt:lpstr>
      <vt:lpstr>Peter von Hess</vt:lpstr>
      <vt:lpstr>Καλογερόπουλος</vt:lpstr>
      <vt:lpstr>Λύτρας</vt:lpstr>
      <vt:lpstr>Peter von Hess</vt:lpstr>
      <vt:lpstr>Peter von Hess</vt:lpstr>
      <vt:lpstr>Δ.Ζωγράφος</vt:lpstr>
      <vt:lpstr>Peter von Hess</vt:lpstr>
      <vt:lpstr>Βρυζάκης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ANASTASIA</dc:creator>
  <cp:lastModifiedBy>ANASTASIA</cp:lastModifiedBy>
  <cp:revision>51</cp:revision>
  <dcterms:created xsi:type="dcterms:W3CDTF">2020-03-22T07:45:41Z</dcterms:created>
  <dcterms:modified xsi:type="dcterms:W3CDTF">2020-03-22T14:43:56Z</dcterms:modified>
</cp:coreProperties>
</file>