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8" r:id="rId2"/>
    <p:sldId id="312" r:id="rId3"/>
    <p:sldId id="274" r:id="rId4"/>
    <p:sldId id="271" r:id="rId5"/>
    <p:sldId id="272" r:id="rId6"/>
    <p:sldId id="275" r:id="rId7"/>
    <p:sldId id="276" r:id="rId8"/>
    <p:sldId id="277" r:id="rId9"/>
    <p:sldId id="278" r:id="rId10"/>
    <p:sldId id="279" r:id="rId11"/>
    <p:sldId id="265" r:id="rId12"/>
    <p:sldId id="280" r:id="rId13"/>
    <p:sldId id="282" r:id="rId14"/>
    <p:sldId id="281" r:id="rId15"/>
    <p:sldId id="283" r:id="rId16"/>
    <p:sldId id="315" r:id="rId17"/>
    <p:sldId id="286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303" r:id="rId28"/>
    <p:sldId id="311" r:id="rId29"/>
    <p:sldId id="304" r:id="rId30"/>
    <p:sldId id="295" r:id="rId31"/>
    <p:sldId id="297" r:id="rId32"/>
    <p:sldId id="296" r:id="rId33"/>
    <p:sldId id="307" r:id="rId34"/>
    <p:sldId id="305" r:id="rId35"/>
    <p:sldId id="308" r:id="rId36"/>
    <p:sldId id="309" r:id="rId37"/>
    <p:sldId id="310" r:id="rId38"/>
    <p:sldId id="298" r:id="rId39"/>
    <p:sldId id="306" r:id="rId40"/>
    <p:sldId id="299" r:id="rId41"/>
    <p:sldId id="301" r:id="rId42"/>
    <p:sldId id="302" r:id="rId4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00"/>
    <a:srgbClr val="FFFFCC"/>
    <a:srgbClr val="FF656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46ACF-CD59-4DE3-8989-1040D2D121F4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7F649-5EE1-495F-A968-5E636A15E3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24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43645E-BED8-4CCB-97CF-4634BEFFCBCC}" type="slidenum">
              <a:rPr lang="el-GR" altLang="el-GR" sz="1200"/>
              <a:pPr eaLnBrk="1" hangingPunct="1"/>
              <a:t>1</a:t>
            </a:fld>
            <a:endParaRPr lang="el-GR" altLang="el-GR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56234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28FDCD-7C16-419A-A880-CC190F3E9A4A}" type="slidenum">
              <a:rPr lang="el-GR" altLang="el-GR" sz="1200"/>
              <a:pPr eaLnBrk="1" hangingPunct="1"/>
              <a:t>11</a:t>
            </a:fld>
            <a:endParaRPr lang="el-GR" altLang="el-G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37031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0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8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1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2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58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7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3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2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6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8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0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0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8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7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fif"/><Relationship Id="rId5" Type="http://schemas.openxmlformats.org/officeDocument/2006/relationships/image" Target="../media/image3.png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ilias.gr/index.php?option=com_content&amp;task=view&amp;id=184&amp;Itemid=32&amp;catid=18" TargetMode="External"/><Relationship Id="rId3" Type="http://schemas.openxmlformats.org/officeDocument/2006/relationships/hyperlink" Target="https://www.youtube.com/watch?v=qHHoaSlQDwo&amp;list=PLqKAJsn38kCkDK3NpVuuOuRl_Y2dcNwv1&amp;index=38" TargetMode="External"/><Relationship Id="rId7" Type="http://schemas.openxmlformats.org/officeDocument/2006/relationships/hyperlink" Target="http://www.seilias.gr/index.php" TargetMode="External"/><Relationship Id="rId2" Type="http://schemas.openxmlformats.org/officeDocument/2006/relationships/hyperlink" Target="https://www.youtube.com/watch?v=RndeOvTmr0s&amp;list=PLqKAJsn38kCkDK3NpVuuOuRl_Y2dcNwv1&amp;index=4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et.colorado.edu/sims/html/resistance-in-a-wire/latest/resistance-in-a-wire_el.html" TargetMode="External"/><Relationship Id="rId5" Type="http://schemas.openxmlformats.org/officeDocument/2006/relationships/hyperlink" Target="https://www.youtube.com/watch?v=W5syESwlvYQ" TargetMode="External"/><Relationship Id="rId10" Type="http://schemas.openxmlformats.org/officeDocument/2006/relationships/hyperlink" Target="http://ylikonet300.blogspot.com/2014/08/blog-post.html" TargetMode="External"/><Relationship Id="rId4" Type="http://schemas.openxmlformats.org/officeDocument/2006/relationships/hyperlink" Target="https://www.youtube.com/channel/UCoaSC3HZp2CcJwZNXp1vreQ" TargetMode="External"/><Relationship Id="rId9" Type="http://schemas.openxmlformats.org/officeDocument/2006/relationships/hyperlink" Target="https://www.dropbox.com/s/rq2a71fxx2muttt/%CE%9D%CF%8C%CE%BC%CE%BF%CF%82%20%CF%84%CE%BF%CF%85%20Ohm(%CF%84%CE%B5%CE%BB%CE%B9%CE%BA%CE%AE%20%CE%BC%CE%BF%CF%81%CF%86%CE%AE).doc?dl=0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merkopanas.blogspot.com/2015/12/35-hot-potatoes_14.htm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prFTxjQAoE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hyperlink" Target="https://merkopanas.blogspot.com/2017/03/1789-georg-ohm.html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90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phet.colorado.edu/sims/ohms-law/ohms-law_en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 Παναγιωτόπουλος - Φυσικός                 </a:t>
            </a:r>
            <a:r>
              <a:rPr lang="en-US" alt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5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B5A439-4891-43DF-AB10-D8B35408E18F}" type="slidenum">
              <a:rPr lang="el-GR" altLang="el-GR" sz="1200">
                <a:solidFill>
                  <a:schemeClr val="bg1">
                    <a:lumMod val="50000"/>
                  </a:schemeClr>
                </a:solidFill>
                <a:latin typeface="+mn-lt"/>
              </a:rPr>
              <a:pPr eaLnBrk="1" hangingPunct="1"/>
              <a:t>1</a:t>
            </a:fld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691906" y="466971"/>
            <a:ext cx="4334494" cy="79960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 αγωγού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98" y="4576898"/>
            <a:ext cx="5210803" cy="115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Σχετική εικόνα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53" y="1495271"/>
            <a:ext cx="3810000" cy="2857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3036573" y="429023"/>
            <a:ext cx="5761036" cy="883371"/>
            <a:chOff x="3071814" y="915268"/>
            <a:chExt cx="5761036" cy="883371"/>
          </a:xfrm>
        </p:grpSpPr>
        <p:pic>
          <p:nvPicPr>
            <p:cNvPr id="5" name="Picture 5" descr="fu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614" y="1268414"/>
              <a:ext cx="4827587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665788" y="915268"/>
              <a:ext cx="5032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l-GR" b="1" i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R</a:t>
              </a:r>
              <a:endParaRPr lang="el-GR" altLang="el-GR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071814" y="1268414"/>
              <a:ext cx="358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>
                  <a:latin typeface="Comic Sans MS" panose="030F0702030302020204" pitchFamily="66" charset="0"/>
                </a:rPr>
                <a:t>A</a:t>
              </a:r>
              <a:endParaRPr lang="el-GR" altLang="el-GR" sz="2000" b="1">
                <a:latin typeface="Comic Sans MS" panose="030F0702030302020204" pitchFamily="66" charset="0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8401050" y="1268414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>
                  <a:latin typeface="Comic Sans MS" panose="030F0702030302020204" pitchFamily="66" charset="0"/>
                </a:rPr>
                <a:t>B</a:t>
              </a:r>
              <a:endParaRPr lang="el-GR" altLang="el-GR" sz="20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3468372" y="1358430"/>
            <a:ext cx="4752975" cy="369332"/>
            <a:chOff x="3503613" y="1844675"/>
            <a:chExt cx="4752975" cy="369332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3503613" y="2060575"/>
              <a:ext cx="1871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6311900" y="2060575"/>
              <a:ext cx="1944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735639" y="1844675"/>
              <a:ext cx="5048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l-GR" b="1" i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V</a:t>
              </a:r>
              <a:endParaRPr lang="el-GR" altLang="el-GR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959805" y="1856128"/>
            <a:ext cx="10347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Η ένταση του ρεύματος που διαρρέει έναν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αντιστάτη</a:t>
            </a:r>
            <a:r>
              <a:rPr lang="el-GR" alt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σταθερής θερμοκρασίας</a:t>
            </a:r>
            <a:r>
              <a:rPr lang="el-GR" altLang="el-GR" sz="2400" b="1" dirty="0">
                <a:latin typeface="Comic Sans MS" pitchFamily="66" charset="0"/>
              </a:rPr>
              <a:t> είναι ανάλογη της τάσης που εφαρμόζεται στα άκρα του. </a:t>
            </a:r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744708"/>
              </p:ext>
            </p:extLst>
          </p:nvPr>
        </p:nvGraphicFramePr>
        <p:xfrm>
          <a:off x="4120041" y="3102998"/>
          <a:ext cx="176212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" name="Εξίσωση" r:id="rId4" imgW="523943" imgH="380910" progId="Equation.3">
                  <p:embed/>
                </p:oleObj>
              </mc:Choice>
              <mc:Fallback>
                <p:oleObj name="Εξίσωση" r:id="rId4" imgW="523943" imgH="380910" progId="Equation.3">
                  <p:embed/>
                  <p:pic>
                    <p:nvPicPr>
                      <p:cNvPr id="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041" y="3102998"/>
                        <a:ext cx="1762125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Ομάδα 16"/>
          <p:cNvGrpSpPr/>
          <p:nvPr/>
        </p:nvGrpSpPr>
        <p:grpSpPr>
          <a:xfrm>
            <a:off x="3810319" y="533728"/>
            <a:ext cx="607378" cy="370361"/>
            <a:chOff x="3845560" y="1019973"/>
            <a:chExt cx="607378" cy="370361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094163" y="1019973"/>
              <a:ext cx="3587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l-GR" b="1" i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I</a:t>
              </a:r>
              <a:endParaRPr lang="el-GR" altLang="el-GR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cxnSp>
          <p:nvCxnSpPr>
            <p:cNvPr id="15" name="Ευθύγραμμο βέλος σύνδεσης 14"/>
            <p:cNvCxnSpPr/>
            <p:nvPr/>
          </p:nvCxnSpPr>
          <p:spPr>
            <a:xfrm>
              <a:off x="3845560" y="1390334"/>
              <a:ext cx="57245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453824" y="3199757"/>
            <a:ext cx="5067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Δηλαδή, ένας τέτοιος αντιστάτης παρουσιάζει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 αντίσταση</a:t>
            </a:r>
            <a:r>
              <a:rPr lang="el-GR" sz="2400" b="1" dirty="0" smtClean="0">
                <a:latin typeface="Comic Sans MS" panose="030F0702030302020204" pitchFamily="66" charset="0"/>
              </a:rPr>
              <a:t>.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3110" y="4988343"/>
            <a:ext cx="169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R    </a:t>
            </a:r>
            <a:endParaRPr lang="el-GR" sz="32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5277" y="5080675"/>
            <a:ext cx="384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ή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249003" y="4873747"/>
                <a:ext cx="1110047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1" i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003" y="4873747"/>
                <a:ext cx="1110047" cy="803810"/>
              </a:xfrm>
              <a:prstGeom prst="rect">
                <a:avLst/>
              </a:prstGeom>
              <a:blipFill>
                <a:blip r:embed="rId6"/>
                <a:stretch>
                  <a:fillRect r="-1648"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Εικόνα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5" y="3600191"/>
            <a:ext cx="3483514" cy="2707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125293" y="4873747"/>
                <a:ext cx="1034707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800" b="1" i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293" y="4873747"/>
                <a:ext cx="1034707" cy="803810"/>
              </a:xfrm>
              <a:prstGeom prst="rect">
                <a:avLst/>
              </a:prstGeom>
              <a:blipFill>
                <a:blip r:embed="rId8"/>
                <a:stretch>
                  <a:fillRect r="-1765"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605111" y="5116384"/>
            <a:ext cx="384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ή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 Παναγιωτόπουλος - Φυσικός                 </a:t>
            </a:r>
            <a:r>
              <a:rPr lang="en-US" alt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761A585-CC72-4AE5-909D-222BCCC4D131}" type="slidenum">
              <a:rPr lang="el-GR" altLang="el-GR" sz="1200">
                <a:solidFill>
                  <a:schemeClr val="bg1">
                    <a:lumMod val="50000"/>
                  </a:schemeClr>
                </a:solidFill>
                <a:latin typeface="+mn-lt"/>
              </a:rPr>
              <a:pPr eaLnBrk="1" hangingPunct="1"/>
              <a:t>11</a:t>
            </a:fld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452773" y="1498771"/>
            <a:ext cx="3731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κλίση χαρακτηριστικής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l-GR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771895" y="421481"/>
            <a:ext cx="10497787" cy="5157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Χαρακτηριστική αντιστάτη (Γραφική παράσταση </a:t>
            </a:r>
            <a:r>
              <a:rPr lang="en-US" altLang="el-GR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- </a:t>
            </a:r>
            <a:r>
              <a:rPr lang="en-US" altLang="el-GR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75093" y="1181280"/>
                <a:ext cx="777240" cy="10350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el-GR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093" y="1181280"/>
                <a:ext cx="777240" cy="1035092"/>
              </a:xfrm>
              <a:prstGeom prst="rect">
                <a:avLst/>
              </a:prstGeom>
              <a:blipFill>
                <a:blip r:embed="rId3"/>
                <a:stretch>
                  <a:fillRect r="-20313" b="-58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63713" y="1126132"/>
                <a:ext cx="22098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713" y="1126132"/>
                <a:ext cx="2209800" cy="1129476"/>
              </a:xfrm>
              <a:prstGeom prst="rect">
                <a:avLst/>
              </a:prstGeom>
              <a:blipFill>
                <a:blip r:embed="rId4"/>
                <a:stretch>
                  <a:fillRect b="-10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68" y="3083043"/>
            <a:ext cx="973060" cy="92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28271" y="2569032"/>
            <a:ext cx="582001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Από την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κλίση</a:t>
            </a:r>
            <a:r>
              <a:rPr lang="el-GR" sz="2000" b="1" dirty="0" smtClean="0">
                <a:latin typeface="Comic Sans MS" panose="030F0702030302020204" pitchFamily="66" charset="0"/>
              </a:rPr>
              <a:t> της χαρακτηριστικής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f(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el-GR" sz="2000" b="1" dirty="0" smtClean="0">
                <a:latin typeface="Comic Sans MS" panose="030F0702030302020204" pitchFamily="66" charset="0"/>
              </a:rPr>
              <a:t>του αντιστάτη, μπορούμε να υπολογίσουμε την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αντίσταση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του αγωγού.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9882842" y="1467993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  </a:t>
            </a:r>
            <a:r>
              <a:rPr 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σταθ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9721" y="4572000"/>
            <a:ext cx="969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Όσο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μεγαλύτερη </a:t>
            </a:r>
            <a:r>
              <a:rPr lang="el-GR" sz="2400" b="1" dirty="0" smtClean="0">
                <a:latin typeface="Comic Sans MS" panose="030F0702030302020204" pitchFamily="66" charset="0"/>
              </a:rPr>
              <a:t>είναι 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κλίση</a:t>
            </a:r>
            <a:r>
              <a:rPr lang="el-GR" sz="2400" b="1" dirty="0" smtClean="0">
                <a:latin typeface="Comic Sans MS" panose="030F0702030302020204" pitchFamily="66" charset="0"/>
              </a:rPr>
              <a:t>, τόσο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μικρότερη</a:t>
            </a:r>
            <a:r>
              <a:rPr lang="el-GR" sz="2400" b="1" dirty="0" smtClean="0">
                <a:latin typeface="Comic Sans MS" panose="030F0702030302020204" pitchFamily="66" charset="0"/>
              </a:rPr>
              <a:t> είναι η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αντίσταση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9309" y="5410975"/>
            <a:ext cx="973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!!!!! </a:t>
            </a:r>
            <a:r>
              <a:rPr lang="el-GR" sz="2400" b="1" dirty="0" smtClean="0">
                <a:latin typeface="Comic Sans MS" panose="030F0702030302020204" pitchFamily="66" charset="0"/>
              </a:rPr>
              <a:t>Συχνά </a:t>
            </a:r>
            <a:r>
              <a:rPr lang="el-GR" sz="2400" b="1" dirty="0">
                <a:latin typeface="Comic Sans MS" panose="030F0702030302020204" pitchFamily="66" charset="0"/>
              </a:rPr>
              <a:t>η γραφική παράσταση </a:t>
            </a:r>
            <a:r>
              <a:rPr lang="el-GR" sz="2400" b="1" dirty="0" smtClean="0">
                <a:latin typeface="Comic Sans MS" panose="030F0702030302020204" pitchFamily="66" charset="0"/>
              </a:rPr>
              <a:t>μάς δίνεται με τη μορφή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f(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).</a:t>
            </a:r>
            <a:r>
              <a:rPr lang="el-GR" sz="2400" b="1" dirty="0" smtClean="0">
                <a:latin typeface="Comic Sans MS" panose="030F0702030302020204" pitchFamily="66" charset="0"/>
              </a:rPr>
              <a:t>  </a:t>
            </a:r>
            <a:r>
              <a:rPr lang="el-GR" sz="2400" dirty="0" smtClean="0">
                <a:latin typeface="Comic Sans MS" panose="030F0702030302020204" pitchFamily="66" charset="0"/>
              </a:rPr>
              <a:t> 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771895" y="2027920"/>
            <a:ext cx="3695909" cy="2253235"/>
            <a:chOff x="771895" y="2027920"/>
            <a:chExt cx="3695909" cy="2253235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926" y="2027920"/>
              <a:ext cx="3680878" cy="2216169"/>
            </a:xfrm>
            <a:prstGeom prst="rect">
              <a:avLst/>
            </a:prstGeom>
          </p:spPr>
        </p:pic>
        <p:grpSp>
          <p:nvGrpSpPr>
            <p:cNvPr id="3" name="Ομάδα 2"/>
            <p:cNvGrpSpPr/>
            <p:nvPr/>
          </p:nvGrpSpPr>
          <p:grpSpPr>
            <a:xfrm>
              <a:off x="771895" y="2029920"/>
              <a:ext cx="3085018" cy="2251235"/>
              <a:chOff x="1833873" y="1671088"/>
              <a:chExt cx="3085018" cy="2251235"/>
            </a:xfrm>
          </p:grpSpPr>
          <p:sp>
            <p:nvSpPr>
              <p:cNvPr id="19459" name="Line 3"/>
              <p:cNvSpPr>
                <a:spLocks noChangeShapeType="1"/>
              </p:cNvSpPr>
              <p:nvPr/>
            </p:nvSpPr>
            <p:spPr bwMode="auto">
              <a:xfrm flipH="1" flipV="1">
                <a:off x="2243932" y="1697103"/>
                <a:ext cx="6195" cy="1840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460" name="Line 4"/>
              <p:cNvSpPr>
                <a:spLocks noChangeShapeType="1"/>
              </p:cNvSpPr>
              <p:nvPr/>
            </p:nvSpPr>
            <p:spPr bwMode="auto">
              <a:xfrm flipV="1">
                <a:off x="2266920" y="3507095"/>
                <a:ext cx="2636940" cy="302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462" name="Text Box 6"/>
              <p:cNvSpPr txBox="1">
                <a:spLocks noChangeArrowheads="1"/>
              </p:cNvSpPr>
              <p:nvPr/>
            </p:nvSpPr>
            <p:spPr bwMode="auto">
              <a:xfrm flipH="1">
                <a:off x="1833873" y="1671088"/>
                <a:ext cx="3932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 dirty="0" smtClean="0">
                    <a:latin typeface="Comic Sans MS" panose="030F0702030302020204" pitchFamily="66" charset="0"/>
                  </a:rPr>
                  <a:t>I</a:t>
                </a:r>
                <a:endParaRPr lang="el-GR" altLang="el-GR" sz="20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64" name="Text Box 8"/>
              <p:cNvSpPr txBox="1">
                <a:spLocks noChangeArrowheads="1"/>
              </p:cNvSpPr>
              <p:nvPr/>
            </p:nvSpPr>
            <p:spPr bwMode="auto">
              <a:xfrm>
                <a:off x="4487091" y="3522213"/>
                <a:ext cx="431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 dirty="0" smtClean="0">
                    <a:latin typeface="Comic Sans MS" panose="030F0702030302020204" pitchFamily="66" charset="0"/>
                  </a:rPr>
                  <a:t>V</a:t>
                </a:r>
                <a:endParaRPr lang="el-GR" altLang="el-GR" sz="20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65" name="Text Box 9"/>
              <p:cNvSpPr txBox="1">
                <a:spLocks noChangeArrowheads="1"/>
              </p:cNvSpPr>
              <p:nvPr/>
            </p:nvSpPr>
            <p:spPr bwMode="auto">
              <a:xfrm>
                <a:off x="2061287" y="3507810"/>
                <a:ext cx="36528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omic Sans MS" panose="030F0702030302020204" pitchFamily="66" charset="0"/>
                  </a:rPr>
                  <a:t>0</a:t>
                </a:r>
                <a:endParaRPr lang="el-GR" altLang="el-GR" sz="1600" b="1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9" name="Ομάδα 18"/>
          <p:cNvGrpSpPr/>
          <p:nvPr/>
        </p:nvGrpSpPr>
        <p:grpSpPr>
          <a:xfrm>
            <a:off x="1835155" y="2051162"/>
            <a:ext cx="1178560" cy="803686"/>
            <a:chOff x="684560" y="3471541"/>
            <a:chExt cx="977536" cy="613539"/>
          </a:xfrm>
        </p:grpSpPr>
        <p:sp>
          <p:nvSpPr>
            <p:cNvPr id="4" name="Επεξήγηση με παραλληλόγραμμο 3"/>
            <p:cNvSpPr/>
            <p:nvPr/>
          </p:nvSpPr>
          <p:spPr>
            <a:xfrm>
              <a:off x="684560" y="3471541"/>
              <a:ext cx="977536" cy="565965"/>
            </a:xfrm>
            <a:prstGeom prst="wedgeRectCallout">
              <a:avLst>
                <a:gd name="adj1" fmla="val 25063"/>
                <a:gd name="adj2" fmla="val 8207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37786" y="3510884"/>
                  <a:ext cx="738792" cy="5741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𝜤</m:t>
                        </m:r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𝑽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𝑹</m:t>
                            </m:r>
                          </m:den>
                        </m:f>
                      </m:oMath>
                    </m:oMathPara>
                  </a14:m>
                  <a:endParaRPr lang="el-GR" sz="2000" b="1" i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786" y="3510884"/>
                  <a:ext cx="738792" cy="5741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235590" y="2862407"/>
            <a:ext cx="1934330" cy="1011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8" name="Ομάδα 7"/>
          <p:cNvGrpSpPr/>
          <p:nvPr/>
        </p:nvGrpSpPr>
        <p:grpSpPr>
          <a:xfrm>
            <a:off x="1165161" y="3210322"/>
            <a:ext cx="1313427" cy="704374"/>
            <a:chOff x="2190296" y="2865120"/>
            <a:chExt cx="1313427" cy="704374"/>
          </a:xfrm>
        </p:grpSpPr>
        <p:cxnSp>
          <p:nvCxnSpPr>
            <p:cNvPr id="5" name="Ευθεία γραμμή σύνδεσης 4"/>
            <p:cNvCxnSpPr/>
            <p:nvPr/>
          </p:nvCxnSpPr>
          <p:spPr>
            <a:xfrm flipV="1">
              <a:off x="3503723" y="2865120"/>
              <a:ext cx="0" cy="70437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εία γραμμή σύνδεσης 6"/>
            <p:cNvCxnSpPr/>
            <p:nvPr/>
          </p:nvCxnSpPr>
          <p:spPr>
            <a:xfrm flipH="1">
              <a:off x="2190296" y="2865120"/>
              <a:ext cx="130461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Ομάδα 1"/>
          <p:cNvGrpSpPr/>
          <p:nvPr/>
        </p:nvGrpSpPr>
        <p:grpSpPr>
          <a:xfrm>
            <a:off x="1637618" y="3531648"/>
            <a:ext cx="504825" cy="353673"/>
            <a:chOff x="4211722" y="3567145"/>
            <a:chExt cx="504825" cy="353673"/>
          </a:xfrm>
        </p:grpSpPr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4211722" y="3582264"/>
              <a:ext cx="504825" cy="3385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sz="1600" b="1" i="1" dirty="0">
                  <a:latin typeface="Comic Sans MS" pitchFamily="66" charset="0"/>
                </a:rPr>
                <a:t>φ</a:t>
              </a:r>
            </a:p>
          </p:txBody>
        </p:sp>
        <p:sp>
          <p:nvSpPr>
            <p:cNvPr id="19467" name="Arc 11"/>
            <p:cNvSpPr>
              <a:spLocks/>
            </p:cNvSpPr>
            <p:nvPr/>
          </p:nvSpPr>
          <p:spPr bwMode="auto">
            <a:xfrm>
              <a:off x="4510486" y="3567145"/>
              <a:ext cx="135899" cy="353673"/>
            </a:xfrm>
            <a:custGeom>
              <a:avLst/>
              <a:gdLst>
                <a:gd name="T0" fmla="*/ 0 w 21600"/>
                <a:gd name="T1" fmla="*/ 0 h 21600"/>
                <a:gd name="T2" fmla="*/ 71438 w 21600"/>
                <a:gd name="T3" fmla="*/ 576262 h 21600"/>
                <a:gd name="T4" fmla="*/ 0 w 21600"/>
                <a:gd name="T5" fmla="*/ 57626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667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5" grpId="0"/>
      <p:bldP spid="9" grpId="0"/>
      <p:bldP spid="10" grpId="0"/>
      <p:bldP spid="11" grpId="0"/>
      <p:bldP spid="12" grpId="0"/>
      <p:bldP spid="13" grpId="0"/>
      <p:bldP spid="14" grpId="0"/>
      <p:bldP spid="194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865120" y="238601"/>
            <a:ext cx="6751320" cy="725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Παρατηρήσεις στο νόμο του 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Ohm.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4900" y="811689"/>
                <a:ext cx="10645140" cy="548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 Συχνά συγχέουμε τον ορισμό της αντίστασης αγωγού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omic Sans MS" panose="030F0702030302020204" pitchFamily="66" charset="0"/>
                  </a:rPr>
                  <a:t> 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με το νόμο του 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Ohm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l-GR" sz="2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, επειδή έχουν την ίδια μορφή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Με τη σχέση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υπολογίζουμε την αντίσταση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σε κάθε τύπο αγωγού (μεταλλικός, λυχνία κενού, λυχνία αερίου, ηλεκτρολύτης </a:t>
                </a:r>
                <a:r>
                  <a:rPr lang="el-GR" sz="2400" b="1" dirty="0" err="1" smtClean="0">
                    <a:latin typeface="Comic Sans MS" panose="030F0702030302020204" pitchFamily="66" charset="0"/>
                  </a:rPr>
                  <a:t>κλπ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).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 Ο νόμος του 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Ohm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ισχύει για μεταλλικό αγωγό σε σταθερή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  θερμοκρασία.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!!!!!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Η αντίσταση 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R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είναι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σταθερή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. Δεν είναι ανάλογη της τάσης ή αντιστρόφως ανάλογη της έντασης.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811689"/>
                <a:ext cx="10645140" cy="5488169"/>
              </a:xfrm>
              <a:prstGeom prst="rect">
                <a:avLst/>
              </a:prstGeom>
              <a:blipFill>
                <a:blip r:embed="rId2"/>
                <a:stretch>
                  <a:fillRect l="-801" r="-859" b="-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7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645152" y="399205"/>
            <a:ext cx="5358384" cy="1932515"/>
          </a:xfrm>
          <a:prstGeom prst="cloudCallout">
            <a:avLst>
              <a:gd name="adj1" fmla="val 65115"/>
              <a:gd name="adj2" fmla="val 5026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b="1" dirty="0" smtClean="0">
                <a:latin typeface="Comic Sans MS" pitchFamily="66" charset="0"/>
              </a:rPr>
              <a:t> Καταλαβαίνω, ότι η αντίσταση ενός αγωγού εξαρτάται από κάποιους παράγοντες.</a:t>
            </a:r>
            <a:endParaRPr lang="el-GR" altLang="el-GR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1" y="3330712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095" y="2293778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9320" y="2504484"/>
            <a:ext cx="6675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Πραγματικά, η αντίσταση ενός αγωγού με μορφή κυλινδρικού σύρματος, εξαρτάται από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το μήκος του αγωγού,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το εμβαδόν της διατομής του αγωγού,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τη θερμοκρασία του αγωγού,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το υλικό του αγωγού. 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045208" y="256952"/>
            <a:ext cx="8077200" cy="139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Παράγοντες από τους οποίους εξαρτάται η αντίσταση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ενός κυλινδρικού σύρματος.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80" y="2324735"/>
            <a:ext cx="3210560" cy="321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9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53916" y="839729"/>
                <a:ext cx="10708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l-GR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el-GR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916" y="839729"/>
                <a:ext cx="1070806" cy="615553"/>
              </a:xfrm>
              <a:prstGeom prst="rect">
                <a:avLst/>
              </a:prstGeom>
              <a:blipFill>
                <a:blip r:embed="rId2"/>
                <a:stretch>
                  <a:fillRect l="-29714" t="-26733" r="-1714" b="-554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54" y="2038561"/>
            <a:ext cx="6369731" cy="2037849"/>
          </a:xfrm>
          <a:prstGeom prst="rect">
            <a:avLst/>
          </a:prstGeom>
        </p:spPr>
      </p:pic>
      <p:sp>
        <p:nvSpPr>
          <p:cNvPr id="9" name="Επεξήγηση με παραλληλόγραμμο 8"/>
          <p:cNvSpPr/>
          <p:nvPr/>
        </p:nvSpPr>
        <p:spPr>
          <a:xfrm>
            <a:off x="6659880" y="1541621"/>
            <a:ext cx="1849120" cy="441960"/>
          </a:xfrm>
          <a:prstGeom prst="wedgeRectCallout">
            <a:avLst>
              <a:gd name="adj1" fmla="val -76052"/>
              <a:gd name="adj2" fmla="val 100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Φτάσαμε κιόλας!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Επεξήγηση με παραλληλόγραμμο 9"/>
          <p:cNvSpPr/>
          <p:nvPr/>
        </p:nvSpPr>
        <p:spPr>
          <a:xfrm>
            <a:off x="7706360" y="2197011"/>
            <a:ext cx="1849120" cy="647186"/>
          </a:xfrm>
          <a:prstGeom prst="wedgeRectCallout">
            <a:avLst>
              <a:gd name="adj1" fmla="val -76052"/>
              <a:gd name="adj2" fmla="val 100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Ακόμη να φτάσουμε!!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714499" y="4277592"/>
            <a:ext cx="9281159" cy="169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Όσο </a:t>
            </a:r>
            <a:r>
              <a:rPr lang="el-GR" sz="2400" b="1" dirty="0">
                <a:latin typeface="Comic Sans MS" panose="030F0702030302020204" pitchFamily="66" charset="0"/>
              </a:rPr>
              <a:t>μεγαλύτερο </a:t>
            </a:r>
            <a:r>
              <a:rPr lang="el-GR" sz="2400" b="1" dirty="0" smtClean="0">
                <a:latin typeface="Comic Sans MS" panose="030F0702030302020204" pitchFamily="66" charset="0"/>
              </a:rPr>
              <a:t>είναι το </a:t>
            </a:r>
            <a:r>
              <a:rPr lang="el-GR" sz="2400" b="1" dirty="0">
                <a:latin typeface="Comic Sans MS" panose="030F0702030302020204" pitchFamily="66" charset="0"/>
              </a:rPr>
              <a:t>μήκος του αγωγού, τόσο περισσότερες είναι οι </a:t>
            </a:r>
            <a:r>
              <a:rPr lang="el-GR" sz="2400" b="1" dirty="0" smtClean="0">
                <a:latin typeface="Comic Sans MS" panose="030F0702030302020204" pitchFamily="66" charset="0"/>
              </a:rPr>
              <a:t>συγκρούσεις των </a:t>
            </a:r>
            <a:r>
              <a:rPr lang="el-GR" sz="2400" b="1" dirty="0">
                <a:latin typeface="Comic Sans MS" panose="030F0702030302020204" pitchFamily="66" charset="0"/>
              </a:rPr>
              <a:t>ελευθέρων ηλεκτρονίων με τα θετικά ιόντα, άρα </a:t>
            </a:r>
            <a:r>
              <a:rPr lang="el-GR" sz="2400" b="1" dirty="0" smtClean="0">
                <a:latin typeface="Comic Sans MS" panose="030F0702030302020204" pitchFamily="66" charset="0"/>
              </a:rPr>
              <a:t>τόσο μεγαλύτερη </a:t>
            </a:r>
            <a:r>
              <a:rPr lang="el-GR" sz="2400" b="1" dirty="0">
                <a:latin typeface="Comic Sans MS" panose="030F0702030302020204" pitchFamily="66" charset="0"/>
              </a:rPr>
              <a:t>είναι η αντίσταση του αγωγού.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"/>
              <p:cNvSpPr txBox="1">
                <a:spLocks noChangeArrowheads="1"/>
              </p:cNvSpPr>
              <p:nvPr/>
            </p:nvSpPr>
            <p:spPr>
              <a:xfrm>
                <a:off x="586821" y="353184"/>
                <a:ext cx="11269899" cy="611614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Η αντίσταση </a:t>
                </a:r>
                <a:r>
                  <a:rPr lang="en-US" sz="2800" b="1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R</a:t>
                </a:r>
                <a:r>
                  <a:rPr lang="en-US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ενός </a:t>
                </a:r>
                <a:r>
                  <a:rPr 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αγωγού είναι ανάλογη του μήκους </a:t>
                </a:r>
                <a:r>
                  <a:rPr 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του</a:t>
                </a:r>
                <a:r>
                  <a:rPr lang="en-US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endParaRPr lang="el-GR" sz="28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21" y="353184"/>
                <a:ext cx="11269899" cy="611614"/>
              </a:xfrm>
              <a:prstGeom prst="rect">
                <a:avLst/>
              </a:prstGeom>
              <a:blipFill>
                <a:blip r:embed="rId4"/>
                <a:stretch>
                  <a:fillRect t="-12000" b="-19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1" y="4793803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600200" y="111107"/>
            <a:ext cx="9006840" cy="13689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αντίσταση </a:t>
            </a:r>
            <a:r>
              <a:rPr lang="en-US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ενός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αγωγού είναι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αντιστρόφως ανάλογη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εμβαδού </a:t>
            </a:r>
            <a:r>
              <a:rPr lang="en-US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της διατομής του.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355858" y="1361018"/>
                <a:ext cx="1495524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l-GR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</m:oMath>
                </a14:m>
                <a:endParaRPr lang="el-GR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858" y="1361018"/>
                <a:ext cx="1495524" cy="889154"/>
              </a:xfrm>
              <a:prstGeom prst="rect">
                <a:avLst/>
              </a:prstGeom>
              <a:blipFill>
                <a:blip r:embed="rId2"/>
                <a:stretch>
                  <a:fillRect l="-21224" t="-2055" b="-253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Ομάδα 6"/>
          <p:cNvGrpSpPr/>
          <p:nvPr/>
        </p:nvGrpSpPr>
        <p:grpSpPr>
          <a:xfrm>
            <a:off x="4000207" y="2413028"/>
            <a:ext cx="4191585" cy="1903776"/>
            <a:chOff x="7607928" y="4215908"/>
            <a:chExt cx="4191585" cy="1903776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928" y="5109893"/>
              <a:ext cx="4191585" cy="1009791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928" y="4215908"/>
              <a:ext cx="3870393" cy="766619"/>
            </a:xfrm>
            <a:prstGeom prst="rect">
              <a:avLst/>
            </a:prstGeom>
          </p:spPr>
        </p:pic>
      </p:grpSp>
      <p:sp>
        <p:nvSpPr>
          <p:cNvPr id="10" name="Ορθογώνιο 9"/>
          <p:cNvSpPr/>
          <p:nvPr/>
        </p:nvSpPr>
        <p:spPr>
          <a:xfrm>
            <a:off x="2189432" y="4408817"/>
            <a:ext cx="7970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Όσο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μεγαλύτερο είναι το εμβαδό διατομής του αγωγού,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τόσο μικρότερη είναι η ταχύτητα των ελευθέρων ηλεκτρονίων, με αποτέλεσμα η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αντίσταση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του αγωγού να παρουσιάζεται μικρότερη.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56" y="480127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Επεξήγηση με παραλληλόγραμμο 11"/>
          <p:cNvSpPr/>
          <p:nvPr/>
        </p:nvSpPr>
        <p:spPr>
          <a:xfrm>
            <a:off x="1820007" y="1643990"/>
            <a:ext cx="2611337" cy="597664"/>
          </a:xfrm>
          <a:prstGeom prst="wedgeRectCallout">
            <a:avLst>
              <a:gd name="adj1" fmla="val 81622"/>
              <a:gd name="adj2" fmla="val 858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Μ</a:t>
            </a:r>
            <a:r>
              <a:rPr lang="el-GR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ε τόση μεγάλη ταχύτητα οι συγκρούσεις μας είναι βίαιες! </a:t>
            </a:r>
            <a:endParaRPr lang="el-G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Επεξήγηση με παραλληλόγραμμο 12"/>
          <p:cNvSpPr/>
          <p:nvPr/>
        </p:nvSpPr>
        <p:spPr>
          <a:xfrm>
            <a:off x="8434754" y="2366868"/>
            <a:ext cx="1725246" cy="800520"/>
          </a:xfrm>
          <a:prstGeom prst="wedgeRectCallout">
            <a:avLst>
              <a:gd name="adj1" fmla="val -177972"/>
              <a:gd name="adj2" fmla="val 706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Εμείς κινούμαστε </a:t>
            </a:r>
            <a:r>
              <a:rPr lang="el-GR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άνετα με μικρή ταχύτητα!!</a:t>
            </a:r>
            <a:endParaRPr lang="el-G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4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43200" y="213106"/>
            <a:ext cx="6705600" cy="13536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αντίσταση ενός αγωγού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εξαρτάται από τη θερμοκρασία του αγωγού.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80" y="2094442"/>
            <a:ext cx="4172080" cy="1967017"/>
          </a:xfrm>
          <a:prstGeom prst="rect">
            <a:avLst/>
          </a:prstGeom>
        </p:spPr>
      </p:pic>
      <p:sp>
        <p:nvSpPr>
          <p:cNvPr id="7" name="Επεξήγηση με παραλληλόγραμμο 6"/>
          <p:cNvSpPr/>
          <p:nvPr/>
        </p:nvSpPr>
        <p:spPr>
          <a:xfrm>
            <a:off x="2538936" y="1873462"/>
            <a:ext cx="2078784" cy="441960"/>
          </a:xfrm>
          <a:prstGeom prst="wedgeRectCallout">
            <a:avLst>
              <a:gd name="adj1" fmla="val 85703"/>
              <a:gd name="adj2" fmla="val 866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Ωχ! Τρακάραμε!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327124" y="4061459"/>
            <a:ext cx="8609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Η αύξηση του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πλάτους ταλάντωσης των θετικών ιόντων με την αύξηση της θερμοκρασίας,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αυξάνει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την πιθανότητα των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συγκρούσεων των</a:t>
            </a:r>
            <a:b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ελευθέρων ηλεκτρονίων με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αυτά,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άρα και την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αντίσταση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του μεταλλικού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αγωγού.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4" y="4413080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61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028700" y="353184"/>
            <a:ext cx="10134600" cy="6637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αντίσταση ενός αγωγού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εξαρτάται από το υλικό του.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103120" y="1242536"/>
            <a:ext cx="770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Το μέγεθος που εκφράζει ποσοτικά την εξάρτηση της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αντίστασης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ενός αγωγού από το υλικό του αγωγού και τη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θερμοκρασία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συμβολίζεται με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 και ονομάζεται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ειδική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αντίσταση του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υλικού.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Η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μονάδα μέτρησής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της στο S.I. είναι το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1Ω·m.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0" y="1747578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955204"/>
              </p:ext>
            </p:extLst>
          </p:nvPr>
        </p:nvGraphicFramePr>
        <p:xfrm>
          <a:off x="1203960" y="135065"/>
          <a:ext cx="6370320" cy="6339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56031">
                  <a:extLst>
                    <a:ext uri="{9D8B030D-6E8A-4147-A177-3AD203B41FA5}">
                      <a16:colId xmlns:a16="http://schemas.microsoft.com/office/drawing/2014/main" val="2567740451"/>
                    </a:ext>
                  </a:extLst>
                </a:gridCol>
                <a:gridCol w="2314289">
                  <a:extLst>
                    <a:ext uri="{9D8B030D-6E8A-4147-A177-3AD203B41FA5}">
                      <a16:colId xmlns:a16="http://schemas.microsoft.com/office/drawing/2014/main" val="1194153771"/>
                    </a:ext>
                  </a:extLst>
                </a:gridCol>
              </a:tblGrid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Ειδική αντίσταση </a:t>
                      </a:r>
                      <a:r>
                        <a:rPr lang="el-GR" sz="2000" i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ρ</a:t>
                      </a:r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μερικών υλικών στους 20 </a:t>
                      </a:r>
                      <a:r>
                        <a:rPr lang="el-GR" sz="200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  <a:endParaRPr lang="el-GR" sz="2000" baseline="30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525399"/>
                  </a:ext>
                </a:extLst>
              </a:tr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ΜΕΤΑΛΛΑ (αγωγοί)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31931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Άργυρος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1,6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876510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Χαλκός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1,7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388524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Σίδηρος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9,5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905452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Υδράργυρος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96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146296"/>
                  </a:ext>
                </a:extLst>
              </a:tr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ΚΡΑΜΑΤΑ (αγωγοί)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77857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Κονσταντάνη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Cu, Ni)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50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619447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Χρωμονικελίνη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Ni, Fe, Cr, </a:t>
                      </a:r>
                      <a:r>
                        <a:rPr lang="en-US" sz="2000" b="1" dirty="0" err="1" smtClean="0">
                          <a:latin typeface="Comic Sans MS" panose="030F0702030302020204" pitchFamily="66" charset="0"/>
                        </a:rPr>
                        <a:t>Mn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100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968935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Μαγγανίνη</a:t>
                      </a:r>
                      <a:r>
                        <a:rPr lang="el-GR" sz="2000" b="1" baseline="0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baseline="0" dirty="0" smtClean="0">
                          <a:latin typeface="Comic Sans MS" panose="030F0702030302020204" pitchFamily="66" charset="0"/>
                        </a:rPr>
                        <a:t>Cu, </a:t>
                      </a:r>
                      <a:r>
                        <a:rPr lang="en-US" sz="2000" b="1" baseline="0" dirty="0" err="1" smtClean="0">
                          <a:latin typeface="Comic Sans MS" panose="030F0702030302020204" pitchFamily="66" charset="0"/>
                        </a:rPr>
                        <a:t>Mn</a:t>
                      </a:r>
                      <a:r>
                        <a:rPr lang="en-US" sz="2000" b="1" baseline="0" dirty="0" smtClean="0">
                          <a:latin typeface="Comic Sans MS" panose="030F0702030302020204" pitchFamily="66" charset="0"/>
                        </a:rPr>
                        <a:t>, Ni)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42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324030"/>
                  </a:ext>
                </a:extLst>
              </a:tr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ΗΜΙΑΓΩΓΟΙ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885314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Πυρίτιο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περίπου 1000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420409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Γερμάνιο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περίπου 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485922"/>
                  </a:ext>
                </a:extLst>
              </a:tr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ΔΙΗΛΕΚΤΡΙΚΑ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(μονωτές)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71198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Γυαλί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l-GR" sz="2000" b="1" baseline="30000" dirty="0" smtClean="0">
                          <a:latin typeface="Comic Sans MS" panose="030F0702030302020204" pitchFamily="66" charset="0"/>
                        </a:rPr>
                        <a:t>12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έως 10</a:t>
                      </a:r>
                      <a:r>
                        <a:rPr lang="el-GR" sz="2000" b="1" baseline="300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l-GR" sz="2000" b="1" baseline="30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801353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Ξύλο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l-GR" sz="2000" b="1" baseline="30000" dirty="0" smtClean="0">
                          <a:latin typeface="Comic Sans MS" panose="030F0702030302020204" pitchFamily="66" charset="0"/>
                        </a:rPr>
                        <a:t>8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έως 10</a:t>
                      </a:r>
                      <a:r>
                        <a:rPr lang="el-GR" sz="2000" b="1" baseline="30000" dirty="0" smtClean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179597"/>
                  </a:ext>
                </a:extLst>
              </a:tr>
            </a:tbl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7680960" y="1014502"/>
            <a:ext cx="39014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Από τον πίνακα φαίνεται ότι τη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μικρότερη ειδική αντίσταση την έχουν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ο άργυρος και ο χαλκός. Γι’ αυτό, τα σύρματα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που χρησιμοποιούμε συνήθως είναι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χάλκινα, αφού ο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άργυρος είναι ακριβός.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1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700528" y="1396684"/>
            <a:ext cx="7019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Η ένταση </a:t>
            </a:r>
            <a:r>
              <a:rPr lang="el-GR" altLang="el-GR" sz="2000" b="1" i="1" dirty="0">
                <a:latin typeface="Comic Sans MS" pitchFamily="66" charset="0"/>
              </a:rPr>
              <a:t>Ι</a:t>
            </a:r>
            <a:r>
              <a:rPr lang="el-GR" altLang="el-GR" sz="2000" b="1" dirty="0">
                <a:latin typeface="Comic Sans MS" pitchFamily="66" charset="0"/>
              </a:rPr>
              <a:t> του ηλεκτρικού ρεύματος εκφράζει το </a:t>
            </a:r>
            <a:r>
              <a:rPr lang="en-US" altLang="el-GR" sz="2000" b="1" dirty="0" smtClean="0">
                <a:latin typeface="Comic Sans MS" pitchFamily="66" charset="0"/>
              </a:rPr>
              <a:t>……………</a:t>
            </a:r>
            <a:r>
              <a:rPr lang="el-GR" altLang="el-GR" sz="2000" b="1" dirty="0" smtClean="0">
                <a:latin typeface="Comic Sans MS" pitchFamily="66" charset="0"/>
              </a:rPr>
              <a:t>…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ροής ενός </a:t>
            </a:r>
            <a:r>
              <a:rPr lang="el-GR" altLang="el-GR" sz="2000" b="1" dirty="0">
                <a:latin typeface="Comic Sans MS" pitchFamily="66" charset="0"/>
              </a:rPr>
              <a:t>ηλεκτρικού φορτίου </a:t>
            </a:r>
            <a:r>
              <a:rPr lang="en-US" altLang="el-GR" sz="2000" b="1" i="1" dirty="0">
                <a:latin typeface="Comic Sans MS" pitchFamily="66" charset="0"/>
              </a:rPr>
              <a:t>q</a:t>
            </a:r>
            <a:r>
              <a:rPr lang="en-US" altLang="el-GR" sz="20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από </a:t>
            </a:r>
            <a:r>
              <a:rPr lang="el-GR" altLang="el-GR" sz="2000" b="1" dirty="0">
                <a:latin typeface="Comic Sans MS" pitchFamily="66" charset="0"/>
              </a:rPr>
              <a:t>μία </a:t>
            </a:r>
            <a:r>
              <a:rPr lang="el-GR" altLang="el-GR" sz="2000" b="1">
                <a:latin typeface="Comic Sans MS" pitchFamily="66" charset="0"/>
              </a:rPr>
              <a:t>διατομή </a:t>
            </a:r>
            <a:r>
              <a:rPr lang="el-GR" altLang="el-GR" sz="2000" b="1" smtClean="0">
                <a:latin typeface="Comic Sans MS" pitchFamily="66" charset="0"/>
              </a:rPr>
              <a:t>ενός </a:t>
            </a:r>
            <a:r>
              <a:rPr lang="el-GR" altLang="el-GR" sz="2000" b="1" dirty="0">
                <a:latin typeface="Comic Sans MS" pitchFamily="66" charset="0"/>
              </a:rPr>
              <a:t>αγωγού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70" y="830413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2602896" y="611853"/>
            <a:ext cx="240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θυμηθούμε…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814858" y="1851770"/>
            <a:ext cx="1060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ρυθμό 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8700" y="4024215"/>
            <a:ext cx="712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Στο </a:t>
            </a:r>
            <a:r>
              <a:rPr lang="en-US" sz="2000" b="1" dirty="0" smtClean="0">
                <a:latin typeface="Comic Sans MS" panose="030F0702030302020204" pitchFamily="66" charset="0"/>
              </a:rPr>
              <a:t>SI</a:t>
            </a:r>
            <a:r>
              <a:rPr lang="el-GR" sz="2000" b="1" dirty="0" smtClean="0">
                <a:latin typeface="Comic Sans MS" panose="030F0702030302020204" pitchFamily="66" charset="0"/>
              </a:rPr>
              <a:t>,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το 1Α (</a:t>
            </a:r>
            <a:r>
              <a:rPr lang="en-US" sz="2000" b="1" dirty="0" smtClean="0">
                <a:latin typeface="Comic Sans MS" panose="030F0702030302020204" pitchFamily="66" charset="0"/>
              </a:rPr>
              <a:t>Amp</a:t>
            </a:r>
            <a:r>
              <a:rPr lang="en-US" sz="2000" b="1" dirty="0" smtClean="0">
                <a:latin typeface="Comic Sans MS" panose="030F0702030302020204" pitchFamily="66" charset="0"/>
                <a:ea typeface="Cambria Math"/>
              </a:rPr>
              <a:t>è</a:t>
            </a:r>
            <a:r>
              <a:rPr lang="en-US" sz="2000" b="1" dirty="0" smtClean="0">
                <a:latin typeface="Comic Sans MS" panose="030F0702030302020204" pitchFamily="66" charset="0"/>
              </a:rPr>
              <a:t>re</a:t>
            </a:r>
            <a:r>
              <a:rPr lang="el-GR" sz="2000" b="1" dirty="0" smtClean="0">
                <a:latin typeface="Comic Sans MS" panose="030F0702030302020204" pitchFamily="66" charset="0"/>
              </a:rPr>
              <a:t>-</a:t>
            </a:r>
            <a:r>
              <a:rPr lang="el-GR" sz="2000" b="1" dirty="0">
                <a:latin typeface="Comic Sans MS" panose="030F0702030302020204" pitchFamily="66" charset="0"/>
              </a:rPr>
              <a:t>Αμπέρ</a:t>
            </a:r>
            <a:r>
              <a:rPr lang="en-US" sz="2000" b="1" dirty="0" smtClean="0">
                <a:latin typeface="Comic Sans MS" panose="030F0702030302020204" pitchFamily="66" charset="0"/>
              </a:rPr>
              <a:t>)</a:t>
            </a:r>
            <a:r>
              <a:rPr lang="el-GR" sz="2000" b="1" dirty="0" smtClean="0">
                <a:latin typeface="Comic Sans MS" panose="030F0702030302020204" pitchFamily="66" charset="0"/>
              </a:rPr>
              <a:t> είναι </a:t>
            </a:r>
            <a:r>
              <a:rPr lang="el-GR" sz="2000" b="1" dirty="0">
                <a:latin typeface="Comic Sans MS" panose="030F0702030302020204" pitchFamily="66" charset="0"/>
              </a:rPr>
              <a:t>η μονάδα </a:t>
            </a:r>
            <a:r>
              <a:rPr lang="el-GR" sz="2000" b="1" dirty="0" smtClean="0">
                <a:latin typeface="Comic Sans MS" panose="030F0702030302020204" pitchFamily="66" charset="0"/>
              </a:rPr>
              <a:t>μέτρησης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της ………………… </a:t>
            </a:r>
            <a:r>
              <a:rPr lang="el-GR" sz="2000" b="1" dirty="0">
                <a:latin typeface="Comic Sans MS" panose="030F0702030302020204" pitchFamily="66" charset="0"/>
              </a:rPr>
              <a:t>του </a:t>
            </a:r>
            <a:r>
              <a:rPr lang="el-GR" sz="2000" b="1" dirty="0" smtClean="0">
                <a:latin typeface="Comic Sans MS" panose="030F0702030302020204" pitchFamily="66" charset="0"/>
              </a:rPr>
              <a:t>ρεύματος και είναι θεμελιώδης μονάδα.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247682" y="4469375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έντασης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91248" y="2943083"/>
                <a:ext cx="158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𝑰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</m:oMath>
                </a14:m>
                <a:r>
                  <a:rPr lang="el-GR" sz="2800" b="1" dirty="0" smtClean="0">
                    <a:solidFill>
                      <a:schemeClr val="tx1"/>
                    </a:solidFill>
                    <a:effectLst/>
                  </a:rPr>
                  <a:t> ……</a:t>
                </a:r>
                <a:endParaRPr lang="el-G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248" y="2943083"/>
                <a:ext cx="1584176" cy="523220"/>
              </a:xfrm>
              <a:prstGeom prst="rect">
                <a:avLst/>
              </a:prstGeo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6164464" y="2725798"/>
                <a:ext cx="526106" cy="94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𝒒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464" y="2725798"/>
                <a:ext cx="526106" cy="942759"/>
              </a:xfrm>
              <a:prstGeom prst="rect">
                <a:avLst/>
              </a:prstGeom>
              <a:blipFill>
                <a:blip r:embed="rId4"/>
                <a:stretch>
                  <a:fillRect b="-12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783840" y="300335"/>
            <a:ext cx="767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Η σχέση που συνδέει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την αντίσταση </a:t>
            </a:r>
            <a:r>
              <a:rPr lang="en-US" sz="2400" b="1" i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R</a:t>
            </a:r>
            <a:r>
              <a:rPr lang="en-US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με όλους τους παράγοντες από τους οποίους εξαρτάται</a:t>
            </a:r>
            <a:r>
              <a:rPr lang="en-US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,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είναι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20" y="1205034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69651" y="1513487"/>
                <a:ext cx="1652697" cy="1052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𝝆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l-GR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651" y="1513487"/>
                <a:ext cx="1652697" cy="1052211"/>
              </a:xfrm>
              <a:prstGeom prst="rect">
                <a:avLst/>
              </a:prstGeom>
              <a:blipFill>
                <a:blip r:embed="rId3"/>
                <a:stretch>
                  <a:fillRect r="-735" b="-57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2468880" y="2920844"/>
            <a:ext cx="8031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Με κριτήριο την τιμή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της ειδικής αντίστασης,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τα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υλικά κατατάσσονται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σε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αγωγούς, ημιαγωγούς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και μονωτές.</a:t>
            </a:r>
            <a:r>
              <a:rPr lang="el-GR" sz="24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2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27226" y="257248"/>
            <a:ext cx="58712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ειδική αντίσταση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ρ</a:t>
            </a:r>
            <a:r>
              <a:rPr lang="el-GR" altLang="el-GR" sz="2400" b="1" dirty="0" smtClean="0">
                <a:latin typeface="Comic Sans MS" pitchFamily="66" charset="0"/>
              </a:rPr>
              <a:t> ως </a:t>
            </a:r>
            <a:r>
              <a:rPr lang="el-GR" altLang="el-GR" sz="2400" b="1" dirty="0">
                <a:latin typeface="Comic Sans MS" pitchFamily="66" charset="0"/>
              </a:rPr>
              <a:t>συνάρτηση της  θερμοκρασίας δίνεται από τη σχέση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00" y="81225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32908" y="1487649"/>
            <a:ext cx="38598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ρ</a:t>
            </a:r>
            <a:r>
              <a:rPr lang="el-GR" altLang="el-GR" sz="32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r>
              <a:rPr lang="el-GR" alt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l-GR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ρ</a:t>
            </a:r>
            <a:r>
              <a:rPr lang="el-GR" alt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 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( 1 + </a:t>
            </a:r>
            <a:r>
              <a:rPr lang="el-GR" altLang="el-G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</a:t>
            </a:r>
            <a:r>
              <a:rPr lang="el-GR" altLang="el-G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r>
              <a:rPr lang="el-GR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54451" y="5204686"/>
            <a:ext cx="2016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→ </a:t>
            </a:r>
            <a:r>
              <a:rPr lang="el-GR" alt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grad</a:t>
            </a:r>
            <a:r>
              <a:rPr lang="en-US" altLang="el-GR" sz="2400" b="1" baseline="30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-1</a:t>
            </a:r>
            <a:endParaRPr lang="el-GR" altLang="el-GR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237141"/>
            <a:ext cx="1021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Ο συντελεστής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 </a:t>
            </a:r>
            <a:r>
              <a:rPr lang="el-GR" sz="2400" b="1" dirty="0" smtClean="0">
                <a:latin typeface="Comic Sans MS" panose="030F0702030302020204" pitchFamily="66" charset="0"/>
              </a:rPr>
              <a:t>ονομάζεται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θερμικός συντελεστής ειδικής αντίστασης </a:t>
            </a:r>
            <a:r>
              <a:rPr lang="el-GR" sz="2400" b="1" dirty="0" smtClean="0">
                <a:latin typeface="Comic Sans MS" panose="030F0702030302020204" pitchFamily="66" charset="0"/>
              </a:rPr>
              <a:t>και εξαρτάται από το υλικό του αγωγού.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35292" y="5081576"/>
            <a:ext cx="3947335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Μονάδα </a:t>
            </a:r>
            <a:r>
              <a:rPr lang="el-GR" altLang="el-GR" sz="2000" b="1" dirty="0" smtClean="0">
                <a:latin typeface="Comic Sans MS" pitchFamily="66" charset="0"/>
              </a:rPr>
              <a:t>μέτρησης του θερμικού συντελεστή στο </a:t>
            </a:r>
            <a:r>
              <a:rPr lang="en-US" altLang="el-GR" sz="2000" b="1" dirty="0" smtClean="0">
                <a:latin typeface="Comic Sans MS" pitchFamily="66" charset="0"/>
              </a:rPr>
              <a:t>S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r>
              <a:rPr lang="en-US" altLang="el-GR" sz="2000" b="1" dirty="0" smtClean="0">
                <a:latin typeface="Comic Sans MS" pitchFamily="66" charset="0"/>
              </a:rPr>
              <a:t>I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r>
              <a:rPr lang="en-US" altLang="el-GR" sz="2000" b="1" dirty="0" smtClean="0">
                <a:latin typeface="Comic Sans MS" pitchFamily="66" charset="0"/>
              </a:rPr>
              <a:t>: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667031" y="3529803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l-GR" sz="2400" b="1" dirty="0" smtClean="0">
                <a:latin typeface="Comic Sans MS" panose="030F0702030302020204" pitchFamily="66" charset="0"/>
              </a:rPr>
              <a:t>,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η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ειδική αντίσταση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του υλικού σε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θερμοκρασία 0°C, </a:t>
            </a:r>
            <a:endParaRPr lang="el-GR" sz="2400" b="1" dirty="0" smtClean="0">
              <a:solidFill>
                <a:srgbClr val="24202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, η ειδική αντίσταση του υλικού σε θερμοκρασία </a:t>
            </a:r>
            <a:r>
              <a:rPr lang="el-GR" sz="2400" b="1" dirty="0" err="1" smtClean="0">
                <a:solidFill>
                  <a:srgbClr val="242021"/>
                </a:solidFill>
                <a:latin typeface="Comic Sans MS" panose="030F0702030302020204" pitchFamily="66" charset="0"/>
              </a:rPr>
              <a:t>θ°C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56773" y="4995654"/>
            <a:ext cx="3671783" cy="87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όπου </a:t>
            </a:r>
            <a:r>
              <a:rPr lang="en-US" b="1" dirty="0" smtClean="0">
                <a:latin typeface="Comic Sans MS" panose="030F0702030302020204" pitchFamily="66" charset="0"/>
              </a:rPr>
              <a:t>grad, </a:t>
            </a:r>
            <a:r>
              <a:rPr lang="el-GR" b="1" dirty="0" smtClean="0">
                <a:latin typeface="Comic Sans MS" panose="030F0702030302020204" pitchFamily="66" charset="0"/>
              </a:rPr>
              <a:t>η κατάλληλη μονάδα μέτρησης της θερμοκρασίας.</a:t>
            </a:r>
            <a:r>
              <a:rPr lang="el-GR" b="1" dirty="0" smtClean="0"/>
              <a:t>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9142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7524"/>
              </p:ext>
            </p:extLst>
          </p:nvPr>
        </p:nvGraphicFramePr>
        <p:xfrm>
          <a:off x="596900" y="458153"/>
          <a:ext cx="6459220" cy="484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56031">
                  <a:extLst>
                    <a:ext uri="{9D8B030D-6E8A-4147-A177-3AD203B41FA5}">
                      <a16:colId xmlns:a16="http://schemas.microsoft.com/office/drawing/2014/main" val="2567740451"/>
                    </a:ext>
                  </a:extLst>
                </a:gridCol>
                <a:gridCol w="2403189">
                  <a:extLst>
                    <a:ext uri="{9D8B030D-6E8A-4147-A177-3AD203B41FA5}">
                      <a16:colId xmlns:a16="http://schemas.microsoft.com/office/drawing/2014/main" val="1194153771"/>
                    </a:ext>
                  </a:extLst>
                </a:gridCol>
              </a:tblGrid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Θερμικός συντελεστής α μερικών υλικών</a:t>
                      </a:r>
                      <a:endParaRPr lang="el-GR" sz="2000" baseline="30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525399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Άργυρος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3,8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l-GR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baseline="30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876510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Χαλκός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3,9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388524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Μόλυβδος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4,3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905452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Σίδηρος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5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146296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Κονσταντάνη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Cu, Ni)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l-GR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latin typeface="Comic Sans MS" panose="030F0702030302020204" pitchFamily="66" charset="0"/>
                        </a:rPr>
                        <a:t>(πρακτικά μηδέν)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619447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Χρωμονικελίνη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Ni, Fe, Cr, </a:t>
                      </a:r>
                      <a:r>
                        <a:rPr lang="en-US" sz="2000" b="1" dirty="0" err="1" smtClean="0">
                          <a:latin typeface="Comic Sans MS" panose="030F0702030302020204" pitchFamily="66" charset="0"/>
                        </a:rPr>
                        <a:t>Mn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l-GR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latin typeface="Comic Sans MS" panose="030F0702030302020204" pitchFamily="66" charset="0"/>
                        </a:rPr>
                        <a:t>(πάρα πολύ μικρή τιμή)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968935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Μαγγανίνη</a:t>
                      </a:r>
                      <a:r>
                        <a:rPr lang="el-GR" sz="2000" b="1" baseline="0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baseline="0" dirty="0" smtClean="0">
                          <a:latin typeface="Comic Sans MS" panose="030F0702030302020204" pitchFamily="66" charset="0"/>
                        </a:rPr>
                        <a:t>Cu, </a:t>
                      </a:r>
                      <a:r>
                        <a:rPr lang="en-US" sz="2000" b="1" baseline="0" dirty="0" err="1" smtClean="0">
                          <a:latin typeface="Comic Sans MS" panose="030F0702030302020204" pitchFamily="66" charset="0"/>
                        </a:rPr>
                        <a:t>Mn</a:t>
                      </a:r>
                      <a:r>
                        <a:rPr lang="en-US" sz="2000" b="1" baseline="0" dirty="0" smtClean="0">
                          <a:latin typeface="Comic Sans MS" panose="030F0702030302020204" pitchFamily="66" charset="0"/>
                        </a:rPr>
                        <a:t>, Ni)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324030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Γραφίτης (Άνθρακας)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-0,5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420409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Γερμάνιο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-48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801353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Πυρίτιο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-75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179597"/>
                  </a:ext>
                </a:extLst>
              </a:tr>
            </a:tbl>
          </a:graphicData>
        </a:graphic>
      </p:graphicFrame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175762"/>
              </p:ext>
            </p:extLst>
          </p:nvPr>
        </p:nvGraphicFramePr>
        <p:xfrm>
          <a:off x="229235" y="2293938"/>
          <a:ext cx="114300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" name="Εξίσωση" r:id="rId3" imgW="114102" imgH="126780" progId="Equation.3">
                  <p:embed/>
                </p:oleObj>
              </mc:Choice>
              <mc:Fallback>
                <p:oleObj name="Εξίσωση" r:id="rId3" imgW="114102" imgH="1267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" y="2293938"/>
                        <a:ext cx="114300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785852"/>
              </p:ext>
            </p:extLst>
          </p:nvPr>
        </p:nvGraphicFramePr>
        <p:xfrm>
          <a:off x="229235" y="2293938"/>
          <a:ext cx="114300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8" name="Εξίσωση" r:id="rId5" imgW="114102" imgH="126780" progId="Equation.3">
                  <p:embed/>
                </p:oleObj>
              </mc:Choice>
              <mc:Fallback>
                <p:oleObj name="Εξίσωση" r:id="rId5" imgW="114102" imgH="1267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" y="2293938"/>
                        <a:ext cx="114300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56120" y="262375"/>
            <a:ext cx="48920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Παρατηρούμε ότι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endParaRPr lang="el-GR" sz="20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Τα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καθαρά μέταλλα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έχουν α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&gt; 0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</a:t>
            </a:r>
            <a:b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συνεπώς η ειδική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αντίστασή τους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αυξάνεται, όταν αυξάνεται η</a:t>
            </a:r>
            <a:b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θερμοκρασία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Ορισμένα κράματα έχουν α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0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 συνεπώς η ειδική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αντίστασή τους δεν εξαρτάται από τη θερμοκρασία.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Ορισμένα υλικά </a:t>
            </a:r>
            <a:r>
              <a:rPr 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(γραφίτης, γερμάνιο, πυρίτιο, ηλεκτρολύτες)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έχουν α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&lt; 0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 συνεπώς, η ειδική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αντίστασή τους μειώνεται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 όταν αυξάνεται η θερμοκρασία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0" y="125421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50720" y="213360"/>
            <a:ext cx="96316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Από τα προηγούμενα συνάγουμε ότι,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μεταβολή της αντίστασης του αγωγού με τη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θερμοκρασία, οφείλεται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αποκλειστικά στη μεταβολή της ειδικής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αντίστασης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(θεωρώντας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αμελητέα τη μεταβολή των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γεωμετρικών διαστάσεων του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αγωγού λόγω της θερμικής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διαστολής)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0690" y="3243837"/>
            <a:ext cx="169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στους 0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0</a:t>
            </a:r>
            <a:r>
              <a:rPr lang="en-US" sz="2000" b="1" dirty="0" smtClean="0">
                <a:latin typeface="Comic Sans MS" panose="030F0702030302020204" pitchFamily="66" charset="0"/>
              </a:rPr>
              <a:t>C: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23554" y="2980722"/>
                <a:ext cx="1629228" cy="81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554" y="2980722"/>
                <a:ext cx="1629228" cy="8184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904628" y="3244533"/>
            <a:ext cx="169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στους θ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0</a:t>
            </a:r>
            <a:r>
              <a:rPr lang="en-US" sz="2000" b="1" dirty="0" smtClean="0">
                <a:latin typeface="Comic Sans MS" panose="030F0702030302020204" pitchFamily="66" charset="0"/>
              </a:rPr>
              <a:t>C: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37600" y="2916170"/>
                <a:ext cx="1629228" cy="81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b="1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0" y="2916170"/>
                <a:ext cx="1629228" cy="8184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774822" y="3937281"/>
            <a:ext cx="33362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i="1" dirty="0" err="1" smtClean="0">
                <a:latin typeface="Comic Sans MS" pitchFamily="66" charset="0"/>
              </a:rPr>
              <a:t>ρ</a:t>
            </a:r>
            <a:r>
              <a:rPr lang="el-GR" altLang="el-GR" sz="2400" b="1" baseline="-25000" dirty="0" err="1" smtClean="0">
                <a:latin typeface="Comic Sans MS" pitchFamily="66" charset="0"/>
              </a:rPr>
              <a:t>θ</a:t>
            </a:r>
            <a:r>
              <a:rPr lang="el-GR" altLang="el-GR" sz="2400" b="1" baseline="-25000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</a:rPr>
              <a:t>= </a:t>
            </a:r>
            <a:r>
              <a:rPr lang="el-GR" altLang="el-GR" sz="2400" b="1" i="1" dirty="0" smtClean="0">
                <a:latin typeface="Comic Sans MS" pitchFamily="66" charset="0"/>
              </a:rPr>
              <a:t>ρ</a:t>
            </a:r>
            <a:r>
              <a:rPr lang="el-GR" altLang="el-GR" sz="2400" b="1" baseline="-25000" dirty="0" smtClean="0">
                <a:latin typeface="Comic Sans MS" pitchFamily="66" charset="0"/>
              </a:rPr>
              <a:t>0 </a:t>
            </a:r>
            <a:r>
              <a:rPr lang="el-GR" altLang="el-GR" sz="2400" b="1" dirty="0" smtClean="0">
                <a:latin typeface="Comic Sans MS" pitchFamily="66" charset="0"/>
              </a:rPr>
              <a:t>( 1 + </a:t>
            </a:r>
            <a:r>
              <a:rPr lang="el-GR" altLang="el-GR" sz="2400" b="1" dirty="0" err="1" smtClean="0">
                <a:latin typeface="Comic Sans MS" pitchFamily="66" charset="0"/>
              </a:rPr>
              <a:t>α.</a:t>
            </a:r>
            <a:r>
              <a:rPr lang="el-GR" altLang="el-GR" sz="2400" b="1" i="1" dirty="0" err="1" smtClean="0">
                <a:latin typeface="Comic Sans MS" pitchFamily="66" charset="0"/>
              </a:rPr>
              <a:t>θ</a:t>
            </a:r>
            <a:r>
              <a:rPr lang="el-GR" altLang="el-GR" sz="2400" b="1" i="1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</a:rPr>
              <a:t>)</a:t>
            </a:r>
            <a:r>
              <a:rPr lang="en-US" altLang="el-GR" sz="2400" b="1" dirty="0" smtClean="0">
                <a:latin typeface="Comic Sans MS" pitchFamily="66" charset="0"/>
              </a:rPr>
              <a:t>,</a:t>
            </a:r>
            <a:endParaRPr lang="el-GR" altLang="el-GR" sz="24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4252" y="4011796"/>
            <a:ext cx="1065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Επειδή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1114" y="3944012"/>
            <a:ext cx="257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τελικά θα έχουμε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13861" y="4559218"/>
                <a:ext cx="3823788" cy="8184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b="1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altLang="el-GR" sz="2800" b="1" i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altLang="el-GR" sz="2800" b="1" baseline="-250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el-GR" altLang="el-GR" sz="28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( 1 + </m:t>
                      </m:r>
                      <m:r>
                        <m:rPr>
                          <m:nor/>
                        </m:rPr>
                        <a:rPr lang="el-GR" altLang="el-GR" sz="28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l-GR" altLang="el-GR" sz="28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l-GR" altLang="el-GR" sz="2800" b="1" i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l-GR" altLang="el-GR" sz="2800" b="1" i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altLang="el-GR" sz="28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)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61" y="4559218"/>
                <a:ext cx="3823788" cy="8184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04756" y="4731318"/>
                <a:ext cx="382378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3200" b="1" i="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r>
                        <a:rPr lang="en-US" sz="32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el-GR" sz="32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l-GR" altLang="el-GR" sz="3200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el-GR" altLang="el-GR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( 1 + </m:t>
                      </m:r>
                      <m:r>
                        <m:rPr>
                          <m:nor/>
                        </m:rPr>
                        <a:rPr lang="el-GR" altLang="el-GR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l-GR" altLang="el-GR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l-GR" altLang="el-G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l-GR" altLang="el-G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altLang="el-GR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)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756" y="4731318"/>
                <a:ext cx="3823788" cy="492443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Δεξί βέλος 18"/>
          <p:cNvSpPr/>
          <p:nvPr/>
        </p:nvSpPr>
        <p:spPr>
          <a:xfrm>
            <a:off x="5952782" y="4968432"/>
            <a:ext cx="771274" cy="12172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2" name="Ομάδα 21"/>
          <p:cNvGrpSpPr/>
          <p:nvPr/>
        </p:nvGrpSpPr>
        <p:grpSpPr>
          <a:xfrm>
            <a:off x="2861561" y="4526280"/>
            <a:ext cx="5383329" cy="1203960"/>
            <a:chOff x="2861561" y="4526280"/>
            <a:chExt cx="5383329" cy="1203960"/>
          </a:xfrm>
        </p:grpSpPr>
        <p:sp>
          <p:nvSpPr>
            <p:cNvPr id="9" name="Ελεύθερη σχεδίαση 8"/>
            <p:cNvSpPr/>
            <p:nvPr/>
          </p:nvSpPr>
          <p:spPr>
            <a:xfrm>
              <a:off x="2861561" y="4526280"/>
              <a:ext cx="2795339" cy="975360"/>
            </a:xfrm>
            <a:custGeom>
              <a:avLst/>
              <a:gdLst>
                <a:gd name="connsiteX0" fmla="*/ 3559 w 2795339"/>
                <a:gd name="connsiteY0" fmla="*/ 411480 h 975360"/>
                <a:gd name="connsiteX1" fmla="*/ 64519 w 2795339"/>
                <a:gd name="connsiteY1" fmla="*/ 487680 h 975360"/>
                <a:gd name="connsiteX2" fmla="*/ 94999 w 2795339"/>
                <a:gd name="connsiteY2" fmla="*/ 609600 h 975360"/>
                <a:gd name="connsiteX3" fmla="*/ 125479 w 2795339"/>
                <a:gd name="connsiteY3" fmla="*/ 731520 h 975360"/>
                <a:gd name="connsiteX4" fmla="*/ 140719 w 2795339"/>
                <a:gd name="connsiteY4" fmla="*/ 777240 h 975360"/>
                <a:gd name="connsiteX5" fmla="*/ 186439 w 2795339"/>
                <a:gd name="connsiteY5" fmla="*/ 899160 h 975360"/>
                <a:gd name="connsiteX6" fmla="*/ 201679 w 2795339"/>
                <a:gd name="connsiteY6" fmla="*/ 944880 h 975360"/>
                <a:gd name="connsiteX7" fmla="*/ 247399 w 2795339"/>
                <a:gd name="connsiteY7" fmla="*/ 960120 h 975360"/>
                <a:gd name="connsiteX8" fmla="*/ 323599 w 2795339"/>
                <a:gd name="connsiteY8" fmla="*/ 975360 h 975360"/>
                <a:gd name="connsiteX9" fmla="*/ 933199 w 2795339"/>
                <a:gd name="connsiteY9" fmla="*/ 960120 h 975360"/>
                <a:gd name="connsiteX10" fmla="*/ 1999999 w 2795339"/>
                <a:gd name="connsiteY10" fmla="*/ 929640 h 975360"/>
                <a:gd name="connsiteX11" fmla="*/ 2548639 w 2795339"/>
                <a:gd name="connsiteY11" fmla="*/ 899160 h 975360"/>
                <a:gd name="connsiteX12" fmla="*/ 2624839 w 2795339"/>
                <a:gd name="connsiteY12" fmla="*/ 883920 h 975360"/>
                <a:gd name="connsiteX13" fmla="*/ 2716279 w 2795339"/>
                <a:gd name="connsiteY13" fmla="*/ 853440 h 975360"/>
                <a:gd name="connsiteX14" fmla="*/ 2792479 w 2795339"/>
                <a:gd name="connsiteY14" fmla="*/ 411480 h 975360"/>
                <a:gd name="connsiteX15" fmla="*/ 2761999 w 2795339"/>
                <a:gd name="connsiteY15" fmla="*/ 91440 h 975360"/>
                <a:gd name="connsiteX16" fmla="*/ 2731519 w 2795339"/>
                <a:gd name="connsiteY16" fmla="*/ 45720 h 975360"/>
                <a:gd name="connsiteX17" fmla="*/ 2640079 w 2795339"/>
                <a:gd name="connsiteY17" fmla="*/ 0 h 975360"/>
                <a:gd name="connsiteX18" fmla="*/ 2548639 w 2795339"/>
                <a:gd name="connsiteY18" fmla="*/ 15240 h 975360"/>
                <a:gd name="connsiteX19" fmla="*/ 2518159 w 2795339"/>
                <a:gd name="connsiteY19" fmla="*/ 60960 h 975360"/>
                <a:gd name="connsiteX20" fmla="*/ 2457199 w 2795339"/>
                <a:gd name="connsiteY20" fmla="*/ 198120 h 975360"/>
                <a:gd name="connsiteX21" fmla="*/ 2472439 w 2795339"/>
                <a:gd name="connsiteY21" fmla="*/ 563880 h 975360"/>
                <a:gd name="connsiteX22" fmla="*/ 2457199 w 2795339"/>
                <a:gd name="connsiteY22" fmla="*/ 655320 h 975360"/>
                <a:gd name="connsiteX23" fmla="*/ 2411479 w 2795339"/>
                <a:gd name="connsiteY23" fmla="*/ 670560 h 975360"/>
                <a:gd name="connsiteX24" fmla="*/ 2350519 w 2795339"/>
                <a:gd name="connsiteY24" fmla="*/ 685800 h 975360"/>
                <a:gd name="connsiteX25" fmla="*/ 2182879 w 2795339"/>
                <a:gd name="connsiteY25" fmla="*/ 731520 h 975360"/>
                <a:gd name="connsiteX26" fmla="*/ 2091439 w 2795339"/>
                <a:gd name="connsiteY26" fmla="*/ 777240 h 975360"/>
                <a:gd name="connsiteX27" fmla="*/ 1969519 w 2795339"/>
                <a:gd name="connsiteY27" fmla="*/ 792480 h 975360"/>
                <a:gd name="connsiteX28" fmla="*/ 1588519 w 2795339"/>
                <a:gd name="connsiteY28" fmla="*/ 777240 h 975360"/>
                <a:gd name="connsiteX29" fmla="*/ 1268479 w 2795339"/>
                <a:gd name="connsiteY29" fmla="*/ 746760 h 975360"/>
                <a:gd name="connsiteX30" fmla="*/ 1146559 w 2795339"/>
                <a:gd name="connsiteY30" fmla="*/ 731520 h 975360"/>
                <a:gd name="connsiteX31" fmla="*/ 856999 w 2795339"/>
                <a:gd name="connsiteY31" fmla="*/ 685800 h 975360"/>
                <a:gd name="connsiteX32" fmla="*/ 704599 w 2795339"/>
                <a:gd name="connsiteY32" fmla="*/ 655320 h 975360"/>
                <a:gd name="connsiteX33" fmla="*/ 643639 w 2795339"/>
                <a:gd name="connsiteY33" fmla="*/ 640080 h 975360"/>
                <a:gd name="connsiteX34" fmla="*/ 552199 w 2795339"/>
                <a:gd name="connsiteY34" fmla="*/ 563880 h 975360"/>
                <a:gd name="connsiteX35" fmla="*/ 460759 w 2795339"/>
                <a:gd name="connsiteY35" fmla="*/ 487680 h 975360"/>
                <a:gd name="connsiteX36" fmla="*/ 415039 w 2795339"/>
                <a:gd name="connsiteY36" fmla="*/ 396240 h 975360"/>
                <a:gd name="connsiteX37" fmla="*/ 369319 w 2795339"/>
                <a:gd name="connsiteY37" fmla="*/ 381000 h 975360"/>
                <a:gd name="connsiteX38" fmla="*/ 338839 w 2795339"/>
                <a:gd name="connsiteY38" fmla="*/ 320040 h 975360"/>
                <a:gd name="connsiteX39" fmla="*/ 247399 w 2795339"/>
                <a:gd name="connsiteY39" fmla="*/ 289560 h 975360"/>
                <a:gd name="connsiteX40" fmla="*/ 125479 w 2795339"/>
                <a:gd name="connsiteY40" fmla="*/ 259080 h 975360"/>
                <a:gd name="connsiteX41" fmla="*/ 64519 w 2795339"/>
                <a:gd name="connsiteY41" fmla="*/ 320040 h 975360"/>
                <a:gd name="connsiteX42" fmla="*/ 18799 w 2795339"/>
                <a:gd name="connsiteY42" fmla="*/ 350520 h 975360"/>
                <a:gd name="connsiteX43" fmla="*/ 3559 w 2795339"/>
                <a:gd name="connsiteY43" fmla="*/ 41148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95339" h="975360">
                  <a:moveTo>
                    <a:pt x="3559" y="411480"/>
                  </a:moveTo>
                  <a:cubicBezTo>
                    <a:pt x="11179" y="434340"/>
                    <a:pt x="47279" y="460096"/>
                    <a:pt x="64519" y="487680"/>
                  </a:cubicBezTo>
                  <a:cubicBezTo>
                    <a:pt x="78731" y="510419"/>
                    <a:pt x="91475" y="594328"/>
                    <a:pt x="94999" y="609600"/>
                  </a:cubicBezTo>
                  <a:cubicBezTo>
                    <a:pt x="104419" y="650418"/>
                    <a:pt x="112232" y="691779"/>
                    <a:pt x="125479" y="731520"/>
                  </a:cubicBezTo>
                  <a:cubicBezTo>
                    <a:pt x="130559" y="746760"/>
                    <a:pt x="136823" y="761655"/>
                    <a:pt x="140719" y="777240"/>
                  </a:cubicBezTo>
                  <a:cubicBezTo>
                    <a:pt x="184823" y="953658"/>
                    <a:pt x="123720" y="773723"/>
                    <a:pt x="186439" y="899160"/>
                  </a:cubicBezTo>
                  <a:cubicBezTo>
                    <a:pt x="193623" y="913528"/>
                    <a:pt x="190320" y="933521"/>
                    <a:pt x="201679" y="944880"/>
                  </a:cubicBezTo>
                  <a:cubicBezTo>
                    <a:pt x="213038" y="956239"/>
                    <a:pt x="231814" y="956224"/>
                    <a:pt x="247399" y="960120"/>
                  </a:cubicBezTo>
                  <a:cubicBezTo>
                    <a:pt x="272529" y="966402"/>
                    <a:pt x="298199" y="970280"/>
                    <a:pt x="323599" y="975360"/>
                  </a:cubicBezTo>
                  <a:lnTo>
                    <a:pt x="933199" y="960120"/>
                  </a:lnTo>
                  <a:lnTo>
                    <a:pt x="1999999" y="929640"/>
                  </a:lnTo>
                  <a:cubicBezTo>
                    <a:pt x="2315169" y="890244"/>
                    <a:pt x="1900216" y="938458"/>
                    <a:pt x="2548639" y="899160"/>
                  </a:cubicBezTo>
                  <a:cubicBezTo>
                    <a:pt x="2574495" y="897593"/>
                    <a:pt x="2599849" y="890736"/>
                    <a:pt x="2624839" y="883920"/>
                  </a:cubicBezTo>
                  <a:cubicBezTo>
                    <a:pt x="2655836" y="875466"/>
                    <a:pt x="2716279" y="853440"/>
                    <a:pt x="2716279" y="853440"/>
                  </a:cubicBezTo>
                  <a:cubicBezTo>
                    <a:pt x="2842111" y="664691"/>
                    <a:pt x="2775648" y="798598"/>
                    <a:pt x="2792479" y="411480"/>
                  </a:cubicBezTo>
                  <a:cubicBezTo>
                    <a:pt x="2792097" y="404599"/>
                    <a:pt x="2803437" y="174316"/>
                    <a:pt x="2761999" y="91440"/>
                  </a:cubicBezTo>
                  <a:cubicBezTo>
                    <a:pt x="2753808" y="75057"/>
                    <a:pt x="2744471" y="58672"/>
                    <a:pt x="2731519" y="45720"/>
                  </a:cubicBezTo>
                  <a:cubicBezTo>
                    <a:pt x="2701976" y="16177"/>
                    <a:pt x="2677264" y="12395"/>
                    <a:pt x="2640079" y="0"/>
                  </a:cubicBezTo>
                  <a:cubicBezTo>
                    <a:pt x="2609599" y="5080"/>
                    <a:pt x="2576277" y="1421"/>
                    <a:pt x="2548639" y="15240"/>
                  </a:cubicBezTo>
                  <a:cubicBezTo>
                    <a:pt x="2532256" y="23431"/>
                    <a:pt x="2525598" y="44222"/>
                    <a:pt x="2518159" y="60960"/>
                  </a:cubicBezTo>
                  <a:cubicBezTo>
                    <a:pt x="2445615" y="224184"/>
                    <a:pt x="2526179" y="94650"/>
                    <a:pt x="2457199" y="198120"/>
                  </a:cubicBezTo>
                  <a:cubicBezTo>
                    <a:pt x="2462279" y="320040"/>
                    <a:pt x="2472439" y="441854"/>
                    <a:pt x="2472439" y="563880"/>
                  </a:cubicBezTo>
                  <a:cubicBezTo>
                    <a:pt x="2472439" y="594780"/>
                    <a:pt x="2472530" y="628491"/>
                    <a:pt x="2457199" y="655320"/>
                  </a:cubicBezTo>
                  <a:cubicBezTo>
                    <a:pt x="2449229" y="669268"/>
                    <a:pt x="2426925" y="666147"/>
                    <a:pt x="2411479" y="670560"/>
                  </a:cubicBezTo>
                  <a:cubicBezTo>
                    <a:pt x="2391340" y="676314"/>
                    <a:pt x="2370966" y="681256"/>
                    <a:pt x="2350519" y="685800"/>
                  </a:cubicBezTo>
                  <a:cubicBezTo>
                    <a:pt x="2307579" y="695342"/>
                    <a:pt x="2218562" y="707731"/>
                    <a:pt x="2182879" y="731520"/>
                  </a:cubicBezTo>
                  <a:cubicBezTo>
                    <a:pt x="2146274" y="755923"/>
                    <a:pt x="2134818" y="769353"/>
                    <a:pt x="2091439" y="777240"/>
                  </a:cubicBezTo>
                  <a:cubicBezTo>
                    <a:pt x="2051143" y="784566"/>
                    <a:pt x="2010159" y="787400"/>
                    <a:pt x="1969519" y="792480"/>
                  </a:cubicBezTo>
                  <a:cubicBezTo>
                    <a:pt x="1817018" y="843314"/>
                    <a:pt x="1942025" y="808432"/>
                    <a:pt x="1588519" y="777240"/>
                  </a:cubicBezTo>
                  <a:cubicBezTo>
                    <a:pt x="1380173" y="758857"/>
                    <a:pt x="1451113" y="768246"/>
                    <a:pt x="1268479" y="746760"/>
                  </a:cubicBezTo>
                  <a:cubicBezTo>
                    <a:pt x="1227803" y="741975"/>
                    <a:pt x="1186958" y="738253"/>
                    <a:pt x="1146559" y="731520"/>
                  </a:cubicBezTo>
                  <a:cubicBezTo>
                    <a:pt x="830546" y="678851"/>
                    <a:pt x="1150875" y="718453"/>
                    <a:pt x="856999" y="685800"/>
                  </a:cubicBezTo>
                  <a:cubicBezTo>
                    <a:pt x="763105" y="654502"/>
                    <a:pt x="858703" y="683339"/>
                    <a:pt x="704599" y="655320"/>
                  </a:cubicBezTo>
                  <a:cubicBezTo>
                    <a:pt x="683991" y="651573"/>
                    <a:pt x="663959" y="645160"/>
                    <a:pt x="643639" y="640080"/>
                  </a:cubicBezTo>
                  <a:cubicBezTo>
                    <a:pt x="510067" y="506508"/>
                    <a:pt x="679505" y="669968"/>
                    <a:pt x="552199" y="563880"/>
                  </a:cubicBezTo>
                  <a:cubicBezTo>
                    <a:pt x="434856" y="466094"/>
                    <a:pt x="574273" y="563356"/>
                    <a:pt x="460759" y="487680"/>
                  </a:cubicBezTo>
                  <a:cubicBezTo>
                    <a:pt x="450719" y="457561"/>
                    <a:pt x="441896" y="417726"/>
                    <a:pt x="415039" y="396240"/>
                  </a:cubicBezTo>
                  <a:cubicBezTo>
                    <a:pt x="402495" y="386205"/>
                    <a:pt x="384559" y="386080"/>
                    <a:pt x="369319" y="381000"/>
                  </a:cubicBezTo>
                  <a:cubicBezTo>
                    <a:pt x="359159" y="360680"/>
                    <a:pt x="357014" y="333671"/>
                    <a:pt x="338839" y="320040"/>
                  </a:cubicBezTo>
                  <a:cubicBezTo>
                    <a:pt x="313136" y="300763"/>
                    <a:pt x="277879" y="299720"/>
                    <a:pt x="247399" y="289560"/>
                  </a:cubicBezTo>
                  <a:cubicBezTo>
                    <a:pt x="177105" y="266129"/>
                    <a:pt x="217431" y="277470"/>
                    <a:pt x="125479" y="259080"/>
                  </a:cubicBezTo>
                  <a:cubicBezTo>
                    <a:pt x="25726" y="292331"/>
                    <a:pt x="123632" y="246149"/>
                    <a:pt x="64519" y="320040"/>
                  </a:cubicBezTo>
                  <a:cubicBezTo>
                    <a:pt x="53077" y="334343"/>
                    <a:pt x="34039" y="340360"/>
                    <a:pt x="18799" y="350520"/>
                  </a:cubicBezTo>
                  <a:cubicBezTo>
                    <a:pt x="346" y="405879"/>
                    <a:pt x="-4061" y="388620"/>
                    <a:pt x="3559" y="41148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Ελεύθερη σχεδίαση 20"/>
            <p:cNvSpPr/>
            <p:nvPr/>
          </p:nvSpPr>
          <p:spPr>
            <a:xfrm>
              <a:off x="4937760" y="5212080"/>
              <a:ext cx="3307130" cy="518160"/>
            </a:xfrm>
            <a:custGeom>
              <a:avLst/>
              <a:gdLst>
                <a:gd name="connsiteX0" fmla="*/ 0 w 3215690"/>
                <a:gd name="connsiteY0" fmla="*/ 289560 h 518160"/>
                <a:gd name="connsiteX1" fmla="*/ 182880 w 3215690"/>
                <a:gd name="connsiteY1" fmla="*/ 365760 h 518160"/>
                <a:gd name="connsiteX2" fmla="*/ 381000 w 3215690"/>
                <a:gd name="connsiteY2" fmla="*/ 441960 h 518160"/>
                <a:gd name="connsiteX3" fmla="*/ 426720 w 3215690"/>
                <a:gd name="connsiteY3" fmla="*/ 457200 h 518160"/>
                <a:gd name="connsiteX4" fmla="*/ 731520 w 3215690"/>
                <a:gd name="connsiteY4" fmla="*/ 518160 h 518160"/>
                <a:gd name="connsiteX5" fmla="*/ 1844040 w 3215690"/>
                <a:gd name="connsiteY5" fmla="*/ 502920 h 518160"/>
                <a:gd name="connsiteX6" fmla="*/ 2118360 w 3215690"/>
                <a:gd name="connsiteY6" fmla="*/ 472440 h 518160"/>
                <a:gd name="connsiteX7" fmla="*/ 2194560 w 3215690"/>
                <a:gd name="connsiteY7" fmla="*/ 457200 h 518160"/>
                <a:gd name="connsiteX8" fmla="*/ 2286000 w 3215690"/>
                <a:gd name="connsiteY8" fmla="*/ 426720 h 518160"/>
                <a:gd name="connsiteX9" fmla="*/ 2438400 w 3215690"/>
                <a:gd name="connsiteY9" fmla="*/ 381000 h 518160"/>
                <a:gd name="connsiteX10" fmla="*/ 2484120 w 3215690"/>
                <a:gd name="connsiteY10" fmla="*/ 365760 h 518160"/>
                <a:gd name="connsiteX11" fmla="*/ 2590800 w 3215690"/>
                <a:gd name="connsiteY11" fmla="*/ 320040 h 518160"/>
                <a:gd name="connsiteX12" fmla="*/ 2651760 w 3215690"/>
                <a:gd name="connsiteY12" fmla="*/ 304800 h 518160"/>
                <a:gd name="connsiteX13" fmla="*/ 2773680 w 3215690"/>
                <a:gd name="connsiteY13" fmla="*/ 259080 h 518160"/>
                <a:gd name="connsiteX14" fmla="*/ 2849880 w 3215690"/>
                <a:gd name="connsiteY14" fmla="*/ 213360 h 518160"/>
                <a:gd name="connsiteX15" fmla="*/ 2941320 w 3215690"/>
                <a:gd name="connsiteY15" fmla="*/ 182880 h 518160"/>
                <a:gd name="connsiteX16" fmla="*/ 3017520 w 3215690"/>
                <a:gd name="connsiteY16" fmla="*/ 121920 h 518160"/>
                <a:gd name="connsiteX17" fmla="*/ 3063240 w 3215690"/>
                <a:gd name="connsiteY17" fmla="*/ 106680 h 518160"/>
                <a:gd name="connsiteX18" fmla="*/ 3154680 w 3215690"/>
                <a:gd name="connsiteY18" fmla="*/ 60960 h 518160"/>
                <a:gd name="connsiteX19" fmla="*/ 3215640 w 3215690"/>
                <a:gd name="connsiteY19" fmla="*/ 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5690" h="518160">
                  <a:moveTo>
                    <a:pt x="0" y="289560"/>
                  </a:moveTo>
                  <a:cubicBezTo>
                    <a:pt x="155184" y="367152"/>
                    <a:pt x="26106" y="308001"/>
                    <a:pt x="182880" y="365760"/>
                  </a:cubicBezTo>
                  <a:cubicBezTo>
                    <a:pt x="249274" y="390221"/>
                    <a:pt x="313875" y="419585"/>
                    <a:pt x="381000" y="441960"/>
                  </a:cubicBezTo>
                  <a:cubicBezTo>
                    <a:pt x="396240" y="447040"/>
                    <a:pt x="410968" y="454050"/>
                    <a:pt x="426720" y="457200"/>
                  </a:cubicBezTo>
                  <a:cubicBezTo>
                    <a:pt x="800388" y="531934"/>
                    <a:pt x="448330" y="447363"/>
                    <a:pt x="731520" y="518160"/>
                  </a:cubicBezTo>
                  <a:lnTo>
                    <a:pt x="1844040" y="502920"/>
                  </a:lnTo>
                  <a:cubicBezTo>
                    <a:pt x="1948224" y="500469"/>
                    <a:pt x="2021889" y="489980"/>
                    <a:pt x="2118360" y="472440"/>
                  </a:cubicBezTo>
                  <a:cubicBezTo>
                    <a:pt x="2143845" y="467806"/>
                    <a:pt x="2169570" y="464016"/>
                    <a:pt x="2194560" y="457200"/>
                  </a:cubicBezTo>
                  <a:cubicBezTo>
                    <a:pt x="2225557" y="448746"/>
                    <a:pt x="2254831" y="434512"/>
                    <a:pt x="2286000" y="426720"/>
                  </a:cubicBezTo>
                  <a:cubicBezTo>
                    <a:pt x="2378129" y="403688"/>
                    <a:pt x="2327089" y="418104"/>
                    <a:pt x="2438400" y="381000"/>
                  </a:cubicBezTo>
                  <a:cubicBezTo>
                    <a:pt x="2453640" y="375920"/>
                    <a:pt x="2469752" y="372944"/>
                    <a:pt x="2484120" y="365760"/>
                  </a:cubicBezTo>
                  <a:cubicBezTo>
                    <a:pt x="2538307" y="338667"/>
                    <a:pt x="2538477" y="334989"/>
                    <a:pt x="2590800" y="320040"/>
                  </a:cubicBezTo>
                  <a:cubicBezTo>
                    <a:pt x="2610939" y="314286"/>
                    <a:pt x="2632148" y="312154"/>
                    <a:pt x="2651760" y="304800"/>
                  </a:cubicBezTo>
                  <a:cubicBezTo>
                    <a:pt x="2811148" y="245029"/>
                    <a:pt x="2617206" y="298199"/>
                    <a:pt x="2773680" y="259080"/>
                  </a:cubicBezTo>
                  <a:cubicBezTo>
                    <a:pt x="2799080" y="243840"/>
                    <a:pt x="2822914" y="225617"/>
                    <a:pt x="2849880" y="213360"/>
                  </a:cubicBezTo>
                  <a:cubicBezTo>
                    <a:pt x="2879129" y="200065"/>
                    <a:pt x="2913114" y="198265"/>
                    <a:pt x="2941320" y="182880"/>
                  </a:cubicBezTo>
                  <a:cubicBezTo>
                    <a:pt x="2969876" y="167304"/>
                    <a:pt x="2989936" y="139160"/>
                    <a:pt x="3017520" y="121920"/>
                  </a:cubicBezTo>
                  <a:cubicBezTo>
                    <a:pt x="3031143" y="113406"/>
                    <a:pt x="3048872" y="113864"/>
                    <a:pt x="3063240" y="106680"/>
                  </a:cubicBezTo>
                  <a:cubicBezTo>
                    <a:pt x="3181413" y="47594"/>
                    <a:pt x="3039762" y="99266"/>
                    <a:pt x="3154680" y="60960"/>
                  </a:cubicBezTo>
                  <a:cubicBezTo>
                    <a:pt x="3219704" y="12192"/>
                    <a:pt x="3215640" y="40640"/>
                    <a:pt x="321564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8860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9" name="Ομάδα 28"/>
          <p:cNvGrpSpPr/>
          <p:nvPr/>
        </p:nvGrpSpPr>
        <p:grpSpPr>
          <a:xfrm>
            <a:off x="3288858" y="1271079"/>
            <a:ext cx="5293043" cy="3427829"/>
            <a:chOff x="2189797" y="984884"/>
            <a:chExt cx="5293043" cy="3427829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797" y="984884"/>
              <a:ext cx="5293043" cy="3186815"/>
            </a:xfrm>
            <a:prstGeom prst="rect">
              <a:avLst/>
            </a:prstGeom>
          </p:spPr>
        </p:pic>
        <p:grpSp>
          <p:nvGrpSpPr>
            <p:cNvPr id="24" name="Ομάδα 23"/>
            <p:cNvGrpSpPr/>
            <p:nvPr/>
          </p:nvGrpSpPr>
          <p:grpSpPr>
            <a:xfrm>
              <a:off x="2262539" y="1091987"/>
              <a:ext cx="4489553" cy="3320726"/>
              <a:chOff x="2262539" y="1091987"/>
              <a:chExt cx="4489553" cy="3320726"/>
            </a:xfrm>
          </p:grpSpPr>
          <p:grpSp>
            <p:nvGrpSpPr>
              <p:cNvPr id="22" name="Ομάδα 21"/>
              <p:cNvGrpSpPr/>
              <p:nvPr/>
            </p:nvGrpSpPr>
            <p:grpSpPr>
              <a:xfrm>
                <a:off x="2711450" y="1097995"/>
                <a:ext cx="4040642" cy="2907268"/>
                <a:chOff x="2711450" y="1097995"/>
                <a:chExt cx="4040642" cy="2907268"/>
              </a:xfrm>
            </p:grpSpPr>
            <p:sp>
              <p:nvSpPr>
                <p:cNvPr id="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2711450" y="1097995"/>
                  <a:ext cx="8392" cy="29072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" name="Line 5"/>
                <p:cNvSpPr>
                  <a:spLocks noChangeShapeType="1"/>
                </p:cNvSpPr>
                <p:nvPr/>
              </p:nvSpPr>
              <p:spPr bwMode="auto">
                <a:xfrm>
                  <a:off x="2719842" y="3972916"/>
                  <a:ext cx="403225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2301836" y="1091987"/>
                <a:ext cx="431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 dirty="0">
                    <a:latin typeface="Comic Sans MS" panose="030F0702030302020204" pitchFamily="66" charset="0"/>
                  </a:rPr>
                  <a:t>R</a:t>
                </a:r>
                <a:endParaRPr lang="el-GR" altLang="el-GR" sz="20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6312694" y="4012603"/>
                <a:ext cx="431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b="1" i="1" dirty="0">
                    <a:latin typeface="Comic Sans MS" panose="030F0702030302020204" pitchFamily="66" charset="0"/>
                  </a:rPr>
                  <a:t>θ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2262539" y="2389704"/>
                <a:ext cx="50323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 dirty="0">
                    <a:latin typeface="Comic Sans MS" panose="030F0702030302020204" pitchFamily="66" charset="0"/>
                  </a:rPr>
                  <a:t>R</a:t>
                </a:r>
                <a:r>
                  <a:rPr lang="en-US" altLang="el-GR" sz="2000" b="1" baseline="-25000" dirty="0">
                    <a:latin typeface="Comic Sans MS" panose="030F0702030302020204" pitchFamily="66" charset="0"/>
                  </a:rPr>
                  <a:t>0</a:t>
                </a:r>
                <a:endParaRPr lang="el-GR" altLang="el-GR" sz="2000" b="1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7" name="Ομάδα 26"/>
          <p:cNvGrpSpPr/>
          <p:nvPr/>
        </p:nvGrpSpPr>
        <p:grpSpPr>
          <a:xfrm>
            <a:off x="3832697" y="1483312"/>
            <a:ext cx="3043586" cy="1489882"/>
            <a:chOff x="2733636" y="1197117"/>
            <a:chExt cx="3043586" cy="1489882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2733636" y="1534474"/>
              <a:ext cx="2520950" cy="115252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 rot="20282170">
              <a:off x="4067802" y="1505421"/>
              <a:ext cx="792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 </a:t>
              </a:r>
              <a:r>
                <a:rPr lang="el-GR" alt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&gt; 0</a:t>
              </a:r>
              <a:endPara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4735967" y="1197117"/>
              <a:ext cx="104125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Μέταλλα</a:t>
              </a:r>
            </a:p>
          </p:txBody>
        </p:sp>
      </p:grpSp>
      <p:grpSp>
        <p:nvGrpSpPr>
          <p:cNvPr id="26" name="Ομάδα 25"/>
          <p:cNvGrpSpPr/>
          <p:nvPr/>
        </p:nvGrpSpPr>
        <p:grpSpPr>
          <a:xfrm>
            <a:off x="3832697" y="2558010"/>
            <a:ext cx="5067572" cy="1200329"/>
            <a:chOff x="2733636" y="2271815"/>
            <a:chExt cx="5067572" cy="1200329"/>
          </a:xfrm>
        </p:grpSpPr>
        <p:grpSp>
          <p:nvGrpSpPr>
            <p:cNvPr id="25" name="Ομάδα 24"/>
            <p:cNvGrpSpPr/>
            <p:nvPr/>
          </p:nvGrpSpPr>
          <p:grpSpPr>
            <a:xfrm>
              <a:off x="2733636" y="2343055"/>
              <a:ext cx="3030251" cy="369332"/>
              <a:chOff x="2733636" y="2343055"/>
              <a:chExt cx="3030251" cy="369332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2733636" y="2711450"/>
                <a:ext cx="3024187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4900287" y="2343055"/>
                <a:ext cx="8636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alt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 </a:t>
                </a:r>
                <a:r>
                  <a:rPr lang="el-GR" alt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= 0</a:t>
                </a:r>
                <a:endParaRPr lang="el-GR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897992" y="2271815"/>
              <a:ext cx="2903216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Κράματα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l-GR" altLang="el-GR" sz="1600" b="1" dirty="0" smtClean="0">
                  <a:latin typeface="Comic Sans MS" panose="030F0702030302020204" pitchFamily="66" charset="0"/>
                </a:rPr>
                <a:t>(</a:t>
              </a:r>
              <a:r>
                <a:rPr lang="el-GR" altLang="el-GR" sz="1600" b="1" dirty="0" err="1" smtClean="0">
                  <a:latin typeface="Comic Sans MS" panose="030F0702030302020204" pitchFamily="66" charset="0"/>
                </a:rPr>
                <a:t>Μαγγανίνη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, </a:t>
              </a:r>
              <a:r>
                <a:rPr lang="el-GR" altLang="el-GR" sz="1600" b="1" dirty="0" err="1" smtClean="0">
                  <a:latin typeface="Comic Sans MS" panose="030F0702030302020204" pitchFamily="66" charset="0"/>
                </a:rPr>
                <a:t>Κονσταντάνη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, </a:t>
              </a:r>
              <a:r>
                <a:rPr lang="el-GR" altLang="el-GR" sz="1600" b="1" dirty="0" err="1" smtClean="0">
                  <a:latin typeface="Comic Sans MS" panose="030F0702030302020204" pitchFamily="66" charset="0"/>
                </a:rPr>
                <a:t>Χρωμονικελίνη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,)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Ομάδα 27"/>
          <p:cNvGrpSpPr/>
          <p:nvPr/>
        </p:nvGrpSpPr>
        <p:grpSpPr>
          <a:xfrm>
            <a:off x="3818903" y="3004968"/>
            <a:ext cx="4953551" cy="1293830"/>
            <a:chOff x="2719842" y="2718773"/>
            <a:chExt cx="4953551" cy="129383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719842" y="2718773"/>
              <a:ext cx="2592387" cy="10795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 rot="1190440">
              <a:off x="3796379" y="3355621"/>
              <a:ext cx="7921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 </a:t>
              </a:r>
              <a:r>
                <a:rPr lang="el-GR" alt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&lt; 0</a:t>
              </a:r>
              <a:endPara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5320621" y="3674049"/>
              <a:ext cx="235277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Γραφίτης, Ημιαγωγοί</a:t>
              </a:r>
            </a:p>
          </p:txBody>
        </p:sp>
      </p:grpSp>
      <p:sp>
        <p:nvSpPr>
          <p:cNvPr id="31" name="Rectangle 4"/>
          <p:cNvSpPr txBox="1">
            <a:spLocks noChangeArrowheads="1"/>
          </p:cNvSpPr>
          <p:nvPr/>
        </p:nvSpPr>
        <p:spPr>
          <a:xfrm>
            <a:off x="3029712" y="-47090"/>
            <a:ext cx="6371266" cy="12546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Γραφική παράσταση της αντίστασης </a:t>
            </a:r>
            <a:r>
              <a:rPr lang="en-US" altLang="el-GR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του αγωγού με τη θερμοκρασία </a:t>
            </a:r>
            <a:r>
              <a:rPr lang="el-GR" altLang="el-GR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2497278" y="4555748"/>
            <a:ext cx="6084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Ανάλογα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με την τιμή του θερμικού συντελεστή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α, η αντίσταση </a:t>
            </a:r>
            <a:r>
              <a:rPr lang="en-US" sz="2000" b="1" i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R</a:t>
            </a:r>
            <a:r>
              <a:rPr lang="en-US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αυξάνεται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 μειώνεται ή παραμένει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σταθερή, καθώς αυξάνεται η θερμοκρασία.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09" y="4981184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9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335780" y="264043"/>
            <a:ext cx="3520440" cy="5893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Μορφή αντιστατών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3748" y="1958825"/>
            <a:ext cx="3535444" cy="205762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89" y="1369396"/>
            <a:ext cx="6893289" cy="3236483"/>
          </a:xfrm>
          <a:prstGeom prst="rect">
            <a:avLst/>
          </a:prstGeom>
        </p:spPr>
      </p:pic>
      <p:pic>
        <p:nvPicPr>
          <p:cNvPr id="10244" name="Picture 4" descr="Σχετική εικόνα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555" y="1219916"/>
            <a:ext cx="1968153" cy="1867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Αποτέλεσμα εικόνας για resist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569" y="3464172"/>
            <a:ext cx="1840139" cy="184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5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835076" y="317410"/>
            <a:ext cx="6371266" cy="5601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Χρήσιμα στοιχεία για τις ασκήσεις.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62592" y="1169925"/>
            <a:ext cx="80758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εμβαδού </a:t>
            </a:r>
            <a:r>
              <a:rPr lang="el-GR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διατομής σύρματος</a:t>
            </a:r>
            <a:r>
              <a:rPr lang="en-US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  <a:r>
              <a:rPr lang="el-GR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π.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62592" y="225101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όγκου </a:t>
            </a:r>
            <a:r>
              <a:rPr lang="el-GR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κυλινδρικού σύρματος</a:t>
            </a:r>
            <a:r>
              <a:rPr lang="en-US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</a:t>
            </a:r>
            <a:r>
              <a:rPr lang="el-GR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l-GR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ℓ.S</a:t>
            </a:r>
            <a:endParaRPr lang="en-US" alt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05467" y="3330514"/>
            <a:ext cx="7705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μήκους </a:t>
            </a:r>
            <a:r>
              <a:rPr lang="el-GR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κυκλικού σύρματος</a:t>
            </a:r>
            <a:r>
              <a:rPr lang="en-US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    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ℓ</a:t>
            </a:r>
            <a:r>
              <a:rPr lang="en-US" altLang="el-G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=2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endParaRPr lang="el-GR" alt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209" y="4195762"/>
            <a:ext cx="6211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όπου,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 είναι η ακτίνα της διατομής του σύρματος 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και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ℓ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 είναι το μήκος του σύρματος.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65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27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554480" y="1484785"/>
            <a:ext cx="955548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Μια διαδικτυακή παρουσίαση του </a:t>
            </a:r>
            <a:r>
              <a:rPr lang="el-GR" altLang="el-GR" sz="2000" b="1" dirty="0" smtClean="0">
                <a:latin typeface="Comic Sans MS" pitchFamily="66" charset="0"/>
              </a:rPr>
              <a:t>Σταύρου </a:t>
            </a:r>
            <a:r>
              <a:rPr lang="el-GR" altLang="el-GR" sz="2000" b="1" dirty="0" err="1" smtClean="0">
                <a:latin typeface="Comic Sans MS" pitchFamily="66" charset="0"/>
              </a:rPr>
              <a:t>Λουβερδή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 κι  </a:t>
            </a:r>
            <a:r>
              <a:rPr lang="el-GR" altLang="el-GR" sz="2000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el-GR" sz="14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Πειραματική παρουσίαση από τον </a:t>
            </a:r>
            <a:r>
              <a:rPr lang="el-GR" altLang="el-GR" sz="2000" b="1" dirty="0" err="1" smtClean="0">
                <a:latin typeface="Comic Sans MS" pitchFamily="66" charset="0"/>
              </a:rPr>
              <a:t>ιστότοπο</a:t>
            </a:r>
            <a:r>
              <a:rPr lang="el-GR" altLang="el-GR" sz="2000" b="1" dirty="0" smtClean="0">
                <a:latin typeface="Comic Sans MS" pitchFamily="66" charset="0"/>
              </a:rPr>
              <a:t> «</a:t>
            </a:r>
            <a:r>
              <a:rPr lang="el-GR" altLang="el-GR" sz="2000" b="1" dirty="0" smtClean="0">
                <a:latin typeface="Comic Sans MS" pitchFamily="66" charset="0"/>
                <a:hlinkClick r:id="rId4"/>
              </a:rPr>
              <a:t>Φυσικά στο Γυμνάσιο</a:t>
            </a:r>
            <a:r>
              <a:rPr lang="el-GR" altLang="el-GR" sz="2000" b="1" dirty="0" smtClean="0">
                <a:latin typeface="Comic Sans MS" pitchFamily="66" charset="0"/>
              </a:rPr>
              <a:t>»  </a:t>
            </a:r>
            <a:r>
              <a:rPr lang="el-GR" altLang="el-GR" sz="2000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n-US" altLang="el-GR" sz="14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err="1" smtClean="0">
                <a:latin typeface="Comic Sans MS" pitchFamily="66" charset="0"/>
              </a:rPr>
              <a:t>Προσομείωση</a:t>
            </a:r>
            <a:r>
              <a:rPr lang="el-GR" altLang="el-GR" sz="2000" b="1" dirty="0" smtClean="0">
                <a:latin typeface="Comic Sans MS" pitchFamily="66" charset="0"/>
              </a:rPr>
              <a:t> από το </a:t>
            </a:r>
            <a:r>
              <a:rPr lang="en-US" altLang="el-GR" sz="2000" b="1" dirty="0" smtClean="0">
                <a:latin typeface="Comic Sans MS" pitchFamily="66" charset="0"/>
              </a:rPr>
              <a:t>PHET Colorado 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  <a:p>
            <a:pPr algn="just"/>
            <a:endParaRPr lang="el-GR" altLang="el-GR" sz="14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Προσομοίωση </a:t>
            </a:r>
            <a:r>
              <a:rPr lang="el-GR" altLang="el-GR" sz="2000" b="1" dirty="0">
                <a:latin typeface="Comic Sans MS" pitchFamily="66" charset="0"/>
              </a:rPr>
              <a:t>του Ηλία </a:t>
            </a:r>
            <a:r>
              <a:rPr lang="el-GR" altLang="el-GR" sz="2000" b="1" dirty="0" err="1">
                <a:latin typeface="Comic Sans MS" pitchFamily="66" charset="0"/>
              </a:rPr>
              <a:t>Σιτσανλή</a:t>
            </a:r>
            <a:r>
              <a:rPr lang="el-GR" altLang="el-GR" sz="2000" b="1" dirty="0">
                <a:latin typeface="Comic Sans MS" pitchFamily="66" charset="0"/>
              </a:rPr>
              <a:t> από την </a:t>
            </a:r>
            <a:r>
              <a:rPr lang="el-GR" altLang="el-GR" sz="2000" b="1" dirty="0">
                <a:latin typeface="Comic Sans MS" pitchFamily="66" charset="0"/>
                <a:hlinkClick r:id="rId7"/>
              </a:rPr>
              <a:t>ιστοσελίδα </a:t>
            </a:r>
            <a:r>
              <a:rPr lang="en-US" altLang="el-GR" sz="2000" b="1" dirty="0" err="1" smtClean="0">
                <a:latin typeface="Comic Sans MS" pitchFamily="66" charset="0"/>
                <a:hlinkClick r:id="rId7"/>
              </a:rPr>
              <a:t>Seilias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n-US" altLang="el-GR" sz="14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Φύλλο εργασίας για την διεξαγωγή πειράματος στο νόμο του </a:t>
            </a:r>
            <a:r>
              <a:rPr lang="en-US" altLang="el-GR" sz="2000" b="1" dirty="0" smtClean="0">
                <a:latin typeface="Comic Sans MS" pitchFamily="66" charset="0"/>
              </a:rPr>
              <a:t>Ohm  </a:t>
            </a:r>
            <a:r>
              <a:rPr lang="el-GR" altLang="el-GR" sz="2000" b="1" dirty="0" smtClean="0">
                <a:latin typeface="Comic Sans MS" pitchFamily="66" charset="0"/>
                <a:hlinkClick r:id="rId9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l-GR" altLang="el-GR" sz="14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Ερωτήσεις και Ασκήσεις από το «Υλικό Φυσικής – Χημείας»  </a:t>
            </a:r>
            <a:r>
              <a:rPr lang="el-GR" altLang="el-GR" sz="2000" b="1" dirty="0" smtClean="0">
                <a:latin typeface="Comic Sans MS" pitchFamily="66" charset="0"/>
                <a:hlinkClick r:id="rId10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>
              <a:latin typeface="Comic Sans MS" pitchFamily="66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231136" y="212183"/>
            <a:ext cx="7959852" cy="12726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με θέμα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 Αντίσταση αγωγού ».</a:t>
            </a:r>
          </a:p>
        </p:txBody>
      </p:sp>
    </p:spTree>
    <p:extLst>
      <p:ext uri="{BB962C8B-B14F-4D97-AF65-F5344CB8AC3E}">
        <p14:creationId xmlns:p14="http://schemas.microsoft.com/office/powerpoint/2010/main" val="36012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2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. Παναγιωτόπουλος - Φυσικός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747120" y="3284985"/>
            <a:ext cx="4697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>
                <a:latin typeface="Comic Sans MS" panose="030F0702030302020204" pitchFamily="66" charset="0"/>
              </a:rPr>
              <a:t>Στο αρχείο υπάρχουν 35 ερωτήσεις πολλαπλής επιλογής με το πρόγραμμα </a:t>
            </a:r>
            <a:r>
              <a:rPr lang="el-GR" sz="1600" dirty="0" err="1">
                <a:latin typeface="Comic Sans MS" panose="030F0702030302020204" pitchFamily="66" charset="0"/>
              </a:rPr>
              <a:t>Hot</a:t>
            </a:r>
            <a:r>
              <a:rPr lang="el-GR" sz="1600" dirty="0">
                <a:latin typeface="Comic Sans MS" panose="030F0702030302020204" pitchFamily="66" charset="0"/>
              </a:rPr>
              <a:t> </a:t>
            </a:r>
            <a:r>
              <a:rPr lang="el-GR" sz="1600" dirty="0" err="1">
                <a:latin typeface="Comic Sans MS" panose="030F0702030302020204" pitchFamily="66" charset="0"/>
              </a:rPr>
              <a:t>Potatoes</a:t>
            </a:r>
            <a:r>
              <a:rPr lang="el-GR" sz="1600" dirty="0">
                <a:latin typeface="Comic Sans MS" panose="030F0702030302020204" pitchFamily="66" charset="0"/>
              </a:rPr>
              <a:t> από την ύλη του Δυναμικού Ηλεκτρισμού (Ένταση του Ρεύματος - Αντίσταση μεταλλικού αγωγού - Νόμος του </a:t>
            </a:r>
            <a:r>
              <a:rPr lang="el-GR" sz="1600" dirty="0" err="1">
                <a:latin typeface="Comic Sans MS" panose="030F0702030302020204" pitchFamily="66" charset="0"/>
              </a:rPr>
              <a:t>Ohm</a:t>
            </a:r>
            <a:r>
              <a:rPr lang="el-GR" sz="1600" dirty="0">
                <a:latin typeface="Comic Sans MS" panose="030F0702030302020204" pitchFamily="66" charset="0"/>
              </a:rPr>
              <a:t>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2522" y="2132857"/>
            <a:ext cx="4985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b="1" dirty="0">
                <a:latin typeface="Comic Sans MS" panose="030F0702030302020204" pitchFamily="66" charset="0"/>
              </a:rPr>
              <a:t> 3</a:t>
            </a:r>
            <a:r>
              <a:rPr lang="en-US" sz="2000" b="1" dirty="0">
                <a:latin typeface="Comic Sans MS" panose="030F0702030302020204" pitchFamily="66" charset="0"/>
              </a:rPr>
              <a:t>5</a:t>
            </a:r>
            <a:r>
              <a:rPr lang="el-GR" sz="2000" b="1" dirty="0">
                <a:latin typeface="Comic Sans MS" panose="030F0702030302020204" pitchFamily="66" charset="0"/>
              </a:rPr>
              <a:t> Ερωτήσεις Πολλαπλής Επιλογής με το πρόγραμμα </a:t>
            </a:r>
            <a:r>
              <a:rPr lang="en-US" sz="2000" b="1" dirty="0">
                <a:latin typeface="Comic Sans MS" panose="030F0702030302020204" pitchFamily="66" charset="0"/>
              </a:rPr>
              <a:t>Hot Potatoes </a:t>
            </a:r>
            <a:r>
              <a:rPr lang="el-GR" sz="2000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612354" y="1224467"/>
            <a:ext cx="6967292" cy="5601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στον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Δυναμικό Ηλεκτρισμό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73680" y="2031883"/>
            <a:ext cx="6644640" cy="12873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σχολικό βιβλίο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11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71761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644640" y="275808"/>
            <a:ext cx="3102729" cy="1356044"/>
          </a:xfrm>
          <a:prstGeom prst="cloudCallout">
            <a:avLst>
              <a:gd name="adj1" fmla="val 68187"/>
              <a:gd name="adj2" fmla="val 31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Τι </a:t>
            </a:r>
            <a:r>
              <a:rPr lang="el-GR" altLang="el-GR" sz="2000" b="1" dirty="0">
                <a:latin typeface="Comic Sans MS" pitchFamily="66" charset="0"/>
              </a:rPr>
              <a:t>είναι </a:t>
            </a:r>
            <a:r>
              <a:rPr lang="el-GR" altLang="el-GR" sz="2000" b="1" dirty="0" smtClean="0">
                <a:latin typeface="Comic Sans MS" pitchFamily="66" charset="0"/>
              </a:rPr>
              <a:t>η αντίσταση ενός αγωγού</a:t>
            </a:r>
            <a:r>
              <a:rPr lang="en-US" altLang="el-GR" sz="2000" b="1" dirty="0" smtClean="0">
                <a:latin typeface="Comic Sans MS" pitchFamily="66" charset="0"/>
              </a:rPr>
              <a:t>;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endParaRPr lang="el-GR" altLang="el-GR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4" y="2793121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235617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53885" y="1946575"/>
            <a:ext cx="627251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 ενός αγωγού εκφράζει τη δυσκολία που συναντά το ηλεκτρικό ρεύμα, όταν διέρχεται μέσα από τον αγωγό. 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3795454" y="3970002"/>
            <a:ext cx="4400550" cy="1584224"/>
            <a:chOff x="3895725" y="2670514"/>
            <a:chExt cx="4400550" cy="1584224"/>
          </a:xfrm>
        </p:grpSpPr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5" y="2757487"/>
              <a:ext cx="4400550" cy="13430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232074" y="2670514"/>
              <a:ext cx="1064201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/>
                <a:t>Ρεύμα</a:t>
              </a:r>
              <a:endParaRPr lang="el-GR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77247" y="3885406"/>
              <a:ext cx="1536843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/>
                <a:t>Αντίσταση</a:t>
              </a:r>
              <a:endParaRPr lang="el-GR" b="1" dirty="0"/>
            </a:p>
          </p:txBody>
        </p:sp>
        <p:sp>
          <p:nvSpPr>
            <p:cNvPr id="13" name="Οβάλ 12"/>
            <p:cNvSpPr/>
            <p:nvPr/>
          </p:nvSpPr>
          <p:spPr>
            <a:xfrm>
              <a:off x="4429496" y="3254818"/>
              <a:ext cx="1211283" cy="295904"/>
            </a:xfrm>
            <a:prstGeom prst="ellipse">
              <a:avLst/>
            </a:prstGeom>
            <a:solidFill>
              <a:srgbClr val="FF6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tx1"/>
                  </a:solidFill>
                </a:rPr>
                <a:t>Τάση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2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99358" y="462618"/>
            <a:ext cx="95984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/>
              <a:t>2. </a:t>
            </a:r>
            <a:r>
              <a:rPr lang="en-US" sz="2400" b="1" dirty="0" smtClean="0"/>
              <a:t> </a:t>
            </a:r>
            <a:r>
              <a:rPr lang="el-GR" sz="2400" dirty="0" smtClean="0"/>
              <a:t>Σημειώστε </a:t>
            </a:r>
            <a:r>
              <a:rPr lang="el-GR" sz="2400" dirty="0"/>
              <a:t>με (X) τη σωστή απάντηση.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Αν</a:t>
            </a:r>
            <a:r>
              <a:rPr lang="en-US" sz="2400" dirty="0" smtClean="0"/>
              <a:t> </a:t>
            </a:r>
            <a:r>
              <a:rPr lang="el-GR" sz="2400" dirty="0" smtClean="0"/>
              <a:t>ένα </a:t>
            </a:r>
            <a:r>
              <a:rPr lang="el-GR" sz="2400" dirty="0"/>
              <a:t>χάλκινο σύρμα διπλωθεί </a:t>
            </a:r>
            <a:r>
              <a:rPr lang="el-GR" sz="2400" dirty="0" smtClean="0"/>
              <a:t>στα</a:t>
            </a:r>
            <a:r>
              <a:rPr lang="en-US" sz="2400" dirty="0" smtClean="0"/>
              <a:t> </a:t>
            </a:r>
            <a:r>
              <a:rPr lang="el-GR" sz="2400" dirty="0" smtClean="0"/>
              <a:t>δύο</a:t>
            </a:r>
            <a:r>
              <a:rPr lang="el-GR" sz="2400" dirty="0"/>
              <a:t>, </a:t>
            </a:r>
            <a:r>
              <a:rPr lang="el-GR" sz="2400" dirty="0" smtClean="0"/>
              <a:t>τότε</a:t>
            </a:r>
            <a:r>
              <a:rPr lang="en-US" sz="2400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ειδική του </a:t>
            </a:r>
            <a:r>
              <a:rPr lang="el-GR" sz="2400" dirty="0" smtClean="0"/>
              <a:t>αντίσταση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 smtClean="0"/>
              <a:t>α)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παραμένει </a:t>
            </a:r>
            <a:r>
              <a:rPr lang="el-GR" sz="2400" dirty="0" smtClean="0"/>
              <a:t>σταθερή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β) </a:t>
            </a:r>
            <a:r>
              <a:rPr lang="en-US" sz="2400" b="1" dirty="0" smtClean="0"/>
              <a:t> </a:t>
            </a:r>
            <a:r>
              <a:rPr lang="el-GR" sz="2400" dirty="0" smtClean="0"/>
              <a:t>διπλασιάζεται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n-US" sz="2400" b="1" dirty="0" smtClean="0"/>
              <a:t> </a:t>
            </a:r>
            <a:r>
              <a:rPr lang="el-GR" sz="2400" dirty="0" smtClean="0"/>
              <a:t>υποδιπλασιάζεται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δ) </a:t>
            </a:r>
            <a:r>
              <a:rPr lang="en-US" sz="2400" b="1" dirty="0" smtClean="0"/>
              <a:t> </a:t>
            </a:r>
            <a:r>
              <a:rPr lang="el-GR" sz="2400" dirty="0" err="1" smtClean="0"/>
              <a:t>υποτετραπλασιάζεται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346369" y="1709113"/>
            <a:ext cx="48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1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946859" y="355740"/>
            <a:ext cx="95984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/>
              <a:t>3. </a:t>
            </a:r>
            <a:r>
              <a:rPr lang="en-US" sz="2400" b="1" dirty="0" smtClean="0"/>
              <a:t>  </a:t>
            </a:r>
            <a:r>
              <a:rPr lang="el-GR" sz="2400" dirty="0" smtClean="0"/>
              <a:t>Σημειώστε </a:t>
            </a:r>
            <a:r>
              <a:rPr lang="el-GR" sz="2400" dirty="0"/>
              <a:t>με (X) τη σωστή απάντηση.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Ο νόμος </a:t>
            </a:r>
            <a:r>
              <a:rPr lang="el-GR" sz="2400" dirty="0"/>
              <a:t>του </a:t>
            </a:r>
            <a:r>
              <a:rPr lang="el-GR" sz="2400" dirty="0" err="1"/>
              <a:t>Ohm</a:t>
            </a:r>
            <a:r>
              <a:rPr lang="el-GR" sz="2400" dirty="0"/>
              <a:t> για αντιστάτη ισχύει </a:t>
            </a:r>
            <a:r>
              <a:rPr lang="el-GR" sz="2400" dirty="0" smtClean="0"/>
              <a:t>όταν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α</a:t>
            </a:r>
            <a:r>
              <a:rPr lang="el-GR" sz="2400" b="1" dirty="0" smtClean="0"/>
              <a:t>)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η τάση του είναι </a:t>
            </a:r>
            <a:r>
              <a:rPr lang="el-GR" sz="2400" dirty="0" smtClean="0"/>
              <a:t>σταθερή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</a:t>
            </a:r>
            <a:r>
              <a:rPr lang="el-GR" sz="2400" b="1" dirty="0" smtClean="0"/>
              <a:t>)</a:t>
            </a:r>
            <a:r>
              <a:rPr lang="en-US" sz="2400" b="1" dirty="0" smtClean="0"/>
              <a:t>  </a:t>
            </a:r>
            <a:r>
              <a:rPr lang="el-GR" sz="2400" dirty="0" smtClean="0"/>
              <a:t>η </a:t>
            </a:r>
            <a:r>
              <a:rPr lang="el-GR" sz="2400" dirty="0"/>
              <a:t>θερμοκρασία του είναι </a:t>
            </a:r>
            <a:r>
              <a:rPr lang="el-GR" sz="2400" dirty="0" smtClean="0"/>
              <a:t>σταθερή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n-US" sz="2400" b="1" dirty="0" smtClean="0"/>
              <a:t> </a:t>
            </a:r>
            <a:r>
              <a:rPr lang="el-GR" sz="2400" dirty="0" smtClean="0"/>
              <a:t>ο </a:t>
            </a:r>
            <a:r>
              <a:rPr lang="el-GR" sz="2400" dirty="0"/>
              <a:t>θερμικός συντελεστής αντίστασης </a:t>
            </a:r>
            <a:r>
              <a:rPr lang="el-GR" sz="2400" dirty="0" smtClean="0"/>
              <a:t>είναι</a:t>
            </a:r>
            <a:r>
              <a:rPr lang="en-US" sz="2400" dirty="0" smtClean="0"/>
              <a:t> </a:t>
            </a:r>
            <a:r>
              <a:rPr lang="el-GR" sz="2400" dirty="0" smtClean="0"/>
              <a:t>σταθερός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δ) </a:t>
            </a:r>
            <a:r>
              <a:rPr lang="en-US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θερμοκρασία </a:t>
            </a:r>
            <a:r>
              <a:rPr lang="el-GR" sz="2400" dirty="0" smtClean="0"/>
              <a:t>αυξάνεται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93278" y="2161425"/>
            <a:ext cx="48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0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211282" y="517428"/>
            <a:ext cx="95240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8</a:t>
            </a:r>
            <a:r>
              <a:rPr lang="el-GR" sz="2400" b="1" dirty="0" smtClean="0"/>
              <a:t>.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Να σημειώσετε (Σ) στις σωστές και (Λ) </a:t>
            </a:r>
            <a:r>
              <a:rPr lang="el-GR" sz="2400" dirty="0" smtClean="0"/>
              <a:t>στις</a:t>
            </a:r>
            <a:r>
              <a:rPr lang="en-US" sz="2400" dirty="0" smtClean="0"/>
              <a:t> </a:t>
            </a:r>
            <a:r>
              <a:rPr lang="el-GR" sz="2400" dirty="0" smtClean="0"/>
              <a:t>λανθασμένες </a:t>
            </a:r>
            <a:r>
              <a:rPr lang="el-GR" sz="2400" dirty="0"/>
              <a:t>προτάσεις.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α) </a:t>
            </a:r>
            <a:r>
              <a:rPr lang="en-US" sz="2400" b="1" dirty="0" smtClean="0"/>
              <a:t> </a:t>
            </a:r>
            <a:r>
              <a:rPr lang="el-GR" sz="2400" dirty="0" smtClean="0"/>
              <a:t>Οι </a:t>
            </a:r>
            <a:r>
              <a:rPr lang="el-GR" sz="2400" dirty="0"/>
              <a:t>όροι «αντιστάτης» </a:t>
            </a:r>
            <a:r>
              <a:rPr lang="el-GR" sz="2400" dirty="0" smtClean="0"/>
              <a:t>και</a:t>
            </a:r>
            <a:r>
              <a:rPr lang="en-US" sz="2400" dirty="0" smtClean="0"/>
              <a:t> </a:t>
            </a:r>
            <a:r>
              <a:rPr lang="el-GR" sz="2400" dirty="0" smtClean="0"/>
              <a:t>«αντίσταση</a:t>
            </a:r>
            <a:r>
              <a:rPr lang="el-GR" sz="2400" dirty="0"/>
              <a:t>» </a:t>
            </a:r>
            <a:r>
              <a:rPr lang="el-GR" sz="2400" dirty="0" smtClean="0"/>
              <a:t>ταυτίζονται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β) </a:t>
            </a:r>
            <a:r>
              <a:rPr lang="en-US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αντίσταση ενός αγωγού </a:t>
            </a:r>
            <a:r>
              <a:rPr lang="el-GR" sz="2400" dirty="0" smtClean="0"/>
              <a:t>εξαρτάται </a:t>
            </a:r>
            <a:r>
              <a:rPr lang="el-GR" sz="2400" dirty="0"/>
              <a:t>από τη θερμοκρασία </a:t>
            </a:r>
            <a:r>
              <a:rPr lang="el-GR" sz="2400" dirty="0" smtClean="0"/>
              <a:t>του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n-US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ειδική αντίσταση </a:t>
            </a:r>
            <a:r>
              <a:rPr lang="el-GR" sz="2400" dirty="0" smtClean="0"/>
              <a:t>εξαρτάται</a:t>
            </a:r>
            <a:r>
              <a:rPr lang="en-US" sz="2400" dirty="0" smtClean="0"/>
              <a:t> </a:t>
            </a:r>
            <a:r>
              <a:rPr lang="el-GR" sz="2400" dirty="0" smtClean="0"/>
              <a:t>από </a:t>
            </a:r>
            <a:r>
              <a:rPr lang="el-GR" sz="2400" dirty="0"/>
              <a:t>τα γεωμετρικά </a:t>
            </a:r>
            <a:r>
              <a:rPr lang="el-GR" sz="2400" dirty="0" smtClean="0"/>
              <a:t>στοιχεία</a:t>
            </a:r>
            <a:r>
              <a:rPr lang="en-US" sz="2400" dirty="0" smtClean="0"/>
              <a:t> </a:t>
            </a:r>
            <a:r>
              <a:rPr lang="el-GR" sz="2400" dirty="0" smtClean="0"/>
              <a:t>του αγωγού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δ) </a:t>
            </a:r>
            <a:r>
              <a:rPr lang="en-US" sz="2400" b="1" dirty="0" smtClean="0"/>
              <a:t> </a:t>
            </a:r>
            <a:r>
              <a:rPr lang="el-GR" sz="2400" dirty="0" smtClean="0"/>
              <a:t>Ένας </a:t>
            </a:r>
            <a:r>
              <a:rPr lang="el-GR" sz="2400" dirty="0"/>
              <a:t>αντιστάτης έχει </a:t>
            </a:r>
            <a:r>
              <a:rPr lang="el-GR" sz="2400" dirty="0" smtClean="0"/>
              <a:t>αντίσταση</a:t>
            </a:r>
            <a:r>
              <a:rPr lang="en-US" sz="2400" dirty="0" smtClean="0"/>
              <a:t> </a:t>
            </a:r>
            <a:r>
              <a:rPr lang="el-GR" sz="2400" dirty="0" smtClean="0"/>
              <a:t>10Ω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012974" y="2840918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8297" y="1717756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80717" y="2276103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3844" y="1147947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03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6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973776" y="418559"/>
            <a:ext cx="99633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34. </a:t>
            </a:r>
            <a:r>
              <a:rPr lang="en-US" sz="2400" b="1" dirty="0" smtClean="0"/>
              <a:t> </a:t>
            </a:r>
            <a:r>
              <a:rPr lang="el-GR" sz="2400" dirty="0" smtClean="0"/>
              <a:t>Συμπληρώστε </a:t>
            </a:r>
            <a:r>
              <a:rPr lang="el-GR" sz="2400" dirty="0"/>
              <a:t>τα κενά στις παρακάτω </a:t>
            </a:r>
            <a:r>
              <a:rPr lang="el-GR" sz="2400" dirty="0" smtClean="0"/>
              <a:t>προτάσεις</a:t>
            </a:r>
            <a:r>
              <a:rPr lang="el-G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Η αντίσταση ενός αγωγού ορίζεται από </a:t>
            </a:r>
            <a:r>
              <a:rPr lang="el-GR" sz="2400" dirty="0" smtClean="0"/>
              <a:t>τον</a:t>
            </a:r>
            <a:r>
              <a:rPr lang="en-US" sz="2400" dirty="0" smtClean="0"/>
              <a:t> </a:t>
            </a:r>
            <a:r>
              <a:rPr lang="el-GR" sz="2400" dirty="0" smtClean="0"/>
              <a:t>τύπο ...………….</a:t>
            </a:r>
            <a:r>
              <a:rPr lang="en-US" sz="2400" dirty="0" smtClean="0"/>
              <a:t> .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Στο </a:t>
            </a:r>
            <a:r>
              <a:rPr lang="el-GR" sz="2400" dirty="0"/>
              <a:t>S.I. η μονάδα </a:t>
            </a:r>
            <a:r>
              <a:rPr lang="el-GR" sz="2400" dirty="0" smtClean="0"/>
              <a:t>μέτρησης</a:t>
            </a:r>
            <a:r>
              <a:rPr lang="en-US" sz="2400" dirty="0" smtClean="0"/>
              <a:t> </a:t>
            </a:r>
            <a:r>
              <a:rPr lang="el-GR" sz="2400" dirty="0" smtClean="0"/>
              <a:t>της </a:t>
            </a:r>
            <a:r>
              <a:rPr lang="el-GR" sz="2400" dirty="0"/>
              <a:t>αντίστασης είναι το </a:t>
            </a:r>
            <a:r>
              <a:rPr lang="el-GR" sz="2400" dirty="0" smtClean="0"/>
              <a:t>...……</a:t>
            </a:r>
            <a:r>
              <a:rPr lang="en-US" sz="2400" dirty="0" smtClean="0"/>
              <a:t> 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dirty="0"/>
              <a:t>Η αντίσταση ενός αγωγού εκφράζει </a:t>
            </a:r>
            <a:r>
              <a:rPr lang="el-GR" sz="2400" dirty="0" smtClean="0"/>
              <a:t>τη</a:t>
            </a:r>
            <a:r>
              <a:rPr lang="en-US" sz="2400" dirty="0" smtClean="0"/>
              <a:t> </a:t>
            </a:r>
            <a:r>
              <a:rPr lang="el-GR" sz="2400" dirty="0" smtClean="0"/>
              <a:t>...……………. </a:t>
            </a:r>
            <a:r>
              <a:rPr lang="el-GR" sz="2400" dirty="0"/>
              <a:t>που συναντά το ηλεκτρικό </a:t>
            </a:r>
            <a:r>
              <a:rPr lang="el-GR" sz="2400" dirty="0" smtClean="0"/>
              <a:t>ρεύμα</a:t>
            </a:r>
            <a:r>
              <a:rPr lang="en-US" sz="2400" dirty="0" smtClean="0"/>
              <a:t> </a:t>
            </a:r>
            <a:r>
              <a:rPr lang="el-GR" sz="2400" dirty="0" smtClean="0"/>
              <a:t>όταν </a:t>
            </a:r>
            <a:r>
              <a:rPr lang="el-GR" sz="2400" dirty="0"/>
              <a:t>διέρχεται μέσα από αυτόν.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Ο ίδιος ο μεταλλικός αγωγός </a:t>
            </a:r>
            <a:r>
              <a:rPr lang="el-GR" sz="2400" dirty="0" smtClean="0"/>
              <a:t>λέγεται</a:t>
            </a:r>
            <a:r>
              <a:rPr lang="en-US" sz="2400" dirty="0" smtClean="0"/>
              <a:t> </a:t>
            </a:r>
            <a:r>
              <a:rPr lang="el-GR" sz="2400" dirty="0" smtClean="0"/>
              <a:t>...……………….. </a:t>
            </a:r>
            <a:r>
              <a:rPr lang="el-G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Η αντίσταση των μεταλλικών αγωγών </a:t>
            </a:r>
            <a:r>
              <a:rPr lang="el-GR" sz="2400" dirty="0" smtClean="0"/>
              <a:t>οφείλεται </a:t>
            </a:r>
            <a:r>
              <a:rPr lang="el-GR" sz="2400" dirty="0"/>
              <a:t>στις </a:t>
            </a:r>
            <a:r>
              <a:rPr lang="el-GR" sz="2400" dirty="0" smtClean="0"/>
              <a:t>...…………………. των ελευθέρων ηλεκτρονίων </a:t>
            </a:r>
            <a:r>
              <a:rPr lang="el-GR" sz="2400" dirty="0"/>
              <a:t>με τα θετικά ιόντα.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5415" y="1579419"/>
            <a:ext cx="60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8807" y="2132670"/>
            <a:ext cx="142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δυσκολία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2760" y="3197201"/>
            <a:ext cx="161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αντιστάτης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6304" y="3769426"/>
            <a:ext cx="182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συγκρούσεις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76485" y="931097"/>
                <a:ext cx="951607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485" y="931097"/>
                <a:ext cx="951607" cy="689035"/>
              </a:xfrm>
              <a:prstGeom prst="rect">
                <a:avLst/>
              </a:prstGeom>
              <a:blipFill>
                <a:blip r:embed="rId2"/>
                <a:stretch>
                  <a:fillRect r="-1923" b="-61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3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73680" y="1803283"/>
            <a:ext cx="6644640" cy="13056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σχολικό βιβλίο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12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22745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4280" y="2987040"/>
            <a:ext cx="5105400" cy="262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1013460" y="127501"/>
            <a:ext cx="10165080" cy="5922556"/>
            <a:chOff x="1013460" y="127501"/>
            <a:chExt cx="10165080" cy="5922556"/>
          </a:xfrm>
        </p:grpSpPr>
        <p:sp>
          <p:nvSpPr>
            <p:cNvPr id="2" name="Ορθογώνιο 1"/>
            <p:cNvSpPr/>
            <p:nvPr/>
          </p:nvSpPr>
          <p:spPr>
            <a:xfrm>
              <a:off x="1013460" y="127501"/>
              <a:ext cx="1016508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4.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Στο </a:t>
              </a:r>
              <a:r>
                <a:rPr lang="el-GR" sz="2400" dirty="0"/>
                <a:t>παρακάτω διάγραμμα έχει </a:t>
              </a:r>
              <a:r>
                <a:rPr lang="el-GR" sz="2400" dirty="0" smtClean="0"/>
                <a:t>παρασταθεί γραφικά </a:t>
              </a:r>
              <a:r>
                <a:rPr lang="el-GR" sz="2400" dirty="0"/>
                <a:t>η ένταση </a:t>
              </a:r>
              <a:r>
                <a:rPr lang="el-GR" sz="2400" dirty="0" smtClean="0"/>
                <a:t>του ρεύματος </a:t>
              </a:r>
              <a:r>
                <a:rPr lang="el-GR" sz="2400" i="1" dirty="0"/>
                <a:t>I</a:t>
              </a:r>
              <a:r>
                <a:rPr lang="el-GR" sz="2400" dirty="0"/>
                <a:t> σε </a:t>
              </a:r>
              <a:r>
                <a:rPr lang="el-GR" sz="2400" dirty="0" smtClean="0"/>
                <a:t>συνάρτηση </a:t>
              </a:r>
              <a:r>
                <a:rPr lang="el-GR" sz="2400" dirty="0"/>
                <a:t>με τη διαφορά δυναμικού </a:t>
              </a:r>
              <a:r>
                <a:rPr lang="el-GR" sz="2400" i="1" dirty="0"/>
                <a:t>V</a:t>
              </a:r>
              <a:r>
                <a:rPr lang="el-GR" sz="2400" dirty="0"/>
                <a:t> για </a:t>
              </a:r>
              <a:r>
                <a:rPr lang="el-GR" sz="2400" dirty="0" smtClean="0"/>
                <a:t>δύο χάλκινα </a:t>
              </a:r>
              <a:r>
                <a:rPr lang="el-GR" sz="2400" dirty="0"/>
                <a:t>σύρματα Σ</a:t>
              </a:r>
              <a:r>
                <a:rPr lang="el-GR" sz="2400" baseline="-25000" dirty="0"/>
                <a:t>1</a:t>
              </a:r>
              <a:r>
                <a:rPr lang="el-GR" sz="2400" dirty="0"/>
                <a:t> και Σ</a:t>
              </a:r>
              <a:r>
                <a:rPr lang="el-GR" sz="2400" baseline="-25000" dirty="0"/>
                <a:t>2</a:t>
              </a:r>
              <a:r>
                <a:rPr lang="el-GR" sz="2400" dirty="0"/>
                <a:t>, που έχουν το </a:t>
              </a:r>
              <a:r>
                <a:rPr lang="el-GR" sz="2400" dirty="0" smtClean="0"/>
                <a:t>ίδιο μήκος</a:t>
              </a:r>
              <a:r>
                <a:rPr lang="el-GR" sz="2400" dirty="0"/>
                <a:t>. Αν το εμβαδό διατομής του Σ</a:t>
              </a:r>
              <a:r>
                <a:rPr lang="el-GR" sz="2400" baseline="-25000" dirty="0"/>
                <a:t>1</a:t>
              </a:r>
              <a:r>
                <a:rPr lang="el-GR" sz="2400" dirty="0"/>
                <a:t> είναι </a:t>
              </a:r>
              <a:r>
                <a:rPr lang="el-GR" sz="2400" i="1" dirty="0" smtClean="0"/>
                <a:t>S</a:t>
              </a:r>
              <a:r>
                <a:rPr lang="el-GR" sz="2400" baseline="-25000" dirty="0" smtClean="0"/>
                <a:t>1</a:t>
              </a:r>
              <a:r>
                <a:rPr lang="el-GR" sz="2400" dirty="0" smtClean="0"/>
                <a:t> = </a:t>
              </a:r>
              <a:r>
                <a:rPr lang="el-GR" sz="2400" dirty="0"/>
                <a:t>0,2mm</a:t>
              </a:r>
              <a:r>
                <a:rPr lang="el-GR" sz="2400" baseline="30000" dirty="0"/>
                <a:t>2</a:t>
              </a:r>
              <a:r>
                <a:rPr lang="el-GR" sz="2400" dirty="0"/>
                <a:t>, να βρείτε το εμβαδό διατομής </a:t>
              </a:r>
              <a:r>
                <a:rPr lang="el-GR" sz="2400" dirty="0" smtClean="0"/>
                <a:t>του</a:t>
              </a:r>
              <a:r>
                <a:rPr lang="el-GR" sz="2400" dirty="0"/>
                <a:t> </a:t>
              </a:r>
              <a:r>
                <a:rPr lang="el-GR" sz="2400" dirty="0" smtClean="0"/>
                <a:t>Σ</a:t>
              </a:r>
              <a:r>
                <a:rPr lang="el-GR" sz="2400" baseline="-25000" dirty="0" smtClean="0"/>
                <a:t>2</a:t>
              </a:r>
              <a:r>
                <a:rPr lang="el-GR" sz="2400" dirty="0" smtClean="0"/>
                <a:t>.</a:t>
              </a:r>
              <a:endParaRPr lang="el-GR" sz="2400" dirty="0"/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0735" y="2435825"/>
              <a:ext cx="4005665" cy="361423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869680" y="1884687"/>
            <a:ext cx="194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0,4mm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7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716280" y="447378"/>
            <a:ext cx="10683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5. </a:t>
            </a:r>
            <a:r>
              <a:rPr lang="el-GR" sz="2400" b="1" dirty="0" smtClean="0"/>
              <a:t> </a:t>
            </a:r>
            <a:r>
              <a:rPr lang="el-GR" sz="2400" dirty="0" smtClean="0"/>
              <a:t>Να </a:t>
            </a:r>
            <a:r>
              <a:rPr lang="el-GR" sz="2400" dirty="0"/>
              <a:t>κάνετε τη γραφική παράσταση της </a:t>
            </a:r>
            <a:r>
              <a:rPr lang="el-GR" sz="2400" dirty="0" smtClean="0"/>
              <a:t>αντίστασης </a:t>
            </a:r>
            <a:r>
              <a:rPr lang="el-GR" sz="2400" dirty="0"/>
              <a:t>ενός αγωγού σε συνάρτηση </a:t>
            </a:r>
            <a:r>
              <a:rPr lang="el-GR" sz="2400" dirty="0" smtClean="0"/>
              <a:t>με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α) </a:t>
            </a:r>
            <a:r>
              <a:rPr lang="el-GR" sz="2400" b="1" dirty="0" smtClean="0"/>
              <a:t> </a:t>
            </a:r>
            <a:r>
              <a:rPr lang="el-GR" sz="2400" dirty="0" smtClean="0"/>
              <a:t>το </a:t>
            </a:r>
            <a:r>
              <a:rPr lang="el-GR" sz="2400" dirty="0"/>
              <a:t>μήκος </a:t>
            </a:r>
            <a:r>
              <a:rPr lang="el-GR" sz="2400" dirty="0" smtClean="0"/>
              <a:t>του.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β) </a:t>
            </a:r>
            <a:r>
              <a:rPr lang="el-GR" sz="2400" b="1" dirty="0" smtClean="0"/>
              <a:t> </a:t>
            </a:r>
            <a:r>
              <a:rPr lang="el-GR" sz="2400" dirty="0" smtClean="0"/>
              <a:t>το </a:t>
            </a:r>
            <a:r>
              <a:rPr lang="el-GR" sz="2400" dirty="0"/>
              <a:t>εμβαδό διατομής </a:t>
            </a:r>
            <a:r>
              <a:rPr lang="el-GR" sz="2400" dirty="0" smtClean="0"/>
              <a:t>τους.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l-GR" sz="2400" b="1" dirty="0" smtClean="0"/>
              <a:t> </a:t>
            </a:r>
            <a:r>
              <a:rPr lang="el-GR" sz="2400" dirty="0" smtClean="0"/>
              <a:t>την </a:t>
            </a:r>
            <a:r>
              <a:rPr lang="el-GR" sz="2400" dirty="0"/>
              <a:t>τάση στα άκρα </a:t>
            </a:r>
            <a:r>
              <a:rPr lang="el-GR" sz="2400" dirty="0" smtClean="0"/>
              <a:t>του.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δ) </a:t>
            </a:r>
            <a:r>
              <a:rPr lang="el-GR" sz="2400" b="1" dirty="0" smtClean="0"/>
              <a:t> </a:t>
            </a:r>
            <a:r>
              <a:rPr lang="el-GR" sz="2400" dirty="0" smtClean="0"/>
              <a:t>την </a:t>
            </a:r>
            <a:r>
              <a:rPr lang="el-GR" sz="2400" dirty="0"/>
              <a:t>ένταση του ρεύματος που τον </a:t>
            </a:r>
            <a:r>
              <a:rPr lang="el-GR" sz="2400" dirty="0" smtClean="0"/>
              <a:t>διαρρέει.</a:t>
            </a:r>
          </a:p>
          <a:p>
            <a:pPr>
              <a:lnSpc>
                <a:spcPct val="150000"/>
              </a:lnSpc>
            </a:pP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6. </a:t>
            </a:r>
            <a:r>
              <a:rPr lang="el-GR" sz="2400" b="1" dirty="0" smtClean="0"/>
              <a:t>  </a:t>
            </a:r>
            <a:r>
              <a:rPr lang="el-GR" sz="2400" dirty="0"/>
              <a:t>Ένα σύρμα από λευκόχρυσο έχει μήκος </a:t>
            </a:r>
            <a:r>
              <a:rPr lang="el-GR" sz="2400" i="1" dirty="0"/>
              <a:t>ℓ</a:t>
            </a:r>
            <a:r>
              <a:rPr lang="el-GR" sz="2400" dirty="0"/>
              <a:t> = 10m και μάζα </a:t>
            </a:r>
            <a:r>
              <a:rPr lang="el-GR" sz="2400" i="1" dirty="0"/>
              <a:t>m</a:t>
            </a:r>
            <a:r>
              <a:rPr lang="el-GR" sz="2400" dirty="0"/>
              <a:t> = 3,6g. Να βρείτε την αντίσταση του σύρματος, αν η πυκνότητα του λευκόχρυσου είναι </a:t>
            </a:r>
            <a:r>
              <a:rPr lang="el-GR" sz="2400" i="1" dirty="0"/>
              <a:t>d</a:t>
            </a:r>
            <a:r>
              <a:rPr lang="el-GR" sz="2400" dirty="0"/>
              <a:t> = 21g/cm</a:t>
            </a:r>
            <a:r>
              <a:rPr lang="el-GR" sz="2400" baseline="30000" dirty="0"/>
              <a:t>3</a:t>
            </a:r>
            <a:r>
              <a:rPr lang="el-GR" sz="2400" dirty="0"/>
              <a:t> και η ειδική του αντίσταση </a:t>
            </a:r>
            <a:r>
              <a:rPr lang="el-GR" sz="2400" i="1" dirty="0"/>
              <a:t>ρ</a:t>
            </a:r>
            <a:r>
              <a:rPr lang="el-GR" sz="2400" dirty="0"/>
              <a:t> = </a:t>
            </a:r>
            <a:r>
              <a:rPr lang="el-GR" sz="2400" dirty="0" smtClean="0"/>
              <a:t>9·10</a:t>
            </a:r>
            <a:r>
              <a:rPr lang="el-GR" sz="2400" baseline="30000" dirty="0" smtClean="0"/>
              <a:t>-8</a:t>
            </a:r>
            <a:r>
              <a:rPr lang="el-GR" sz="2400" dirty="0" smtClean="0"/>
              <a:t>Ω·m</a:t>
            </a:r>
            <a:r>
              <a:rPr lang="el-GR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4470" y="4922148"/>
            <a:ext cx="147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52,5Ω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5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203960" y="328136"/>
            <a:ext cx="97840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/>
              <a:t>7.   </a:t>
            </a:r>
            <a:r>
              <a:rPr lang="el-GR" sz="2400" dirty="0" smtClean="0"/>
              <a:t>Ένα </a:t>
            </a:r>
            <a:r>
              <a:rPr lang="el-GR" sz="2400" dirty="0"/>
              <a:t>σύρμα από σίδηρο έχει αντίσταση </a:t>
            </a:r>
            <a:r>
              <a:rPr lang="el-GR" sz="2400" i="1" dirty="0"/>
              <a:t>R</a:t>
            </a:r>
            <a:r>
              <a:rPr lang="el-GR" sz="2400" dirty="0"/>
              <a:t> </a:t>
            </a:r>
            <a:r>
              <a:rPr lang="el-GR" sz="2400" dirty="0" smtClean="0"/>
              <a:t>= 40Ω </a:t>
            </a:r>
            <a:r>
              <a:rPr lang="el-GR" sz="2400" dirty="0"/>
              <a:t>και μήκος </a:t>
            </a:r>
            <a:r>
              <a:rPr lang="el-GR" sz="2400" i="1" dirty="0"/>
              <a:t>ℓ</a:t>
            </a:r>
            <a:r>
              <a:rPr lang="el-GR" sz="2400" dirty="0" smtClean="0"/>
              <a:t> </a:t>
            </a:r>
            <a:r>
              <a:rPr lang="el-GR" sz="2400" dirty="0"/>
              <a:t>= 2m. Λιώνουμε το </a:t>
            </a:r>
            <a:r>
              <a:rPr lang="el-GR" sz="2400" dirty="0" smtClean="0"/>
              <a:t>σύρμα και </a:t>
            </a:r>
            <a:r>
              <a:rPr lang="el-GR" sz="2400" dirty="0"/>
              <a:t>φτιάχνουμε ένα άλλο, που θέλουμε </a:t>
            </a:r>
            <a:r>
              <a:rPr lang="el-GR" sz="2400" dirty="0" smtClean="0"/>
              <a:t>να έχει </a:t>
            </a:r>
            <a:r>
              <a:rPr lang="el-GR" sz="2400" dirty="0"/>
              <a:t>αντίσταση </a:t>
            </a:r>
            <a:r>
              <a:rPr lang="el-GR" sz="2400" i="1" dirty="0"/>
              <a:t>R</a:t>
            </a:r>
            <a:r>
              <a:rPr lang="el-GR" sz="2400" dirty="0"/>
              <a:t>′ = 160Ω. Να βρείτε το </a:t>
            </a:r>
            <a:r>
              <a:rPr lang="el-GR" sz="2400" dirty="0" smtClean="0"/>
              <a:t>μήκος </a:t>
            </a:r>
            <a:r>
              <a:rPr lang="el-GR" sz="2400" dirty="0"/>
              <a:t>του </a:t>
            </a:r>
            <a:r>
              <a:rPr lang="el-GR" sz="2400" i="1" dirty="0" smtClean="0"/>
              <a:t>ℓ</a:t>
            </a:r>
            <a:r>
              <a:rPr lang="el-GR" sz="2400" dirty="0" smtClean="0"/>
              <a:t>′.</a:t>
            </a:r>
          </a:p>
          <a:p>
            <a:pPr>
              <a:lnSpc>
                <a:spcPct val="150000"/>
              </a:lnSpc>
            </a:pPr>
            <a:endParaRPr lang="el-GR" sz="2400" dirty="0" smtClean="0"/>
          </a:p>
          <a:p>
            <a:pPr algn="just">
              <a:lnSpc>
                <a:spcPct val="150000"/>
              </a:lnSpc>
            </a:pPr>
            <a:r>
              <a:rPr lang="el-GR" sz="2400" b="1" dirty="0" smtClean="0"/>
              <a:t>8.   </a:t>
            </a:r>
            <a:r>
              <a:rPr lang="el-GR" sz="2400" dirty="0" smtClean="0"/>
              <a:t>Σε </a:t>
            </a:r>
            <a:r>
              <a:rPr lang="el-GR" sz="2400" dirty="0"/>
              <a:t>ποια θερμοκρασία </a:t>
            </a:r>
            <a:r>
              <a:rPr lang="el-GR" sz="2400" i="1" dirty="0"/>
              <a:t>θ</a:t>
            </a:r>
            <a:r>
              <a:rPr lang="el-GR" sz="2400" dirty="0"/>
              <a:t> η τιμή της </a:t>
            </a:r>
            <a:r>
              <a:rPr lang="el-GR" sz="2400" dirty="0" smtClean="0"/>
              <a:t>ειδικής αντίστασης </a:t>
            </a:r>
            <a:r>
              <a:rPr lang="el-GR" sz="2400" dirty="0"/>
              <a:t>του χαλκού γίνεται </a:t>
            </a:r>
            <a:r>
              <a:rPr lang="el-GR" sz="2400" dirty="0" smtClean="0"/>
              <a:t>διπλάσια από </a:t>
            </a:r>
            <a:r>
              <a:rPr lang="el-GR" sz="2400" dirty="0"/>
              <a:t>την τιμή, που έχει σε 0°C; </a:t>
            </a:r>
            <a:endParaRPr lang="el-GR" sz="2400" dirty="0" smtClean="0"/>
          </a:p>
          <a:p>
            <a:pPr algn="just">
              <a:lnSpc>
                <a:spcPct val="150000"/>
              </a:lnSpc>
            </a:pPr>
            <a:r>
              <a:rPr lang="el-GR" sz="2400" dirty="0" smtClean="0"/>
              <a:t>Ισχύει </a:t>
            </a:r>
            <a:r>
              <a:rPr lang="el-GR" sz="2400" dirty="0"/>
              <a:t>το </a:t>
            </a:r>
            <a:r>
              <a:rPr lang="el-GR" sz="2400" dirty="0" smtClean="0"/>
              <a:t>ίδιο για </a:t>
            </a:r>
            <a:r>
              <a:rPr lang="el-GR" sz="2400" dirty="0"/>
              <a:t>όλους τους χάλκινους αγωγούς, </a:t>
            </a:r>
            <a:r>
              <a:rPr lang="el-GR" sz="2400" dirty="0" smtClean="0"/>
              <a:t>ανεξάρτητα </a:t>
            </a:r>
            <a:r>
              <a:rPr lang="el-GR" sz="2400" dirty="0"/>
              <a:t>από τη μορφή και το μέγεθός τους</a:t>
            </a:r>
            <a:r>
              <a:rPr lang="el-GR" sz="2400" dirty="0" smtClean="0"/>
              <a:t>;                   </a:t>
            </a:r>
            <a:endParaRPr lang="el-GR" sz="2400" dirty="0"/>
          </a:p>
          <a:p>
            <a:pPr algn="just">
              <a:lnSpc>
                <a:spcPct val="150000"/>
              </a:lnSpc>
            </a:pPr>
            <a:r>
              <a:rPr lang="el-GR" sz="2400" dirty="0"/>
              <a:t>Ισχύει το ίδιο για αγωγούς, που είναι από </a:t>
            </a:r>
            <a:r>
              <a:rPr lang="el-GR" sz="2400" dirty="0" smtClean="0"/>
              <a:t>διαφορετικό </a:t>
            </a:r>
            <a:r>
              <a:rPr lang="el-GR" sz="2400" dirty="0"/>
              <a:t>υλικό; </a:t>
            </a:r>
            <a:endParaRPr lang="el-GR" sz="2400" dirty="0" smtClean="0"/>
          </a:p>
          <a:p>
            <a:pPr algn="just">
              <a:lnSpc>
                <a:spcPct val="150000"/>
              </a:lnSpc>
            </a:pPr>
            <a:r>
              <a:rPr lang="el-GR" sz="2400" dirty="0" smtClean="0"/>
              <a:t>Δίνεται </a:t>
            </a:r>
            <a:r>
              <a:rPr lang="el-GR" sz="2400" dirty="0"/>
              <a:t>ο θερμικός </a:t>
            </a:r>
            <a:r>
              <a:rPr lang="el-GR" sz="2400" dirty="0" smtClean="0"/>
              <a:t>συντελεστής αντίστασης  </a:t>
            </a:r>
            <a:r>
              <a:rPr lang="el-GR" sz="2400" i="1" dirty="0" err="1"/>
              <a:t>α</a:t>
            </a:r>
            <a:r>
              <a:rPr lang="el-GR" sz="2400" baseline="-25000" dirty="0" err="1"/>
              <a:t>Cu</a:t>
            </a:r>
            <a:r>
              <a:rPr lang="el-GR" sz="2400" dirty="0"/>
              <a:t> = 3,9·10</a:t>
            </a:r>
            <a:r>
              <a:rPr lang="el-GR" sz="2400" baseline="30000" dirty="0"/>
              <a:t>-3</a:t>
            </a:r>
            <a:r>
              <a:rPr lang="el-GR" sz="2400" dirty="0"/>
              <a:t>grad</a:t>
            </a:r>
            <a:r>
              <a:rPr lang="el-GR" sz="2400" baseline="30000" dirty="0"/>
              <a:t>-1</a:t>
            </a:r>
            <a:r>
              <a:rPr lang="el-GR" sz="24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6750" y="1520190"/>
            <a:ext cx="121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ℓ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′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4m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9540" y="3180736"/>
            <a:ext cx="298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 = 1/α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 = 256,4°C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5600" y="4244340"/>
            <a:ext cx="727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όλους τους χάλκινους αγωγούς ισχύει αυτή η τιμή.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6070" y="5723791"/>
            <a:ext cx="3417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αγωγούς από άλλο υλικό η τιμή είναι διαφορετική.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9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944880" y="522238"/>
            <a:ext cx="1013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9. </a:t>
            </a:r>
            <a:r>
              <a:rPr lang="el-GR" sz="2400" dirty="0" smtClean="0"/>
              <a:t>Στα </a:t>
            </a:r>
            <a:r>
              <a:rPr lang="el-GR" sz="2400" dirty="0"/>
              <a:t>άκρα ενός σύρματος εφαρμόζουμε </a:t>
            </a:r>
            <a:r>
              <a:rPr lang="el-GR" sz="2400" dirty="0" smtClean="0"/>
              <a:t>σταθερή </a:t>
            </a:r>
            <a:r>
              <a:rPr lang="el-GR" sz="2400" dirty="0"/>
              <a:t>συνεχή τάση και διαπιστώνουμε ότι </a:t>
            </a:r>
            <a:r>
              <a:rPr lang="el-GR" sz="2400" dirty="0" smtClean="0"/>
              <a:t>σε θερμοκρασία </a:t>
            </a:r>
            <a:r>
              <a:rPr lang="el-GR" sz="2400" i="1" dirty="0"/>
              <a:t>θ</a:t>
            </a:r>
            <a:r>
              <a:rPr lang="el-GR" sz="2400" baseline="-25000" dirty="0"/>
              <a:t>1</a:t>
            </a:r>
            <a:r>
              <a:rPr lang="el-GR" sz="2400" dirty="0"/>
              <a:t> = 20°C η ένταση του </a:t>
            </a:r>
            <a:r>
              <a:rPr lang="el-GR" sz="2400" dirty="0" smtClean="0"/>
              <a:t>ρεύματος</a:t>
            </a:r>
            <a:r>
              <a:rPr lang="el-GR" sz="2400" dirty="0"/>
              <a:t>, που διαρρέει το σύρμα είναι </a:t>
            </a:r>
            <a:r>
              <a:rPr lang="el-GR" sz="2400" i="1" dirty="0"/>
              <a:t>I</a:t>
            </a:r>
            <a:r>
              <a:rPr lang="el-GR" sz="2400" baseline="-25000" dirty="0"/>
              <a:t>1</a:t>
            </a:r>
            <a:r>
              <a:rPr lang="el-GR" sz="2400" dirty="0"/>
              <a:t> = 2Α, </a:t>
            </a:r>
            <a:r>
              <a:rPr lang="el-GR" sz="2400" dirty="0" smtClean="0"/>
              <a:t>ενώ σε </a:t>
            </a:r>
            <a:r>
              <a:rPr lang="el-GR" sz="2400" dirty="0"/>
              <a:t>θερμοκρασία </a:t>
            </a:r>
            <a:r>
              <a:rPr lang="el-GR" sz="2400" i="1" dirty="0"/>
              <a:t>θ</a:t>
            </a:r>
            <a:r>
              <a:rPr lang="el-GR" sz="2400" baseline="-25000" dirty="0"/>
              <a:t>2</a:t>
            </a:r>
            <a:r>
              <a:rPr lang="el-GR" sz="2400" dirty="0"/>
              <a:t> = 2520°C η ένταση </a:t>
            </a:r>
            <a:r>
              <a:rPr lang="el-GR" sz="2400" dirty="0" smtClean="0"/>
              <a:t>του ρεύματος </a:t>
            </a:r>
            <a:r>
              <a:rPr lang="el-GR" sz="2400" dirty="0"/>
              <a:t>είναι </a:t>
            </a:r>
            <a:r>
              <a:rPr lang="el-GR" sz="2400" i="1" dirty="0"/>
              <a:t>I</a:t>
            </a:r>
            <a:r>
              <a:rPr lang="el-GR" sz="2400" baseline="-25000" dirty="0"/>
              <a:t>2</a:t>
            </a:r>
            <a:r>
              <a:rPr lang="el-GR" sz="2400" dirty="0"/>
              <a:t> = 1Α. Να βρεθεί ο </a:t>
            </a:r>
            <a:r>
              <a:rPr lang="el-GR" sz="2400" dirty="0" smtClean="0"/>
              <a:t>θερμικός </a:t>
            </a:r>
            <a:r>
              <a:rPr lang="el-GR" sz="2400" dirty="0"/>
              <a:t>συντελεστής αντίστασης του υλικού </a:t>
            </a:r>
            <a:r>
              <a:rPr lang="el-GR" sz="2400" dirty="0" smtClean="0"/>
              <a:t>του σύρματος</a:t>
            </a:r>
            <a:r>
              <a:rPr lang="el-GR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3490" y="2922895"/>
            <a:ext cx="227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= 4.10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9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849120" y="2138563"/>
            <a:ext cx="8559800" cy="5741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εκτός του σχολικού βιβλίου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644640" y="275808"/>
            <a:ext cx="3102729" cy="1356044"/>
          </a:xfrm>
          <a:prstGeom prst="cloudCallout">
            <a:avLst>
              <a:gd name="adj1" fmla="val 68187"/>
              <a:gd name="adj2" fmla="val 31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Και που οφείλεται αυτή η δυσκολία</a:t>
            </a:r>
            <a:r>
              <a:rPr lang="en-US" altLang="el-GR" sz="2000" b="1" dirty="0" smtClean="0">
                <a:latin typeface="Comic Sans MS" pitchFamily="66" charset="0"/>
              </a:rPr>
              <a:t>;</a:t>
            </a:r>
            <a:endParaRPr lang="el-GR" altLang="el-GR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1" y="139757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235617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98773" y="994957"/>
            <a:ext cx="533365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των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μεταλλικών αγωγών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οφείλεται στις συγκρούσεις των ελευθέρων ηλεκτρονίων του μετάλλου με τα θετικά ιόντα.</a:t>
            </a:r>
          </a:p>
        </p:txBody>
      </p:sp>
      <p:pic>
        <p:nvPicPr>
          <p:cNvPr id="2" name="KprFTxjQAoE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24004" y="3543941"/>
            <a:ext cx="3964328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803564" y="355042"/>
            <a:ext cx="10038607" cy="4929476"/>
            <a:chOff x="803564" y="355042"/>
            <a:chExt cx="10038607" cy="4929476"/>
          </a:xfrm>
        </p:grpSpPr>
        <p:sp>
          <p:nvSpPr>
            <p:cNvPr id="2" name="Ορθογώνιο 1"/>
            <p:cNvSpPr/>
            <p:nvPr/>
          </p:nvSpPr>
          <p:spPr>
            <a:xfrm>
              <a:off x="803564" y="355042"/>
              <a:ext cx="10038607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 smtClean="0"/>
                <a:t>1.  </a:t>
              </a:r>
              <a:r>
                <a:rPr lang="el-GR" sz="2400" dirty="0" smtClean="0"/>
                <a:t>Στα </a:t>
              </a:r>
              <a:r>
                <a:rPr lang="el-GR" sz="2400" dirty="0"/>
                <a:t>άκρα δύο χάλκινων συρμάτων Σ</a:t>
              </a:r>
              <a:r>
                <a:rPr lang="el-GR" sz="2400" baseline="-25000" dirty="0"/>
                <a:t>1</a:t>
              </a:r>
              <a:r>
                <a:rPr lang="el-GR" sz="2400" dirty="0"/>
                <a:t> και Σ</a:t>
              </a:r>
              <a:r>
                <a:rPr lang="el-GR" sz="2400" baseline="-25000" dirty="0"/>
                <a:t>2</a:t>
              </a:r>
              <a:r>
                <a:rPr lang="el-GR" sz="2400" dirty="0"/>
                <a:t> εφαρμόζεται διαφορά δυναμικού </a:t>
              </a:r>
              <a:r>
                <a:rPr lang="el-GR" sz="2400" i="1" dirty="0"/>
                <a:t>V</a:t>
              </a:r>
              <a:r>
                <a:rPr lang="el-GR" sz="2400" dirty="0"/>
                <a:t> και κάθε σύρμα διαρρέεται από ρεύμα. Στο παρακάτω διάγραμμα έχει παρασταθεί γραφικά η ένταση του ρεύματος </a:t>
              </a:r>
              <a:r>
                <a:rPr lang="el-GR" sz="2400" i="1" dirty="0"/>
                <a:t>I</a:t>
              </a:r>
              <a:r>
                <a:rPr lang="el-GR" sz="2400" dirty="0"/>
                <a:t> σε συνάρτηση με τη διαφορά δυναμικού </a:t>
              </a:r>
              <a:r>
                <a:rPr lang="el-GR" sz="2400" i="1" dirty="0"/>
                <a:t>V</a:t>
              </a:r>
              <a:r>
                <a:rPr lang="el-GR" sz="2400" dirty="0"/>
                <a:t> </a:t>
              </a:r>
              <a:r>
                <a:rPr lang="el-GR" sz="2400" dirty="0" smtClean="0"/>
                <a:t> για </a:t>
              </a:r>
              <a:r>
                <a:rPr lang="el-GR" sz="2400" dirty="0"/>
                <a:t>τα δύο σύρματα. </a:t>
              </a:r>
              <a:endParaRPr lang="el-GR" sz="2400" dirty="0" smtClean="0"/>
            </a:p>
            <a:p>
              <a:pPr>
                <a:lnSpc>
                  <a:spcPct val="150000"/>
                </a:lnSpc>
              </a:pPr>
              <a:r>
                <a:rPr lang="el-GR" sz="2400" dirty="0" smtClean="0"/>
                <a:t>Να </a:t>
              </a:r>
              <a:r>
                <a:rPr lang="el-GR" sz="2400" dirty="0"/>
                <a:t>επιλέξετε τη σωστή απάντηση.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α.  </a:t>
              </a:r>
              <a:r>
                <a:rPr lang="el-GR" sz="2400" dirty="0"/>
                <a:t>Μεγαλύτερη αντίσταση έχει το σύρμα Σ</a:t>
              </a:r>
              <a:r>
                <a:rPr lang="el-GR" sz="2400" baseline="-25000" dirty="0"/>
                <a:t>1</a:t>
              </a:r>
              <a:r>
                <a:rPr lang="el-GR" sz="24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β.  </a:t>
              </a:r>
              <a:r>
                <a:rPr lang="el-GR" sz="2400" dirty="0"/>
                <a:t>Μεγαλύτερη αντίσταση έχει το σύρμα Σ</a:t>
              </a:r>
              <a:r>
                <a:rPr lang="el-GR" sz="2400" baseline="-25000" dirty="0"/>
                <a:t>2</a:t>
              </a:r>
              <a:r>
                <a:rPr lang="el-GR" sz="24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γ.  </a:t>
              </a:r>
              <a:r>
                <a:rPr lang="el-GR" sz="2400" dirty="0"/>
                <a:t>Τα σύρματα έχουν ίσες αντιστάσεις.</a:t>
              </a: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73818" y="2234415"/>
              <a:ext cx="3268353" cy="30501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Οβάλ 6"/>
          <p:cNvSpPr/>
          <p:nvPr/>
        </p:nvSpPr>
        <p:spPr>
          <a:xfrm>
            <a:off x="803564" y="3253498"/>
            <a:ext cx="429768" cy="4315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87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34093" y="129165"/>
            <a:ext cx="9923814" cy="5812992"/>
            <a:chOff x="1134093" y="129165"/>
            <a:chExt cx="9923814" cy="5812992"/>
          </a:xfrm>
        </p:grpSpPr>
        <p:sp>
          <p:nvSpPr>
            <p:cNvPr id="2" name="Ορθογώνιο 1"/>
            <p:cNvSpPr/>
            <p:nvPr/>
          </p:nvSpPr>
          <p:spPr>
            <a:xfrm>
              <a:off x="1134093" y="129165"/>
              <a:ext cx="9923814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400" b="1" dirty="0" smtClean="0"/>
                <a:t>2.   </a:t>
              </a:r>
              <a:r>
                <a:rPr lang="el-GR" sz="2400" dirty="0" smtClean="0"/>
                <a:t>Στο </a:t>
              </a:r>
              <a:r>
                <a:rPr lang="el-GR" sz="2400" dirty="0"/>
                <a:t>παρακάτω σχήμα φαίνονται στο </a:t>
              </a:r>
              <a:r>
                <a:rPr lang="el-GR" sz="2400" dirty="0" smtClean="0"/>
                <a:t>ίδιο διάγραμμα </a:t>
              </a:r>
              <a:r>
                <a:rPr lang="el-GR" sz="2400" dirty="0"/>
                <a:t>οι χαρακτηριστικές καμπύλες του ίδιου αγωγού </a:t>
              </a:r>
              <a:r>
                <a:rPr lang="el-GR" sz="2400" dirty="0" smtClean="0"/>
                <a:t>σε </a:t>
              </a:r>
              <a:r>
                <a:rPr lang="el-GR" sz="2400" dirty="0"/>
                <a:t>θερμοκρασίες 20 </a:t>
              </a:r>
              <a:r>
                <a:rPr lang="el-GR" sz="2400" baseline="30000" dirty="0"/>
                <a:t>0</a:t>
              </a:r>
              <a:r>
                <a:rPr lang="el-GR" sz="2400" dirty="0"/>
                <a:t>C και 100 </a:t>
              </a:r>
              <a:r>
                <a:rPr lang="el-GR" sz="2400" baseline="30000" dirty="0"/>
                <a:t>0</a:t>
              </a:r>
              <a:r>
                <a:rPr lang="el-GR" sz="2400" dirty="0"/>
                <a:t>C.</a:t>
              </a:r>
            </a:p>
            <a:p>
              <a:pPr>
                <a:lnSpc>
                  <a:spcPct val="150000"/>
                </a:lnSpc>
              </a:pPr>
              <a:r>
                <a:rPr lang="el-GR" sz="2400" dirty="0"/>
                <a:t>Να επιλέξετε τη σωστή απάντηση. </a:t>
              </a:r>
            </a:p>
            <a:p>
              <a:pPr>
                <a:lnSpc>
                  <a:spcPct val="150000"/>
                </a:lnSpc>
              </a:pPr>
              <a:r>
                <a:rPr lang="el-GR" sz="2400" dirty="0"/>
                <a:t>Το υλικό του αγωγού είναι: 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α. 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Καθαρό </a:t>
              </a:r>
              <a:r>
                <a:rPr lang="el-GR" sz="2400" dirty="0"/>
                <a:t>μέταλλο.       </a:t>
              </a:r>
              <a:r>
                <a:rPr lang="el-GR" sz="2400" dirty="0" smtClean="0"/>
                <a:t>           </a:t>
              </a:r>
              <a:r>
                <a:rPr lang="el-GR" sz="2400" b="1" dirty="0" smtClean="0"/>
                <a:t>β</a:t>
              </a:r>
              <a:r>
                <a:rPr lang="el-GR" sz="2400" b="1" dirty="0"/>
                <a:t>. 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Γραφίτης</a:t>
              </a:r>
              <a:r>
                <a:rPr lang="el-GR" sz="2400" dirty="0"/>
                <a:t>.       </a:t>
              </a:r>
              <a:r>
                <a:rPr lang="el-GR" sz="2400" dirty="0" smtClean="0"/>
                <a:t>               </a:t>
              </a:r>
              <a:r>
                <a:rPr lang="el-GR" sz="2400" b="1" dirty="0" smtClean="0"/>
                <a:t>γ</a:t>
              </a:r>
              <a:r>
                <a:rPr lang="el-GR" sz="2400" b="1" dirty="0"/>
                <a:t>.  </a:t>
              </a:r>
              <a:r>
                <a:rPr lang="el-GR" sz="2400" b="1" dirty="0" smtClean="0"/>
                <a:t> </a:t>
              </a:r>
              <a:r>
                <a:rPr lang="el-GR" sz="2400" dirty="0" err="1" smtClean="0"/>
                <a:t>Χρωμονικελίνη</a:t>
              </a:r>
              <a:r>
                <a:rPr lang="el-GR" sz="2400" dirty="0"/>
                <a:t>.</a:t>
              </a: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73566" y="3146600"/>
              <a:ext cx="3644867" cy="2795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Οβάλ 8"/>
          <p:cNvSpPr/>
          <p:nvPr/>
        </p:nvSpPr>
        <p:spPr>
          <a:xfrm>
            <a:off x="4982372" y="2507969"/>
            <a:ext cx="429768" cy="4315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6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757381" y="287792"/>
            <a:ext cx="10825019" cy="5632311"/>
            <a:chOff x="757381" y="525298"/>
            <a:chExt cx="10825019" cy="5632311"/>
          </a:xfrm>
        </p:grpSpPr>
        <p:sp>
          <p:nvSpPr>
            <p:cNvPr id="2" name="Ορθογώνιο 1"/>
            <p:cNvSpPr/>
            <p:nvPr/>
          </p:nvSpPr>
          <p:spPr>
            <a:xfrm>
              <a:off x="757381" y="525298"/>
              <a:ext cx="7980219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3.   </a:t>
              </a:r>
              <a:r>
                <a:rPr lang="el-GR" sz="2000" dirty="0" smtClean="0"/>
                <a:t>Η </a:t>
              </a:r>
              <a:r>
                <a:rPr lang="el-GR" sz="2000" dirty="0"/>
                <a:t>ένταση </a:t>
              </a:r>
              <a:r>
                <a:rPr lang="el-GR" sz="2000" i="1" dirty="0"/>
                <a:t>Ι</a:t>
              </a:r>
              <a:r>
                <a:rPr lang="el-GR" sz="2000" dirty="0"/>
                <a:t> του ηλεκτρικού ρεύματος που </a:t>
              </a:r>
              <a:r>
                <a:rPr lang="el-GR" sz="2000" dirty="0" smtClean="0"/>
                <a:t>διαρρέει </a:t>
              </a:r>
              <a:r>
                <a:rPr lang="el-GR" sz="2000" dirty="0"/>
                <a:t>έναν αντιστάτη αντίστασης </a:t>
              </a:r>
              <a:r>
                <a:rPr lang="el-GR" sz="2000" i="1" dirty="0"/>
                <a:t>R</a:t>
              </a:r>
              <a:r>
                <a:rPr lang="el-GR" sz="2000" dirty="0"/>
                <a:t>, σταθερής θερμοκρασίας, </a:t>
              </a:r>
              <a:r>
                <a:rPr lang="el-GR" sz="2000" dirty="0" smtClean="0"/>
                <a:t>μεταβάλλεται </a:t>
              </a:r>
              <a:r>
                <a:rPr lang="el-GR" sz="2000" dirty="0"/>
                <a:t>σε συνάρτηση με τη διαφορά δυναμικού </a:t>
              </a:r>
              <a:r>
                <a:rPr lang="el-GR" sz="2000" i="1" dirty="0"/>
                <a:t>V</a:t>
              </a:r>
              <a:r>
                <a:rPr lang="el-GR" sz="2000" dirty="0"/>
                <a:t>, </a:t>
              </a:r>
              <a:r>
                <a:rPr lang="el-GR" sz="2000" dirty="0" smtClean="0"/>
                <a:t>που εφαρμόζεται </a:t>
              </a:r>
              <a:r>
                <a:rPr lang="el-GR" sz="2000" dirty="0"/>
                <a:t>στα άκρα του, όπως φαίνεται στο διπλανό σχήμα.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Στα </a:t>
              </a:r>
              <a:r>
                <a:rPr lang="el-GR" sz="2000" dirty="0"/>
                <a:t>παρακάτω σχήματα φαίνονται τρεις πιθανές </a:t>
              </a:r>
              <a:r>
                <a:rPr lang="el-GR" sz="2000" dirty="0" smtClean="0"/>
                <a:t>γραφικές παραστάσεις</a:t>
              </a:r>
              <a:r>
                <a:rPr lang="el-GR" sz="2000" dirty="0"/>
                <a:t>, για τη μεταβολή της αντίστασης </a:t>
              </a:r>
              <a:r>
                <a:rPr lang="el-GR" sz="2000" i="1" dirty="0"/>
                <a:t>R</a:t>
              </a:r>
              <a:r>
                <a:rPr lang="el-GR" sz="2000" dirty="0"/>
                <a:t>, σε </a:t>
              </a:r>
              <a:r>
                <a:rPr lang="el-GR" sz="2000" dirty="0" smtClean="0"/>
                <a:t>συνάρτηση με </a:t>
              </a:r>
              <a:r>
                <a:rPr lang="el-GR" sz="2000" dirty="0"/>
                <a:t>τη διαφορά δυναμικού </a:t>
              </a:r>
              <a:r>
                <a:rPr lang="el-GR" sz="2000" i="1" dirty="0"/>
                <a:t>V</a:t>
              </a:r>
              <a:r>
                <a:rPr lang="el-GR" sz="2000" dirty="0" smtClean="0"/>
                <a:t>.</a:t>
              </a:r>
            </a:p>
            <a:p>
              <a:pPr algn="just">
                <a:lnSpc>
                  <a:spcPct val="150000"/>
                </a:lnSpc>
              </a:pPr>
              <a:endParaRPr lang="el-GR" sz="2000" dirty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Η σωστή γραφική παράσταση είναι η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α.    </a:t>
              </a:r>
              <a:r>
                <a:rPr lang="el-GR" sz="2000" dirty="0" smtClean="0"/>
                <a:t>η (1).                                   </a:t>
              </a:r>
              <a:r>
                <a:rPr lang="el-GR" sz="2000" b="1" dirty="0" smtClean="0"/>
                <a:t>β.    </a:t>
              </a:r>
              <a:r>
                <a:rPr lang="el-GR" sz="2000" dirty="0" smtClean="0"/>
                <a:t>η (2).                                           </a:t>
              </a:r>
              <a:r>
                <a:rPr lang="el-GR" sz="2000" b="1" dirty="0" smtClean="0"/>
                <a:t>γ.    </a:t>
              </a:r>
              <a:r>
                <a:rPr lang="el-GR" sz="2000" dirty="0" smtClean="0"/>
                <a:t>η (3).</a:t>
              </a:r>
              <a:endParaRPr lang="el-GR" sz="2000" dirty="0"/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496" y="870196"/>
              <a:ext cx="2580904" cy="19086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Εικόνα 5"/>
            <p:cNvPicPr/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710" y="3360717"/>
              <a:ext cx="6132522" cy="1840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Οβάλ 8"/>
          <p:cNvSpPr/>
          <p:nvPr/>
        </p:nvSpPr>
        <p:spPr>
          <a:xfrm>
            <a:off x="7131212" y="5444351"/>
            <a:ext cx="429768" cy="4315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0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08" y="1070425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22768" y="504704"/>
            <a:ext cx="71464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Ένας </a:t>
            </a:r>
            <a:r>
              <a:rPr lang="el-GR" altLang="el-GR" sz="2400" b="1" dirty="0">
                <a:latin typeface="Comic Sans MS" pitchFamily="66" charset="0"/>
              </a:rPr>
              <a:t>μεταλλικός αγωγός ονομάζεται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αντιστάτης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endParaRPr lang="en-US" altLang="el-GR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Η δυσκολία που συναντά το ηλεκτρικό ρεύμα όταν διέρχεται από τον μεταλλικό αγωγό ονομάζεται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 ή ωμική αντίσταση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endParaRPr lang="el-GR" altLang="el-GR" sz="24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2768" y="3078480"/>
            <a:ext cx="698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Συχνά χρησιμοποιούμε τον όρο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αντίσταση »</a:t>
            </a:r>
            <a:r>
              <a:rPr lang="el-GR" sz="2400" b="1" dirty="0" smtClean="0">
                <a:latin typeface="Comic Sans MS" panose="030F0702030302020204" pitchFamily="66" charset="0"/>
              </a:rPr>
              <a:t> και εννοούμε τον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αντιστάτη » 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08126"/>
              </p:ext>
            </p:extLst>
          </p:nvPr>
        </p:nvGraphicFramePr>
        <p:xfrm>
          <a:off x="7082473" y="1628915"/>
          <a:ext cx="3879214" cy="3806508"/>
        </p:xfrm>
        <a:graphic>
          <a:graphicData uri="http://schemas.openxmlformats.org/drawingml/2006/table">
            <a:tbl>
              <a:tblPr/>
              <a:tblGrid>
                <a:gridCol w="129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V </a:t>
                      </a: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(V)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 </a:t>
                      </a: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(A)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V </a:t>
                      </a: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/</a:t>
                      </a: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</a:t>
                      </a:r>
                      <a:endParaRPr kumimoji="0" lang="el-GR" altLang="el-GR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-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0,2</a:t>
                      </a: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10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0,4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0,6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20</a:t>
                      </a: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0,8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31720" y="221255"/>
            <a:ext cx="722376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Μεταβάλλοντας την τάση στα άκρα του αντιστάτη, μεταβάλλεται η ένταση του ρεύματος που τον διαρρέει.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496028" y="1246645"/>
            <a:ext cx="5818412" cy="4571047"/>
            <a:chOff x="496028" y="1246645"/>
            <a:chExt cx="5818412" cy="4571047"/>
          </a:xfrm>
        </p:grpSpPr>
        <p:grpSp>
          <p:nvGrpSpPr>
            <p:cNvPr id="5" name="Ομάδα 4"/>
            <p:cNvGrpSpPr/>
            <p:nvPr/>
          </p:nvGrpSpPr>
          <p:grpSpPr>
            <a:xfrm>
              <a:off x="640080" y="1246645"/>
              <a:ext cx="5674360" cy="4571047"/>
              <a:chOff x="1524000" y="1052513"/>
              <a:chExt cx="5003800" cy="4000500"/>
            </a:xfrm>
          </p:grpSpPr>
          <p:pic>
            <p:nvPicPr>
              <p:cNvPr id="6" name="Picture 7" descr="cur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1052513"/>
                <a:ext cx="5003800" cy="400050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3801361" y="1319600"/>
                <a:ext cx="693879" cy="323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800" dirty="0">
                    <a:latin typeface="Comic Sans MS" panose="030F0702030302020204" pitchFamily="66" charset="0"/>
                  </a:rPr>
                  <a:t>πηγή</a:t>
                </a:r>
              </a:p>
            </p:txBody>
          </p: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3535780" y="2729530"/>
                <a:ext cx="1199376" cy="323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800" dirty="0">
                    <a:latin typeface="Comic Sans MS" panose="030F0702030302020204" pitchFamily="66" charset="0"/>
                  </a:rPr>
                  <a:t>αντιστάτης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950564" y="5266146"/>
              <a:ext cx="1331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βολτόμετρο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6028" y="2297620"/>
              <a:ext cx="1454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αμπερόμετρο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92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4940" y="323850"/>
            <a:ext cx="934212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el-GR" altLang="el-GR" sz="2400" b="1" dirty="0" smtClean="0">
                <a:latin typeface="Comic Sans MS" pitchFamily="66" charset="0"/>
              </a:rPr>
              <a:t>ενός </a:t>
            </a:r>
            <a:r>
              <a:rPr lang="el-GR" altLang="el-GR" sz="2400" b="1" dirty="0">
                <a:latin typeface="Comic Sans MS" pitchFamily="66" charset="0"/>
              </a:rPr>
              <a:t>αγωγού ονομάζουμε το μονόμετρο μέγεθος που ισούται με το πηλίκο της τάσης </a:t>
            </a:r>
            <a:r>
              <a:rPr lang="en-US" altLang="el-GR" sz="2400" b="1" i="1" dirty="0">
                <a:latin typeface="Comic Sans MS" pitchFamily="66" charset="0"/>
              </a:rPr>
              <a:t>V</a:t>
            </a:r>
            <a:r>
              <a:rPr lang="el-GR" altLang="el-GR" sz="2400" b="1" dirty="0">
                <a:latin typeface="Comic Sans MS" pitchFamily="66" charset="0"/>
              </a:rPr>
              <a:t>, που εφαρμόζεται στα άκρα του αγωγού, προς την ένταση του ρεύματος </a:t>
            </a:r>
            <a:r>
              <a:rPr lang="en-US" altLang="el-GR" sz="2400" b="1" i="1" dirty="0">
                <a:latin typeface="Comic Sans MS" pitchFamily="66" charset="0"/>
              </a:rPr>
              <a:t>I </a:t>
            </a:r>
            <a:r>
              <a:rPr lang="el-GR" altLang="el-GR" sz="2400" b="1" dirty="0">
                <a:latin typeface="Comic Sans MS" pitchFamily="66" charset="0"/>
              </a:rPr>
              <a:t>που τον διαρρέει. 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821696"/>
              </p:ext>
            </p:extLst>
          </p:nvPr>
        </p:nvGraphicFramePr>
        <p:xfrm>
          <a:off x="5108734" y="2275589"/>
          <a:ext cx="162401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" name="Εξίσωση" r:id="rId3" imgW="523943" imgH="380910" progId="Equation.3">
                  <p:embed/>
                </p:oleObj>
              </mc:Choice>
              <mc:Fallback>
                <p:oleObj name="Εξίσωση" r:id="rId3" imgW="523943" imgH="380910" progId="Equation.3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734" y="2275589"/>
                        <a:ext cx="1624012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9025" y="4077956"/>
            <a:ext cx="2769591" cy="87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>
                <a:latin typeface="Comic Sans MS" pitchFamily="66" charset="0"/>
              </a:rPr>
              <a:t>Μονάδα </a:t>
            </a:r>
            <a:r>
              <a:rPr lang="el-GR" altLang="el-GR" b="1" dirty="0" smtClean="0">
                <a:latin typeface="Comic Sans MS" pitchFamily="66" charset="0"/>
              </a:rPr>
              <a:t>μέτρησης της αντίστασης στο </a:t>
            </a:r>
            <a:r>
              <a:rPr lang="en-US" altLang="el-GR" b="1" dirty="0" smtClean="0">
                <a:latin typeface="Comic Sans MS" pitchFamily="66" charset="0"/>
              </a:rPr>
              <a:t>S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  <a:r>
              <a:rPr lang="en-US" altLang="el-GR" b="1" dirty="0" smtClean="0">
                <a:latin typeface="Comic Sans MS" pitchFamily="66" charset="0"/>
              </a:rPr>
              <a:t>I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  <a:r>
              <a:rPr lang="en-US" altLang="el-GR" b="1" dirty="0" smtClean="0">
                <a:latin typeface="Comic Sans MS" pitchFamily="66" charset="0"/>
              </a:rPr>
              <a:t>:</a:t>
            </a:r>
            <a:endParaRPr lang="el-GR" altLang="el-GR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44210" y="3874312"/>
                <a:ext cx="122047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0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0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𝐀</m:t>
                          </m:r>
                        </m:den>
                      </m:f>
                    </m:oMath>
                  </m:oMathPara>
                </a14:m>
                <a:endParaRPr lang="el-GR" sz="3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210" y="3874312"/>
                <a:ext cx="1220470" cy="1129476"/>
              </a:xfrm>
              <a:prstGeom prst="rect">
                <a:avLst/>
              </a:prstGeom>
              <a:blipFill>
                <a:blip r:embed="rId5"/>
                <a:stretch>
                  <a:fillRect b="-10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32179" y="4160520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Ω = 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Ελεύθερη σχεδίαση 10"/>
          <p:cNvSpPr/>
          <p:nvPr/>
        </p:nvSpPr>
        <p:spPr>
          <a:xfrm>
            <a:off x="6546134" y="2573267"/>
            <a:ext cx="624841" cy="1645920"/>
          </a:xfrm>
          <a:custGeom>
            <a:avLst/>
            <a:gdLst>
              <a:gd name="connsiteX0" fmla="*/ 0 w 624841"/>
              <a:gd name="connsiteY0" fmla="*/ 0 h 1645920"/>
              <a:gd name="connsiteX1" fmla="*/ 137160 w 624841"/>
              <a:gd name="connsiteY1" fmla="*/ 30480 h 1645920"/>
              <a:gd name="connsiteX2" fmla="*/ 182880 w 624841"/>
              <a:gd name="connsiteY2" fmla="*/ 45720 h 1645920"/>
              <a:gd name="connsiteX3" fmla="*/ 274320 w 624841"/>
              <a:gd name="connsiteY3" fmla="*/ 137160 h 1645920"/>
              <a:gd name="connsiteX4" fmla="*/ 365760 w 624841"/>
              <a:gd name="connsiteY4" fmla="*/ 213360 h 1645920"/>
              <a:gd name="connsiteX5" fmla="*/ 441960 w 624841"/>
              <a:gd name="connsiteY5" fmla="*/ 350520 h 1645920"/>
              <a:gd name="connsiteX6" fmla="*/ 472440 w 624841"/>
              <a:gd name="connsiteY6" fmla="*/ 396240 h 1645920"/>
              <a:gd name="connsiteX7" fmla="*/ 518160 w 624841"/>
              <a:gd name="connsiteY7" fmla="*/ 502920 h 1645920"/>
              <a:gd name="connsiteX8" fmla="*/ 548640 w 624841"/>
              <a:gd name="connsiteY8" fmla="*/ 548640 h 1645920"/>
              <a:gd name="connsiteX9" fmla="*/ 563880 w 624841"/>
              <a:gd name="connsiteY9" fmla="*/ 594360 h 1645920"/>
              <a:gd name="connsiteX10" fmla="*/ 594360 w 624841"/>
              <a:gd name="connsiteY10" fmla="*/ 701040 h 1645920"/>
              <a:gd name="connsiteX11" fmla="*/ 609600 w 624841"/>
              <a:gd name="connsiteY11" fmla="*/ 1188720 h 1645920"/>
              <a:gd name="connsiteX12" fmla="*/ 579120 w 624841"/>
              <a:gd name="connsiteY12" fmla="*/ 1310640 h 1645920"/>
              <a:gd name="connsiteX13" fmla="*/ 548640 w 624841"/>
              <a:gd name="connsiteY13" fmla="*/ 1371600 h 1645920"/>
              <a:gd name="connsiteX14" fmla="*/ 502920 w 624841"/>
              <a:gd name="connsiteY14" fmla="*/ 1402080 h 1645920"/>
              <a:gd name="connsiteX15" fmla="*/ 396240 w 624841"/>
              <a:gd name="connsiteY15" fmla="*/ 1539240 h 1645920"/>
              <a:gd name="connsiteX16" fmla="*/ 350520 w 624841"/>
              <a:gd name="connsiteY16" fmla="*/ 1569720 h 1645920"/>
              <a:gd name="connsiteX17" fmla="*/ 304800 w 624841"/>
              <a:gd name="connsiteY17" fmla="*/ 1584960 h 1645920"/>
              <a:gd name="connsiteX18" fmla="*/ 213360 w 624841"/>
              <a:gd name="connsiteY18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4841" h="1645920">
                <a:moveTo>
                  <a:pt x="0" y="0"/>
                </a:moveTo>
                <a:cubicBezTo>
                  <a:pt x="52378" y="10476"/>
                  <a:pt x="86941" y="16132"/>
                  <a:pt x="137160" y="30480"/>
                </a:cubicBezTo>
                <a:cubicBezTo>
                  <a:pt x="152606" y="34893"/>
                  <a:pt x="167640" y="40640"/>
                  <a:pt x="182880" y="45720"/>
                </a:cubicBezTo>
                <a:cubicBezTo>
                  <a:pt x="213360" y="76200"/>
                  <a:pt x="238454" y="113250"/>
                  <a:pt x="274320" y="137160"/>
                </a:cubicBezTo>
                <a:cubicBezTo>
                  <a:pt x="337973" y="179595"/>
                  <a:pt x="307088" y="154688"/>
                  <a:pt x="365760" y="213360"/>
                </a:cubicBezTo>
                <a:cubicBezTo>
                  <a:pt x="392584" y="293833"/>
                  <a:pt x="372089" y="245714"/>
                  <a:pt x="441960" y="350520"/>
                </a:cubicBezTo>
                <a:cubicBezTo>
                  <a:pt x="452120" y="365760"/>
                  <a:pt x="466648" y="378864"/>
                  <a:pt x="472440" y="396240"/>
                </a:cubicBezTo>
                <a:cubicBezTo>
                  <a:pt x="489538" y="447533"/>
                  <a:pt x="488029" y="450190"/>
                  <a:pt x="518160" y="502920"/>
                </a:cubicBezTo>
                <a:cubicBezTo>
                  <a:pt x="527247" y="518823"/>
                  <a:pt x="540449" y="532257"/>
                  <a:pt x="548640" y="548640"/>
                </a:cubicBezTo>
                <a:cubicBezTo>
                  <a:pt x="555824" y="563008"/>
                  <a:pt x="559264" y="578973"/>
                  <a:pt x="563880" y="594360"/>
                </a:cubicBezTo>
                <a:cubicBezTo>
                  <a:pt x="574507" y="629783"/>
                  <a:pt x="584200" y="665480"/>
                  <a:pt x="594360" y="701040"/>
                </a:cubicBezTo>
                <a:cubicBezTo>
                  <a:pt x="623436" y="991803"/>
                  <a:pt x="637807" y="948961"/>
                  <a:pt x="609600" y="1188720"/>
                </a:cubicBezTo>
                <a:cubicBezTo>
                  <a:pt x="605732" y="1221599"/>
                  <a:pt x="593545" y="1276982"/>
                  <a:pt x="579120" y="1310640"/>
                </a:cubicBezTo>
                <a:cubicBezTo>
                  <a:pt x="570171" y="1331522"/>
                  <a:pt x="563184" y="1354147"/>
                  <a:pt x="548640" y="1371600"/>
                </a:cubicBezTo>
                <a:cubicBezTo>
                  <a:pt x="536914" y="1385671"/>
                  <a:pt x="518160" y="1391920"/>
                  <a:pt x="502920" y="1402080"/>
                </a:cubicBezTo>
                <a:cubicBezTo>
                  <a:pt x="460439" y="1465802"/>
                  <a:pt x="449957" y="1494476"/>
                  <a:pt x="396240" y="1539240"/>
                </a:cubicBezTo>
                <a:cubicBezTo>
                  <a:pt x="382169" y="1550966"/>
                  <a:pt x="366903" y="1561529"/>
                  <a:pt x="350520" y="1569720"/>
                </a:cubicBezTo>
                <a:cubicBezTo>
                  <a:pt x="336152" y="1576904"/>
                  <a:pt x="318843" y="1577158"/>
                  <a:pt x="304800" y="1584960"/>
                </a:cubicBezTo>
                <a:cubicBezTo>
                  <a:pt x="272778" y="1602750"/>
                  <a:pt x="213360" y="1645920"/>
                  <a:pt x="213360" y="164592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Ελεύθερη σχεδίαση 11"/>
          <p:cNvSpPr/>
          <p:nvPr/>
        </p:nvSpPr>
        <p:spPr>
          <a:xfrm>
            <a:off x="5744210" y="3200400"/>
            <a:ext cx="363695" cy="1631689"/>
          </a:xfrm>
          <a:custGeom>
            <a:avLst/>
            <a:gdLst>
              <a:gd name="connsiteX0" fmla="*/ 472440 w 472440"/>
              <a:gd name="connsiteY0" fmla="*/ 15240 h 1662169"/>
              <a:gd name="connsiteX1" fmla="*/ 396240 w 472440"/>
              <a:gd name="connsiteY1" fmla="*/ 0 h 1662169"/>
              <a:gd name="connsiteX2" fmla="*/ 243840 w 472440"/>
              <a:gd name="connsiteY2" fmla="*/ 30480 h 1662169"/>
              <a:gd name="connsiteX3" fmla="*/ 152400 w 472440"/>
              <a:gd name="connsiteY3" fmla="*/ 106680 h 1662169"/>
              <a:gd name="connsiteX4" fmla="*/ 106680 w 472440"/>
              <a:gd name="connsiteY4" fmla="*/ 182880 h 1662169"/>
              <a:gd name="connsiteX5" fmla="*/ 15240 w 472440"/>
              <a:gd name="connsiteY5" fmla="*/ 365760 h 1662169"/>
              <a:gd name="connsiteX6" fmla="*/ 0 w 472440"/>
              <a:gd name="connsiteY6" fmla="*/ 411480 h 1662169"/>
              <a:gd name="connsiteX7" fmla="*/ 15240 w 472440"/>
              <a:gd name="connsiteY7" fmla="*/ 838200 h 1662169"/>
              <a:gd name="connsiteX8" fmla="*/ 30480 w 472440"/>
              <a:gd name="connsiteY8" fmla="*/ 929640 h 1662169"/>
              <a:gd name="connsiteX9" fmla="*/ 45720 w 472440"/>
              <a:gd name="connsiteY9" fmla="*/ 1036320 h 1662169"/>
              <a:gd name="connsiteX10" fmla="*/ 91440 w 472440"/>
              <a:gd name="connsiteY10" fmla="*/ 1143000 h 1662169"/>
              <a:gd name="connsiteX11" fmla="*/ 121920 w 472440"/>
              <a:gd name="connsiteY11" fmla="*/ 1234440 h 1662169"/>
              <a:gd name="connsiteX12" fmla="*/ 152400 w 472440"/>
              <a:gd name="connsiteY12" fmla="*/ 1280160 h 1662169"/>
              <a:gd name="connsiteX13" fmla="*/ 228600 w 472440"/>
              <a:gd name="connsiteY13" fmla="*/ 1417320 h 1662169"/>
              <a:gd name="connsiteX14" fmla="*/ 304800 w 472440"/>
              <a:gd name="connsiteY14" fmla="*/ 1554480 h 1662169"/>
              <a:gd name="connsiteX15" fmla="*/ 350520 w 472440"/>
              <a:gd name="connsiteY15" fmla="*/ 1584960 h 1662169"/>
              <a:gd name="connsiteX16" fmla="*/ 411480 w 472440"/>
              <a:gd name="connsiteY16" fmla="*/ 1661160 h 1662169"/>
              <a:gd name="connsiteX17" fmla="*/ 426720 w 472440"/>
              <a:gd name="connsiteY17" fmla="*/ 1661160 h 166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2440" h="1662169">
                <a:moveTo>
                  <a:pt x="472440" y="15240"/>
                </a:moveTo>
                <a:cubicBezTo>
                  <a:pt x="447040" y="10160"/>
                  <a:pt x="422143" y="0"/>
                  <a:pt x="396240" y="0"/>
                </a:cubicBezTo>
                <a:cubicBezTo>
                  <a:pt x="368158" y="0"/>
                  <a:pt x="281375" y="11712"/>
                  <a:pt x="243840" y="30480"/>
                </a:cubicBezTo>
                <a:cubicBezTo>
                  <a:pt x="212862" y="45969"/>
                  <a:pt x="172623" y="79716"/>
                  <a:pt x="152400" y="106680"/>
                </a:cubicBezTo>
                <a:cubicBezTo>
                  <a:pt x="134627" y="130377"/>
                  <a:pt x="122583" y="157890"/>
                  <a:pt x="106680" y="182880"/>
                </a:cubicBezTo>
                <a:cubicBezTo>
                  <a:pt x="23959" y="312870"/>
                  <a:pt x="60759" y="229203"/>
                  <a:pt x="15240" y="365760"/>
                </a:cubicBezTo>
                <a:lnTo>
                  <a:pt x="0" y="411480"/>
                </a:lnTo>
                <a:cubicBezTo>
                  <a:pt x="5080" y="553720"/>
                  <a:pt x="6882" y="696115"/>
                  <a:pt x="15240" y="838200"/>
                </a:cubicBezTo>
                <a:cubicBezTo>
                  <a:pt x="17055" y="869047"/>
                  <a:pt x="25781" y="899099"/>
                  <a:pt x="30480" y="929640"/>
                </a:cubicBezTo>
                <a:cubicBezTo>
                  <a:pt x="35942" y="965143"/>
                  <a:pt x="38675" y="1001097"/>
                  <a:pt x="45720" y="1036320"/>
                </a:cubicBezTo>
                <a:cubicBezTo>
                  <a:pt x="55531" y="1085377"/>
                  <a:pt x="71613" y="1093433"/>
                  <a:pt x="91440" y="1143000"/>
                </a:cubicBezTo>
                <a:cubicBezTo>
                  <a:pt x="103372" y="1172831"/>
                  <a:pt x="104098" y="1207707"/>
                  <a:pt x="121920" y="1234440"/>
                </a:cubicBezTo>
                <a:cubicBezTo>
                  <a:pt x="132080" y="1249680"/>
                  <a:pt x="144961" y="1263422"/>
                  <a:pt x="152400" y="1280160"/>
                </a:cubicBezTo>
                <a:cubicBezTo>
                  <a:pt x="212073" y="1414424"/>
                  <a:pt x="145150" y="1333870"/>
                  <a:pt x="228600" y="1417320"/>
                </a:cubicBezTo>
                <a:cubicBezTo>
                  <a:pt x="244481" y="1464964"/>
                  <a:pt x="259883" y="1524535"/>
                  <a:pt x="304800" y="1554480"/>
                </a:cubicBezTo>
                <a:lnTo>
                  <a:pt x="350520" y="1584960"/>
                </a:lnTo>
                <a:cubicBezTo>
                  <a:pt x="368097" y="1637692"/>
                  <a:pt x="356333" y="1633586"/>
                  <a:pt x="411480" y="1661160"/>
                </a:cubicBezTo>
                <a:cubicBezTo>
                  <a:pt x="416024" y="1663432"/>
                  <a:pt x="421640" y="1661160"/>
                  <a:pt x="426720" y="166116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259904" y="5177005"/>
            <a:ext cx="6460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Μονάδα μέτρησης της αντίστασης αγωγού στο</a:t>
            </a:r>
            <a:r>
              <a:rPr lang="en-US" sz="2000" b="1" dirty="0" smtClean="0">
                <a:latin typeface="Comic Sans MS" panose="030F0702030302020204" pitchFamily="66" charset="0"/>
              </a:rPr>
              <a:t> S.I. </a:t>
            </a:r>
            <a:r>
              <a:rPr lang="el-GR" sz="2000" b="1" dirty="0" smtClean="0">
                <a:latin typeface="Comic Sans MS" panose="030F0702030302020204" pitchFamily="66" charset="0"/>
              </a:rPr>
              <a:t>είναι το 1Ωμ (1Ω) προς τιμή του Γερμανού φυσικού 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8720274" y="2388676"/>
            <a:ext cx="2332318" cy="2592048"/>
            <a:chOff x="8680486" y="2275589"/>
            <a:chExt cx="2332318" cy="2592048"/>
          </a:xfrm>
        </p:grpSpPr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486" y="2275589"/>
              <a:ext cx="2332318" cy="19435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8952208" y="4221306"/>
              <a:ext cx="1899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anose="030F0702030302020204" pitchFamily="66" charset="0"/>
                  <a:hlinkClick r:id="rId7"/>
                </a:rPr>
                <a:t>Georg Ohm</a:t>
              </a:r>
              <a:endParaRPr lang="en-US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n-US" b="1" dirty="0" smtClean="0">
                  <a:latin typeface="Comic Sans MS" panose="030F0702030302020204" pitchFamily="66" charset="0"/>
                </a:rPr>
                <a:t>1789 - 1854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69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 animBg="1"/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384468" y="421481"/>
            <a:ext cx="5106389" cy="7489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Νόμος του </a:t>
            </a:r>
            <a:r>
              <a:rPr lang="en-US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Ohm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44" y="1475231"/>
            <a:ext cx="4790313" cy="423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74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3942" y="502401"/>
            <a:ext cx="7052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2"/>
              </a:rPr>
              <a:t>Νόμος του 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2"/>
              </a:rPr>
              <a:t>Ohm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το </a:t>
            </a:r>
            <a:r>
              <a:rPr lang="en-US" sz="20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Phet</a:t>
            </a:r>
            <a:r>
              <a:rPr lang="en-US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Colorado)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29" y="1516671"/>
            <a:ext cx="6120675" cy="408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7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2727</Words>
  <Application>Microsoft Office PowerPoint</Application>
  <PresentationFormat>Ευρεία οθόνη</PresentationFormat>
  <Paragraphs>378</Paragraphs>
  <Slides>42</Slides>
  <Notes>2</Notes>
  <HiddenSlides>0</HiddenSlides>
  <MMClips>1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Comic Sans MS</vt:lpstr>
      <vt:lpstr>Times New Roman</vt:lpstr>
      <vt:lpstr>Wingdings</vt:lpstr>
      <vt:lpstr>2_Θέμα του Office</vt:lpstr>
      <vt:lpstr>Εξίσωση</vt:lpstr>
      <vt:lpstr>Αντίσταση αγωγού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Νόμος του Ohm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Αμπερόμετρο</dc:title>
  <dc:creator>Χρήστης των Windows</dc:creator>
  <cp:lastModifiedBy>Μερκούριος Παναγιωτόπουλος</cp:lastModifiedBy>
  <cp:revision>298</cp:revision>
  <dcterms:created xsi:type="dcterms:W3CDTF">2018-01-22T17:09:07Z</dcterms:created>
  <dcterms:modified xsi:type="dcterms:W3CDTF">2020-05-06T08:43:12Z</dcterms:modified>
</cp:coreProperties>
</file>