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47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223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0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34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05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61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93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12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73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60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106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849A3-0028-4BFD-9624-580C2313E9F3}" type="datetimeFigureOut">
              <a:rPr lang="en-US" smtClean="0"/>
              <a:t>4/10/2020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7BFDF-A209-40C3-A563-0D607C9275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5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cnn.gr/eidhseis/tag/84073/koronoio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45719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80512" cy="7029400"/>
          </a:xfrm>
        </p:spPr>
      </p:pic>
    </p:spTree>
    <p:extLst>
      <p:ext uri="{BB962C8B-B14F-4D97-AF65-F5344CB8AC3E}">
        <p14:creationId xmlns:p14="http://schemas.microsoft.com/office/powerpoint/2010/main" val="335731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768" y="0"/>
            <a:ext cx="4536504" cy="908720"/>
          </a:xfrm>
          <a:noFill/>
          <a:ln w="28575"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GREECE – A SUCCESS STORY</a:t>
            </a:r>
            <a:endParaRPr lang="en-US" sz="28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980728"/>
            <a:ext cx="8028384" cy="5760640"/>
          </a:xfrm>
          <a:solidFill>
            <a:schemeClr val="accent6">
              <a:lumMod val="40000"/>
              <a:lumOff val="60000"/>
            </a:schemeClr>
          </a:solidFill>
          <a:ln w="57150"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Here are some articles of British newspapers about Greece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endParaRPr lang="en-US" sz="1200" dirty="0" smtClean="0"/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l-GR" sz="1500" dirty="0" smtClean="0"/>
              <a:t>Δημοσίευμα </a:t>
            </a:r>
            <a:r>
              <a:rPr lang="el-GR" sz="1500" dirty="0"/>
              <a:t>της </a:t>
            </a:r>
            <a:r>
              <a:rPr lang="en-US" sz="1500" b="1" dirty="0">
                <a:solidFill>
                  <a:srgbClr val="FF0000"/>
                </a:solidFill>
              </a:rPr>
              <a:t>Daily Telegraph </a:t>
            </a:r>
            <a:r>
              <a:rPr lang="el-GR" sz="1500" b="1" dirty="0"/>
              <a:t>επαινεί τους Έλληνες για τη στάση που έχουν επιδείξει απέναντι στα μέτρα για την καταπολέμηση της εξάπλωσης του κορονοϊού</a:t>
            </a:r>
            <a:r>
              <a:rPr lang="el-GR" sz="1500" dirty="0"/>
              <a:t>, παρά τη γενικότερη τάση τους -όπως αναφέρει- ως έθνος </a:t>
            </a:r>
            <a:r>
              <a:rPr lang="el-GR" sz="1500" b="1" dirty="0">
                <a:solidFill>
                  <a:srgbClr val="7030A0"/>
                </a:solidFill>
              </a:rPr>
              <a:t>να παραβιάζουν τους κανόνες</a:t>
            </a:r>
            <a:r>
              <a:rPr lang="el-GR" sz="1500" dirty="0"/>
              <a:t>.</a:t>
            </a:r>
            <a:endParaRPr lang="en-US" sz="1500" dirty="0"/>
          </a:p>
          <a:p>
            <a:pPr marL="0" indent="0">
              <a:buNone/>
            </a:pPr>
            <a:r>
              <a:rPr lang="el-GR" sz="1500" dirty="0"/>
              <a:t>Αυτή την φορά </a:t>
            </a:r>
            <a:r>
              <a:rPr lang="el-GR" sz="1500" b="1" dirty="0"/>
              <a:t>επισημαίνει ότι οι Έλληνες </a:t>
            </a:r>
            <a:r>
              <a:rPr lang="el-GR" sz="15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έχουν πάρει στα σοβαρά τα μέτρα </a:t>
            </a:r>
            <a:r>
              <a:rPr lang="el-GR" sz="1500" b="1" dirty="0"/>
              <a:t>κοινωνικής απόστασης</a:t>
            </a:r>
            <a:r>
              <a:rPr lang="el-GR" sz="1500" dirty="0"/>
              <a:t> και έχουν δείξει ότι αναγνωρίζουν τη σημασία της παγκόσμιας κρίσης που βρίσκεται σε εξέλιξη </a:t>
            </a:r>
            <a:r>
              <a:rPr lang="el-GR" sz="1500" dirty="0">
                <a:solidFill>
                  <a:srgbClr val="0070C0"/>
                </a:solidFill>
              </a:rPr>
              <a:t>τηρώντας τους κανόνες με ψυχραιμία, αποτελώντας παράδειγμα προς μίμηση.</a:t>
            </a:r>
            <a:endParaRPr lang="en-US" sz="15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l-GR" sz="1500" dirty="0"/>
              <a:t>Όπως αναφέρει η συντάκτρια του άρθρου, </a:t>
            </a:r>
            <a:r>
              <a:rPr lang="el-GR" sz="1500" b="1" dirty="0"/>
              <a:t>οι Έλληνες </a:t>
            </a:r>
            <a:r>
              <a:rPr lang="el-GR" sz="1500" b="1" dirty="0">
                <a:solidFill>
                  <a:srgbClr val="7030A0"/>
                </a:solidFill>
              </a:rPr>
              <a:t>δύσκολα συμμορφώνονται με τους κανόνες  </a:t>
            </a:r>
            <a:r>
              <a:rPr lang="el-GR" sz="1500" b="1" dirty="0"/>
              <a:t>. Αυτό όμως δεν ισχύει με τα μέτρα που έλαβε η ελληνική κυβέρνηση για να περιορίσει την εξάπλωση του κορονοϊού</a:t>
            </a:r>
            <a:r>
              <a:rPr lang="el-GR" sz="1500" dirty="0"/>
              <a:t>.</a:t>
            </a:r>
            <a:endParaRPr lang="en-US" sz="1500" dirty="0"/>
          </a:p>
          <a:p>
            <a:pPr marL="0" indent="0">
              <a:buNone/>
            </a:pPr>
            <a:r>
              <a:rPr lang="el-GR" sz="1500" dirty="0"/>
              <a:t>Όπως φαίνεται, οι Έλληνες αναγνωρίζουν τη σημασία αυτής της παγκόσμιας κρίσης </a:t>
            </a:r>
            <a:r>
              <a:rPr lang="el-GR" sz="15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και </a:t>
            </a:r>
            <a:r>
              <a:rPr lang="el-GR" sz="15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δίνουν μαθήματα </a:t>
            </a:r>
            <a:r>
              <a:rPr lang="el-GR" sz="1500" b="1" dirty="0"/>
              <a:t>φιλότιμου σε άλλες χώρες</a:t>
            </a:r>
            <a:r>
              <a:rPr lang="el-GR" sz="1500" dirty="0"/>
              <a:t>, όπως η Βρετανία. Επίσης, οι Έλληνες εστιάζουν στην αξία της </a:t>
            </a:r>
            <a:r>
              <a:rPr lang="el-GR" sz="1500" dirty="0">
                <a:solidFill>
                  <a:srgbClr val="0070C0"/>
                </a:solidFill>
              </a:rPr>
              <a:t>οικογένεια</a:t>
            </a:r>
            <a:r>
              <a:rPr lang="el-GR" sz="1500" dirty="0"/>
              <a:t>ς που τους </a:t>
            </a:r>
            <a:r>
              <a:rPr lang="el-GR" sz="1500" dirty="0">
                <a:solidFill>
                  <a:srgbClr val="0070C0"/>
                </a:solidFill>
              </a:rPr>
              <a:t>ενώνει στις δύσκολες στιγμές </a:t>
            </a:r>
            <a:r>
              <a:rPr lang="el-GR" sz="1500" dirty="0"/>
              <a:t>και καταφέρνουν να </a:t>
            </a:r>
            <a:r>
              <a:rPr lang="el-GR" sz="1500" dirty="0">
                <a:solidFill>
                  <a:srgbClr val="0070C0"/>
                </a:solidFill>
              </a:rPr>
              <a:t>βγαίνουν νικητές</a:t>
            </a:r>
            <a:r>
              <a:rPr lang="el-GR" sz="1500" dirty="0"/>
              <a:t>, καταλήγει η συντάκτρια</a:t>
            </a:r>
            <a:r>
              <a:rPr lang="el-GR" sz="1500" dirty="0" smtClean="0"/>
              <a:t>.</a:t>
            </a:r>
            <a:endParaRPr lang="en-US" sz="1500" dirty="0"/>
          </a:p>
          <a:p>
            <a:pPr marL="0" indent="0">
              <a:buNone/>
            </a:pPr>
            <a:endParaRPr lang="el-GR" sz="1500" dirty="0"/>
          </a:p>
          <a:p>
            <a:pPr marL="0" indent="0">
              <a:buNone/>
            </a:pPr>
            <a:r>
              <a:rPr lang="en-US" sz="1500" b="1" dirty="0" smtClean="0">
                <a:solidFill>
                  <a:srgbClr val="C00000"/>
                </a:solidFill>
              </a:rPr>
              <a:t>How have Greek people reacted in this difficult situation? </a:t>
            </a:r>
            <a:r>
              <a:rPr lang="en-US" sz="1500" b="1" dirty="0">
                <a:solidFill>
                  <a:srgbClr val="C00000"/>
                </a:solidFill>
              </a:rPr>
              <a:t> </a:t>
            </a:r>
            <a:r>
              <a:rPr lang="en-US" sz="1500" b="1" dirty="0" smtClean="0">
                <a:solidFill>
                  <a:srgbClr val="C00000"/>
                </a:solidFill>
              </a:rPr>
              <a:t>How did they use to behave in the past? </a:t>
            </a:r>
          </a:p>
          <a:p>
            <a:pPr marL="0" indent="0">
              <a:buNone/>
            </a:pPr>
            <a:r>
              <a:rPr lang="en-US" sz="1500" b="1" dirty="0" smtClean="0">
                <a:solidFill>
                  <a:srgbClr val="C00000"/>
                </a:solidFill>
              </a:rPr>
              <a:t>Why do you think there is a difference in their attitude?</a:t>
            </a:r>
            <a:endParaRPr lang="en-US" sz="1500" b="1" dirty="0">
              <a:solidFill>
                <a:srgbClr val="C00000"/>
              </a:solidFill>
            </a:endParaRPr>
          </a:p>
          <a:p>
            <a:endParaRPr lang="en-US" sz="1200" b="1" dirty="0">
              <a:solidFill>
                <a:srgbClr val="C0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351" y="1700808"/>
            <a:ext cx="3600400" cy="139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665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solidFill>
                  <a:srgbClr val="C00000"/>
                </a:solidFill>
              </a:rPr>
              <a:t>What measures did the Greek government take in March? How did they help?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400" dirty="0"/>
              <a:t>΄Ένα εγκωμιαστικό άρθρο για τον τρόπο που η Ελλάδα αντιμετωπίζει την </a:t>
            </a:r>
            <a:r>
              <a:rPr lang="el-GR" sz="1400" i="1" dirty="0"/>
              <a:t>πανδημία του </a:t>
            </a:r>
            <a:r>
              <a:rPr lang="el-GR" sz="1400" b="1" i="1" u="sng" dirty="0">
                <a:hlinkClick r:id="rId2"/>
              </a:rPr>
              <a:t>κορωνοϊού</a:t>
            </a:r>
            <a:r>
              <a:rPr lang="el-GR" sz="1400" i="1" dirty="0"/>
              <a:t>, φιλοξενεί η βρετανική εφημερίδα </a:t>
            </a:r>
            <a:r>
              <a:rPr lang="en-US" sz="1400" b="1" i="1" dirty="0"/>
              <a:t>Independent</a:t>
            </a:r>
            <a:r>
              <a:rPr lang="el-GR" sz="1400" i="1" dirty="0"/>
              <a:t>.....</a:t>
            </a:r>
            <a:endParaRPr lang="en-US" sz="1400" i="1" dirty="0"/>
          </a:p>
          <a:p>
            <a:r>
              <a:rPr lang="el-GR" sz="1400" i="1" dirty="0"/>
              <a:t>«Η Ελλάδα υιοθέτησε ολοκληρωτικό </a:t>
            </a:r>
            <a:r>
              <a:rPr lang="en-US" sz="1400" i="1" dirty="0"/>
              <a:t>lockdown </a:t>
            </a:r>
            <a:r>
              <a:rPr lang="el-GR" sz="1400" i="1" dirty="0"/>
              <a:t>στις 23 Μαρτίου, πολύ νωρίτερα από πολλούς Ευρωπαίους γείτονές της, βάζοντας </a:t>
            </a:r>
            <a:r>
              <a:rPr lang="el-GR" sz="1400" b="1" i="1" dirty="0"/>
              <a:t>λουκέτο</a:t>
            </a:r>
            <a:r>
              <a:rPr lang="el-GR" sz="1400" i="1" dirty="0"/>
              <a:t> σε μπαρ και εστιατόρια μία εβδομάδα νωρίτερα. Το αποτέλεσμα είναι η χώρα να μην δει ίδια επίπεδα κρουσμάτων του κορωνοϊού με αυτά που έχει η Ιταλία, η Ισπανία ή η Γαλλία». ....Το δημοσίευμα, που δεν είναι το πρώτο που μιλά με τιμητικά σχόλια για το πώς αντιμετώπισε η χώρα την κρίση.</a:t>
            </a:r>
            <a:endParaRPr lang="en-US" sz="1400" i="1" dirty="0"/>
          </a:p>
          <a:p>
            <a:r>
              <a:rPr lang="el-GR" sz="1400" i="1" dirty="0"/>
              <a:t> </a:t>
            </a:r>
            <a:endParaRPr lang="en-US" sz="1400" i="1" dirty="0"/>
          </a:p>
          <a:p>
            <a:r>
              <a:rPr lang="en-US" sz="2000" dirty="0" smtClean="0"/>
              <a:t>Useful vocabulary:,  </a:t>
            </a:r>
            <a:r>
              <a:rPr lang="en-US" sz="1800" dirty="0" smtClean="0">
                <a:solidFill>
                  <a:srgbClr val="0070C0"/>
                </a:solidFill>
              </a:rPr>
              <a:t>handle, take measures, forbid , sooner, result , </a:t>
            </a:r>
            <a:r>
              <a:rPr lang="en-US" sz="1800" dirty="0" smtClean="0">
                <a:solidFill>
                  <a:srgbClr val="0070C0"/>
                </a:solidFill>
              </a:rPr>
              <a:t>cases</a:t>
            </a:r>
            <a:r>
              <a:rPr lang="el-GR" sz="1800" dirty="0" smtClean="0">
                <a:solidFill>
                  <a:srgbClr val="0070C0"/>
                </a:solidFill>
              </a:rPr>
              <a:t> </a:t>
            </a:r>
            <a:r>
              <a:rPr lang="en-US" sz="1800" dirty="0" smtClean="0">
                <a:solidFill>
                  <a:srgbClr val="0070C0"/>
                </a:solidFill>
              </a:rPr>
              <a:t>praise</a:t>
            </a:r>
            <a:endParaRPr lang="en-US" sz="1800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4191747"/>
            <a:ext cx="4248472" cy="253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616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66738"/>
          </a:xfr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Adjectives of personality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  <a:ln w="57150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endParaRPr lang="en-US" sz="2400" dirty="0" smtClean="0"/>
          </a:p>
          <a:p>
            <a:r>
              <a:rPr lang="en-US" sz="2400" b="1" dirty="0" smtClean="0">
                <a:solidFill>
                  <a:srgbClr val="FF0000"/>
                </a:solidFill>
              </a:rPr>
              <a:t>GIVE OPPOSITES                                          FIND THE ADJECTIVE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dirty="0"/>
              <a:t>Reliable                                                           </a:t>
            </a:r>
            <a:r>
              <a:rPr lang="en-US" sz="2400" dirty="0" smtClean="0"/>
              <a:t>care</a:t>
            </a:r>
            <a:endParaRPr lang="en-US" sz="2400" dirty="0"/>
          </a:p>
          <a:p>
            <a:r>
              <a:rPr lang="en-US" sz="2400" dirty="0" smtClean="0"/>
              <a:t>Responsible                                                   energy</a:t>
            </a:r>
          </a:p>
          <a:p>
            <a:r>
              <a:rPr lang="en-US" sz="2400" dirty="0" smtClean="0"/>
              <a:t>Obedient                                                        support</a:t>
            </a:r>
          </a:p>
          <a:p>
            <a:r>
              <a:rPr lang="en-US" sz="2400" dirty="0" smtClean="0"/>
              <a:t>Thoughtful                                                     protect</a:t>
            </a:r>
          </a:p>
          <a:p>
            <a:r>
              <a:rPr lang="en-US" sz="2400" dirty="0" smtClean="0"/>
              <a:t>Nervous                                                          pride</a:t>
            </a:r>
          </a:p>
          <a:p>
            <a:r>
              <a:rPr lang="en-US" sz="2400" dirty="0" smtClean="0"/>
              <a:t>disciplined</a:t>
            </a:r>
            <a:r>
              <a:rPr lang="en-US" sz="2400" dirty="0" smtClean="0"/>
              <a:t>                                                      </a:t>
            </a:r>
            <a:r>
              <a:rPr lang="en-US" sz="2400" dirty="0" smtClean="0"/>
              <a:t>humility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Now consider  the way Greek people were regarded in the past and compare it to the present.</a:t>
            </a:r>
            <a:endParaRPr lang="en-US" sz="24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328" y="2060848"/>
            <a:ext cx="3200400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098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854968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2000" b="1" dirty="0" smtClean="0">
                <a:solidFill>
                  <a:srgbClr val="FF0000"/>
                </a:solidFill>
              </a:rPr>
              <a:t>Write an article titled “Greece – a success story”. Follow the steps below.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507288" cy="5544616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</a:rPr>
              <a:t>Introduction: Describe the sudden change in the lives of all the people.</a:t>
            </a:r>
          </a:p>
          <a:p>
            <a:pPr algn="just"/>
            <a:endParaRPr lang="en-US" sz="20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</a:rPr>
              <a:t>Main body:  Describe measures taken by the government and how people reacted to them. Analyze how the Greeks came to be admired and respected by the rest of the world.</a:t>
            </a:r>
          </a:p>
          <a:p>
            <a:pPr algn="just"/>
            <a:endParaRPr lang="en-US" sz="20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just"/>
            <a:r>
              <a:rPr lang="en-US" sz="2000" b="1" dirty="0" smtClean="0">
                <a:solidFill>
                  <a:schemeClr val="accent4">
                    <a:lumMod val="75000"/>
                  </a:schemeClr>
                </a:solidFill>
              </a:rPr>
              <a:t>Conclusion: State your opinion about the future attitude of your countrymen and express your gratitude to all those who made a difference.</a:t>
            </a:r>
            <a:endParaRPr lang="en-U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150" y="4149080"/>
            <a:ext cx="217170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341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chemeClr val="accent1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en-US" sz="20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USEFUL VOCABULARY</a:t>
            </a:r>
            <a:endParaRPr lang="en-US" sz="20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256584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>
            <a:normAutofit/>
          </a:bodyPr>
          <a:lstStyle/>
          <a:p>
            <a:endParaRPr lang="en-US" sz="1800" dirty="0" smtClean="0"/>
          </a:p>
          <a:p>
            <a:endParaRPr lang="en-US" sz="1800" dirty="0"/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There has been</a:t>
            </a:r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They come across as</a:t>
            </a:r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It’s a long time since the people in Greece were so praised</a:t>
            </a:r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Praise = </a:t>
            </a:r>
            <a:r>
              <a:rPr lang="el-GR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επαινώ</a:t>
            </a:r>
          </a:p>
          <a:p>
            <a:r>
              <a:rPr lang="el-GR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Α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 a result of = due to</a:t>
            </a:r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 were considered to be = we were regarded as</a:t>
            </a:r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Admire = look up to</a:t>
            </a:r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We have been through</a:t>
            </a:r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Deal with = handle</a:t>
            </a:r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Effectively = </a:t>
            </a:r>
            <a:r>
              <a:rPr lang="el-GR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αποτελεσματικά</a:t>
            </a:r>
          </a:p>
          <a:p>
            <a:r>
              <a:rPr lang="el-GR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Ο</a:t>
            </a:r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 the whole  = All in all (conclusion)</a:t>
            </a:r>
          </a:p>
          <a:p>
            <a:r>
              <a:rPr lang="en-US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By far = </a:t>
            </a:r>
            <a:r>
              <a:rPr lang="el-GR" sz="1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κατά πολύ</a:t>
            </a:r>
            <a:endParaRPr lang="en-US" sz="1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endParaRPr lang="en-US" sz="1800" dirty="0" smtClean="0"/>
          </a:p>
          <a:p>
            <a:endParaRPr lang="el-GR" sz="1800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902579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524</Words>
  <Application>Microsoft Office PowerPoint</Application>
  <PresentationFormat>On-screen Show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  GREECE – A SUCCESS STORY</vt:lpstr>
      <vt:lpstr>What measures did the Greek government take in March? How did they help?</vt:lpstr>
      <vt:lpstr>Adjectives of personality </vt:lpstr>
      <vt:lpstr>Write an article titled “Greece – a success story”. Follow the steps below.</vt:lpstr>
      <vt:lpstr>USEFUL VOCABULARY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Ntinos</dc:creator>
  <cp:lastModifiedBy>Ntinos</cp:lastModifiedBy>
  <cp:revision>28</cp:revision>
  <dcterms:created xsi:type="dcterms:W3CDTF">2020-04-09T19:11:24Z</dcterms:created>
  <dcterms:modified xsi:type="dcterms:W3CDTF">2020-04-10T06:01:35Z</dcterms:modified>
</cp:coreProperties>
</file>