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9" r:id="rId3"/>
    <p:sldId id="257" r:id="rId4"/>
    <p:sldId id="258"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1E42D-76B4-45EF-9CD7-E8AE531C5B9E}" type="datetimeFigureOut">
              <a:rPr lang="en-GB" smtClean="0"/>
              <a:pPr/>
              <a:t>27/04/2020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EE2AB-35F1-40D0-9D5A-A670C581FC9B}" type="slidenum">
              <a:rPr lang="en-GB" smtClean="0"/>
              <a:pPr/>
              <a:t>‹#›</a:t>
            </a:fld>
            <a:endParaRPr lang="en-GB"/>
          </a:p>
        </p:txBody>
      </p:sp>
    </p:spTree>
    <p:extLst>
      <p:ext uri="{BB962C8B-B14F-4D97-AF65-F5344CB8AC3E}">
        <p14:creationId xmlns:p14="http://schemas.microsoft.com/office/powerpoint/2010/main" xmlns="" val="35695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EEE2AB-35F1-40D0-9D5A-A670C581FC9B}" type="slidenum">
              <a:rPr lang="en-GB" smtClean="0"/>
              <a:pPr/>
              <a:t>3</a:t>
            </a:fld>
            <a:endParaRPr lang="en-GB"/>
          </a:p>
        </p:txBody>
      </p:sp>
    </p:spTree>
    <p:extLst>
      <p:ext uri="{BB962C8B-B14F-4D97-AF65-F5344CB8AC3E}">
        <p14:creationId xmlns:p14="http://schemas.microsoft.com/office/powerpoint/2010/main" xmlns="" val="3047961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4/27/2020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05200" y="228600"/>
            <a:ext cx="5730835" cy="51873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609600" y="685800"/>
            <a:ext cx="7848600" cy="1927225"/>
          </a:xfrm>
        </p:spPr>
        <p:txBody>
          <a:bodyPr/>
          <a:lstStyle/>
          <a:p>
            <a:r>
              <a:rPr lang="en-GB"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ENOTHTA 5H </a:t>
            </a:r>
            <a:endParaRPr lang="en-GB"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762000" y="5415994"/>
            <a:ext cx="6400800" cy="838200"/>
          </a:xfrm>
        </p:spPr>
        <p:style>
          <a:lnRef idx="1">
            <a:schemeClr val="accent6"/>
          </a:lnRef>
          <a:fillRef idx="2">
            <a:schemeClr val="accent6"/>
          </a:fillRef>
          <a:effectRef idx="1">
            <a:schemeClr val="accent6"/>
          </a:effectRef>
          <a:fontRef idx="minor">
            <a:schemeClr val="dk1"/>
          </a:fontRef>
        </p:style>
        <p:txBody>
          <a:bodyPr/>
          <a:lstStyle/>
          <a:p>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Γ.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Λ</a:t>
            </a: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YONTA</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 </a:t>
            </a: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KEIMENO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a:t>
            </a: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a:t>
            </a: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a:t>
            </a: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TATIKA TOY </a:t>
            </a:r>
          </a:p>
        </p:txBody>
      </p:sp>
    </p:spTree>
    <p:extLst>
      <p:ext uri="{BB962C8B-B14F-4D97-AF65-F5344CB8AC3E}">
        <p14:creationId xmlns:p14="http://schemas.microsoft.com/office/powerpoint/2010/main" xmlns="" val="1049825105"/>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031" y="488671"/>
            <a:ext cx="4077769" cy="3040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4191000" y="685800"/>
            <a:ext cx="51816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l-GR" b="1" u="sng" dirty="0">
                <a:latin typeface="Times New Roman" panose="02020603050405020304" pitchFamily="18" charset="0"/>
                <a:cs typeface="Times New Roman" panose="02020603050405020304" pitchFamily="18" charset="0"/>
              </a:rPr>
              <a:t>Ακούω και μιλώ</a:t>
            </a:r>
          </a:p>
          <a:p>
            <a:r>
              <a:rPr lang="el-GR" dirty="0" smtClean="0">
                <a:latin typeface="Times New Roman" panose="02020603050405020304" pitchFamily="18" charset="0"/>
                <a:cs typeface="Times New Roman" panose="02020603050405020304" pitchFamily="18" charset="0"/>
              </a:rPr>
              <a:t>1. Σε </a:t>
            </a:r>
            <a:r>
              <a:rPr lang="el-GR" dirty="0">
                <a:latin typeface="Times New Roman" panose="02020603050405020304" pitchFamily="18" charset="0"/>
                <a:cs typeface="Times New Roman" panose="02020603050405020304" pitchFamily="18" charset="0"/>
              </a:rPr>
              <a:t>ποιο </a:t>
            </a:r>
            <a:r>
              <a:rPr lang="el-GR" b="1" dirty="0">
                <a:latin typeface="Times New Roman" panose="02020603050405020304" pitchFamily="18" charset="0"/>
                <a:cs typeface="Times New Roman" panose="02020603050405020304" pitchFamily="18" charset="0"/>
              </a:rPr>
              <a:t>γενικό θέμα </a:t>
            </a:r>
            <a:r>
              <a:rPr lang="el-GR" dirty="0">
                <a:latin typeface="Times New Roman" panose="02020603050405020304" pitchFamily="18" charset="0"/>
                <a:cs typeface="Times New Roman" panose="02020603050405020304" pitchFamily="18" charset="0"/>
              </a:rPr>
              <a:t>αναφέρεται </a:t>
            </a:r>
            <a:r>
              <a:rPr lang="el-GR" dirty="0" smtClean="0">
                <a:latin typeface="Times New Roman" panose="02020603050405020304" pitchFamily="18" charset="0"/>
                <a:cs typeface="Times New Roman" panose="02020603050405020304" pitchFamily="18" charset="0"/>
              </a:rPr>
              <a:t>το κείμενο </a:t>
            </a:r>
            <a:r>
              <a:rPr lang="el-GR" dirty="0">
                <a:latin typeface="Times New Roman" panose="02020603050405020304" pitchFamily="18" charset="0"/>
                <a:cs typeface="Times New Roman" panose="02020603050405020304" pitchFamily="18" charset="0"/>
              </a:rPr>
              <a:t>7;</a:t>
            </a:r>
          </a:p>
          <a:p>
            <a:r>
              <a:rPr lang="el-GR" dirty="0" smtClean="0">
                <a:latin typeface="Times New Roman" panose="02020603050405020304" pitchFamily="18" charset="0"/>
                <a:cs typeface="Times New Roman" panose="02020603050405020304" pitchFamily="18" charset="0"/>
              </a:rPr>
              <a:t> 2. Βρείτε </a:t>
            </a:r>
            <a:r>
              <a:rPr lang="el-GR" dirty="0">
                <a:latin typeface="Times New Roman" panose="02020603050405020304" pitchFamily="18" charset="0"/>
                <a:cs typeface="Times New Roman" panose="02020603050405020304" pitchFamily="18" charset="0"/>
              </a:rPr>
              <a:t>έναν άλλο τίτλο για το κείμενο, που να δίνει πιο συγκεκριμένα στοιχεία για το περιεχόμενό του</a:t>
            </a:r>
            <a:r>
              <a:rPr lang="el-GR" dirty="0" smtClean="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sp>
        <p:nvSpPr>
          <p:cNvPr id="3" name="Rectangle 2"/>
          <p:cNvSpPr/>
          <p:nvPr/>
        </p:nvSpPr>
        <p:spPr>
          <a:xfrm>
            <a:off x="2819400" y="196334"/>
            <a:ext cx="3342582"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l-GR" b="1" dirty="0"/>
              <a:t>Kείμενο </a:t>
            </a:r>
            <a:r>
              <a:rPr lang="el-GR" b="1" dirty="0" smtClean="0"/>
              <a:t>7: Η </a:t>
            </a:r>
            <a:r>
              <a:rPr lang="el-GR" b="1" dirty="0"/>
              <a:t>φριχτή πολιτεία</a:t>
            </a:r>
            <a:endParaRPr lang="en-GB" dirty="0"/>
          </a:p>
        </p:txBody>
      </p:sp>
      <p:sp>
        <p:nvSpPr>
          <p:cNvPr id="6" name="Rectangle 5"/>
          <p:cNvSpPr/>
          <p:nvPr/>
        </p:nvSpPr>
        <p:spPr>
          <a:xfrm>
            <a:off x="216816" y="4876271"/>
            <a:ext cx="8763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l-GR" sz="2000" dirty="0" smtClean="0">
                <a:latin typeface="Times New Roman" panose="02020603050405020304" pitchFamily="18" charset="0"/>
                <a:cs typeface="Times New Roman" panose="02020603050405020304" pitchFamily="18" charset="0"/>
              </a:rPr>
              <a:t>3.Ποιο </a:t>
            </a:r>
            <a:r>
              <a:rPr lang="el-GR" sz="2000" dirty="0">
                <a:latin typeface="Times New Roman" panose="02020603050405020304" pitchFamily="18" charset="0"/>
                <a:cs typeface="Times New Roman" panose="02020603050405020304" pitchFamily="18" charset="0"/>
              </a:rPr>
              <a:t>είναι το θέμα </a:t>
            </a:r>
            <a:r>
              <a:rPr lang="el-GR" sz="2000" dirty="0" smtClean="0">
                <a:latin typeface="Times New Roman" panose="02020603050405020304" pitchFamily="18" charset="0"/>
                <a:cs typeface="Times New Roman" panose="02020603050405020304" pitchFamily="18" charset="0"/>
              </a:rPr>
              <a:t>κάθε παραγράφου</a:t>
            </a:r>
            <a:r>
              <a:rPr lang="el-GR" sz="2000" dirty="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 Προτείνετε </a:t>
            </a:r>
            <a:r>
              <a:rPr lang="el-GR" sz="2000" dirty="0">
                <a:latin typeface="Times New Roman" panose="02020603050405020304" pitchFamily="18" charset="0"/>
                <a:cs typeface="Times New Roman" panose="02020603050405020304" pitchFamily="18" charset="0"/>
              </a:rPr>
              <a:t>έναν πλαγιότιτλο για καθεμιά.</a:t>
            </a:r>
            <a:endParaRPr lang="en-GB"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228600" y="5657670"/>
            <a:ext cx="8763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l-GR" dirty="0" smtClean="0"/>
              <a:t>4. </a:t>
            </a:r>
            <a:r>
              <a:rPr lang="el-GR" dirty="0" smtClean="0">
                <a:latin typeface="Times New Roman" panose="02020603050405020304" pitchFamily="18" charset="0"/>
                <a:cs typeface="Times New Roman" panose="02020603050405020304" pitchFamily="18" charset="0"/>
              </a:rPr>
              <a:t> </a:t>
            </a:r>
          </a:p>
          <a:p>
            <a:r>
              <a:rPr lang="el-GR" dirty="0" smtClean="0">
                <a:latin typeface="Times New Roman" panose="02020603050405020304" pitchFamily="18" charset="0"/>
                <a:cs typeface="Times New Roman" panose="02020603050405020304" pitchFamily="18" charset="0"/>
              </a:rPr>
              <a:t>Εντοπίστε </a:t>
            </a:r>
            <a:r>
              <a:rPr lang="el-GR" dirty="0">
                <a:latin typeface="Times New Roman" panose="02020603050405020304" pitchFamily="18" charset="0"/>
                <a:cs typeface="Times New Roman" panose="02020603050405020304" pitchFamily="18" charset="0"/>
              </a:rPr>
              <a:t>δυο τρεις περιόδους σε κάθε παράγραφο που νομίζετε ότι έχουν πιο κεντρικό ρόλο στην ανάπτυξη του θέματος της παραγράφου. • Συζητήστε στην τάξη γιατί τις επιλέξατε.</a:t>
            </a:r>
            <a:endParaRPr lang="en-GB" dirty="0">
              <a:latin typeface="Times New Roman" panose="02020603050405020304" pitchFamily="18" charset="0"/>
              <a:cs typeface="Times New Roman" panose="02020603050405020304" pitchFamily="18" charset="0"/>
            </a:endParaRPr>
          </a:p>
        </p:txBody>
      </p:sp>
      <p:sp>
        <p:nvSpPr>
          <p:cNvPr id="7" name="Rectangle 6"/>
          <p:cNvSpPr/>
          <p:nvPr/>
        </p:nvSpPr>
        <p:spPr>
          <a:xfrm>
            <a:off x="4191000" y="2286000"/>
            <a:ext cx="480060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l-GR" b="1" i="1" u="sng" dirty="0" smtClean="0">
                <a:latin typeface="Times New Roman" panose="02020603050405020304" pitchFamily="18" charset="0"/>
                <a:cs typeface="Times New Roman" panose="02020603050405020304" pitchFamily="18" charset="0"/>
              </a:rPr>
              <a:t>Γενικό θέμα</a:t>
            </a:r>
            <a:r>
              <a:rPr lang="el-GR" i="1" dirty="0" smtClean="0">
                <a:latin typeface="Times New Roman" panose="02020603050405020304" pitchFamily="18" charset="0"/>
                <a:cs typeface="Times New Roman" panose="02020603050405020304" pitchFamily="18" charset="0"/>
              </a:rPr>
              <a:t>: Το </a:t>
            </a:r>
            <a:r>
              <a:rPr lang="el-GR" i="1" dirty="0">
                <a:latin typeface="Times New Roman" panose="02020603050405020304" pitchFamily="18" charset="0"/>
                <a:cs typeface="Times New Roman" panose="02020603050405020304" pitchFamily="18" charset="0"/>
              </a:rPr>
              <a:t>κείμενο 7 αναφέρεται στην κατάσταση που επικρατούσε στην Αθήνα </a:t>
            </a:r>
            <a:r>
              <a:rPr lang="el-GR" i="1" dirty="0" smtClean="0">
                <a:latin typeface="Times New Roman" panose="02020603050405020304" pitchFamily="18" charset="0"/>
                <a:cs typeface="Times New Roman" panose="02020603050405020304" pitchFamily="18" charset="0"/>
              </a:rPr>
              <a:t>κατά τη </a:t>
            </a:r>
            <a:r>
              <a:rPr lang="el-GR" i="1" dirty="0">
                <a:latin typeface="Times New Roman" panose="02020603050405020304" pitchFamily="18" charset="0"/>
                <a:cs typeface="Times New Roman" panose="02020603050405020304" pitchFamily="18" charset="0"/>
              </a:rPr>
              <a:t>διάρκεια της Κατοχής (φτώχεια, πείνα, φόβος</a:t>
            </a:r>
            <a:r>
              <a:rPr lang="el-GR" i="1" dirty="0" smtClean="0">
                <a:latin typeface="Times New Roman" panose="02020603050405020304" pitchFamily="18" charset="0"/>
                <a:cs typeface="Times New Roman" panose="02020603050405020304" pitchFamily="18" charset="0"/>
              </a:rPr>
              <a:t>).</a:t>
            </a:r>
          </a:p>
          <a:p>
            <a:pPr algn="just"/>
            <a:endParaRPr lang="el-GR" i="1" dirty="0">
              <a:latin typeface="Times New Roman" panose="02020603050405020304" pitchFamily="18" charset="0"/>
              <a:cs typeface="Times New Roman" panose="02020603050405020304" pitchFamily="18" charset="0"/>
            </a:endParaRPr>
          </a:p>
          <a:p>
            <a:pPr algn="just"/>
            <a:r>
              <a:rPr lang="el-GR" b="1" i="1" u="sng" dirty="0" smtClean="0">
                <a:latin typeface="Times New Roman" panose="02020603050405020304" pitchFamily="18" charset="0"/>
                <a:cs typeface="Times New Roman" panose="02020603050405020304" pitchFamily="18" charset="0"/>
              </a:rPr>
              <a:t>Ειδικό θέμα: </a:t>
            </a:r>
          </a:p>
          <a:p>
            <a:pPr marL="285750" indent="-285750" algn="just">
              <a:buFont typeface="Arial" panose="020B0604020202020204" pitchFamily="34" charset="0"/>
              <a:buChar char="•"/>
            </a:pPr>
            <a:r>
              <a:rPr lang="el-GR" i="1" dirty="0">
                <a:latin typeface="Times New Roman" panose="02020603050405020304" pitchFamily="18" charset="0"/>
                <a:cs typeface="Times New Roman" panose="02020603050405020304" pitchFamily="18" charset="0"/>
              </a:rPr>
              <a:t>Ένα φοβισμένο παιδί στην Αθήνα της Κατοχής</a:t>
            </a:r>
            <a:r>
              <a:rPr lang="el-GR" i="1"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l-GR" i="1" dirty="0" smtClean="0">
                <a:latin typeface="Times New Roman" panose="02020603050405020304" pitchFamily="18" charset="0"/>
                <a:cs typeface="Times New Roman" panose="02020603050405020304" pitchFamily="18" charset="0"/>
              </a:rPr>
              <a:t>Στην </a:t>
            </a:r>
            <a:r>
              <a:rPr lang="el-GR" i="1" dirty="0">
                <a:latin typeface="Times New Roman" panose="02020603050405020304" pitchFamily="18" charset="0"/>
                <a:cs typeface="Times New Roman" panose="02020603050405020304" pitchFamily="18" charset="0"/>
              </a:rPr>
              <a:t>Αθήνα της Κατοχής: περιδιαβαίνοντας μια θλιβερή </a:t>
            </a:r>
            <a:r>
              <a:rPr lang="el-GR" i="1" dirty="0" smtClean="0">
                <a:latin typeface="Times New Roman" panose="02020603050405020304" pitchFamily="18" charset="0"/>
                <a:cs typeface="Times New Roman" panose="02020603050405020304" pitchFamily="18" charset="0"/>
              </a:rPr>
              <a:t>πόλη</a:t>
            </a:r>
            <a:endParaRPr lang="en-GB"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1998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66" y="82196"/>
            <a:ext cx="3342582"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l-GR" b="1" dirty="0"/>
              <a:t>Kείμενο </a:t>
            </a:r>
            <a:r>
              <a:rPr lang="el-GR" b="1" dirty="0" smtClean="0"/>
              <a:t>7: Η </a:t>
            </a:r>
            <a:r>
              <a:rPr lang="el-GR" b="1" dirty="0"/>
              <a:t>φριχτή πολιτεία</a:t>
            </a:r>
            <a:endParaRPr lang="en-GB" dirty="0"/>
          </a:p>
        </p:txBody>
      </p:sp>
      <p:sp>
        <p:nvSpPr>
          <p:cNvPr id="3" name="Rectangle 2"/>
          <p:cNvSpPr/>
          <p:nvPr/>
        </p:nvSpPr>
        <p:spPr>
          <a:xfrm>
            <a:off x="152400" y="533400"/>
            <a:ext cx="5791200" cy="63709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l-GR" sz="1700" i="1" dirty="0">
                <a:latin typeface="Times New Roman" panose="02020603050405020304" pitchFamily="18" charset="0"/>
                <a:cs typeface="Times New Roman" panose="02020603050405020304" pitchFamily="18" charset="0"/>
              </a:rPr>
              <a:t>Μόλις έμεινε μόνος του, ο Πέτρος κατάλαβε ξαφνικά πως δεν ήτανε και τόσο σίγουρος πως ξέρει το δρόμο. Τα γαλάζια λαμπιόνια της συσκότισης πάνω στους στύλους φέγγουνε μονάχα για να μην κουτουλήσεις. Οι δρόμοι όμως μένουνε το ίδιο σκοτεινοί και άγνωροι. Ο Πέτρος δεν θέλει να φοβάται. ΔΕΝ ΠΡΕΠΕΙ. Κι ας χτυπάει η καρδιά, ντουκ ντουκ, σαν τα άρβυλα του Ιταλού στο πεζοδρόμιο. Θα ’ναι γιατί περπατούσε γρήγορα και λαχάνιασε. Τα χέρια του είναι ξυλιασμένα και τα χώνει κάτω από το πουλόβερ του. Το ίδιο και τα γόνατά του. Κάθε τόσο βγάζει ένα χέρι και τρίβει μια το ένα γόνατο, μια το άλλο. Όχι, δε φοβάται. Τι να φοβηθεί; Ποιος θα πειράξει ένα κακόμοιρο αγόρι που έχασε το δρόμο... Στην ουρά που στεκότανε για το ψωμί, λέγανε κάτι γυναίκες πως ένας Γερμανός έσπασε το χέρι ενός αγοριού, γιατί είχε κλέψει ένα καρβέλι. Το ’πιασε έτσι με τα δυο του χέρια, σαν να ’τανε σανίδι, το χτύπησε πάνω στο γόνατό του και, κρακ, το τσάκισε στα δυο... Ο Πέτρος δεν έχει κλέψει τίποτα. Όσο θηρία κι αν είναι οι Γερμανοί, δεν μπορούνε στα καλά καθούμενα να σπάνε χέρια... Έστριψε ένα δρόμο... δεύτερο... τρίτο. Βράδυ είχε να βγει από πριν να μπουν οι Γερμανοί στην Αθήνα. Τώρα όμως αυτή δεν ήτανε η Αθήνα. Ήτανε μια ξένη πολιτεία, με σκοτεινά κι αλλόκοτα σπίτια. Κι αυτός ήτανε ένα παράξενο ανθρωπάκι, που […] ΠΡΕΠΕΙ να μη φοβάται, να περπατάει στο μισοσκόταδο και να σφυρίζει. Δοκίμασε, μα δε βγαίνει ήχος... Είναι γιατί κρυώνει. […]</a:t>
            </a:r>
            <a:endParaRPr lang="en-GB" sz="1700"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172200" y="762000"/>
            <a:ext cx="18288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l-GR" dirty="0" smtClean="0"/>
              <a:t>Θέμα:</a:t>
            </a:r>
            <a:endParaRPr lang="en-GB" dirty="0"/>
          </a:p>
        </p:txBody>
      </p:sp>
      <p:sp>
        <p:nvSpPr>
          <p:cNvPr id="6" name="Rectangle 5"/>
          <p:cNvSpPr/>
          <p:nvPr/>
        </p:nvSpPr>
        <p:spPr>
          <a:xfrm>
            <a:off x="6172200" y="2819400"/>
            <a:ext cx="2687425"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buFont typeface="Arial" panose="020B0604020202020204" pitchFamily="34" charset="0"/>
              <a:buChar char="•"/>
            </a:pPr>
            <a:r>
              <a:rPr lang="el-GR" sz="2000" dirty="0" smtClean="0">
                <a:latin typeface="Times New Roman" panose="02020603050405020304" pitchFamily="18" charset="0"/>
                <a:cs typeface="Times New Roman" panose="02020603050405020304" pitchFamily="18" charset="0"/>
              </a:rPr>
              <a:t>Πλαγιότιτλος:</a:t>
            </a:r>
          </a:p>
        </p:txBody>
      </p:sp>
      <p:sp>
        <p:nvSpPr>
          <p:cNvPr id="7" name="Rectangle 6"/>
          <p:cNvSpPr/>
          <p:nvPr/>
        </p:nvSpPr>
        <p:spPr>
          <a:xfrm>
            <a:off x="6019800" y="4724400"/>
            <a:ext cx="2971800" cy="1754326"/>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l-GR" dirty="0" smtClean="0">
                <a:latin typeface="Times New Roman" panose="02020603050405020304" pitchFamily="18" charset="0"/>
                <a:cs typeface="Times New Roman" panose="02020603050405020304" pitchFamily="18" charset="0"/>
              </a:rPr>
              <a:t>5. Βρείτε </a:t>
            </a:r>
            <a:r>
              <a:rPr lang="el-GR" dirty="0">
                <a:latin typeface="Times New Roman" panose="02020603050405020304" pitchFamily="18" charset="0"/>
                <a:cs typeface="Times New Roman" panose="02020603050405020304" pitchFamily="18" charset="0"/>
              </a:rPr>
              <a:t>στην πρώτη παράγραφο τις λέξεις που θεωρείτε ότι παίζουν τον πιο βασικό ρόλο στη δημιουργία της ατμόσφαιρας του αποσπάσματος.</a:t>
            </a:r>
            <a:endParaRPr lang="en-GB" dirty="0">
              <a:latin typeface="Times New Roman" panose="02020603050405020304" pitchFamily="18" charset="0"/>
              <a:cs typeface="Times New Roman" panose="02020603050405020304" pitchFamily="18" charset="0"/>
            </a:endParaRPr>
          </a:p>
        </p:txBody>
      </p:sp>
      <p:sp>
        <p:nvSpPr>
          <p:cNvPr id="8" name="Rectangle 7"/>
          <p:cNvSpPr/>
          <p:nvPr/>
        </p:nvSpPr>
        <p:spPr>
          <a:xfrm>
            <a:off x="6136064" y="3374830"/>
            <a:ext cx="2780122"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l-GR" i="1" dirty="0" smtClean="0">
                <a:latin typeface="Times New Roman" panose="02020603050405020304" pitchFamily="18" charset="0"/>
                <a:cs typeface="Times New Roman" panose="02020603050405020304" pitchFamily="18" charset="0"/>
              </a:rPr>
              <a:t>Ένα </a:t>
            </a:r>
            <a:r>
              <a:rPr lang="el-GR" i="1" dirty="0">
                <a:latin typeface="Times New Roman" panose="02020603050405020304" pitchFamily="18" charset="0"/>
                <a:cs typeface="Times New Roman" panose="02020603050405020304" pitchFamily="18" charset="0"/>
              </a:rPr>
              <a:t>φοβισμένο παιδί τριγυρνά στους δρόμους της </a:t>
            </a:r>
            <a:r>
              <a:rPr lang="el-GR" i="1" dirty="0" smtClean="0">
                <a:latin typeface="Times New Roman" panose="02020603050405020304" pitchFamily="18" charset="0"/>
                <a:cs typeface="Times New Roman" panose="02020603050405020304" pitchFamily="18" charset="0"/>
              </a:rPr>
              <a:t>κατεχόμενηςΑθήνας</a:t>
            </a:r>
            <a:endParaRPr lang="el-GR" i="1" dirty="0">
              <a:latin typeface="Times New Roman" panose="02020603050405020304" pitchFamily="18" charset="0"/>
              <a:cs typeface="Times New Roman" panose="02020603050405020304" pitchFamily="18" charset="0"/>
            </a:endParaRPr>
          </a:p>
        </p:txBody>
      </p:sp>
      <p:sp>
        <p:nvSpPr>
          <p:cNvPr id="9" name="Rectangle 8"/>
          <p:cNvSpPr/>
          <p:nvPr/>
        </p:nvSpPr>
        <p:spPr>
          <a:xfrm>
            <a:off x="6164343" y="1295400"/>
            <a:ext cx="2827257"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l-GR" i="1" dirty="0">
                <a:latin typeface="Times New Roman" panose="02020603050405020304" pitchFamily="18" charset="0"/>
                <a:cs typeface="Times New Roman" panose="02020603050405020304" pitchFamily="18" charset="0"/>
              </a:rPr>
              <a:t>Στην Κατοχή, ο μικρός Πέτρος περπατά στους σκοτεινούς δρόμους </a:t>
            </a:r>
            <a:r>
              <a:rPr lang="el-GR" i="1" dirty="0" smtClean="0">
                <a:latin typeface="Times New Roman" panose="02020603050405020304" pitchFamily="18" charset="0"/>
                <a:cs typeface="Times New Roman" panose="02020603050405020304" pitchFamily="18" charset="0"/>
              </a:rPr>
              <a:t>της Αθήνας</a:t>
            </a:r>
            <a:r>
              <a:rPr lang="el-GR" i="1" dirty="0">
                <a:latin typeface="Times New Roman" panose="02020603050405020304" pitchFamily="18" charset="0"/>
                <a:cs typeface="Times New Roman" panose="02020603050405020304" pitchFamily="18" charset="0"/>
              </a:rPr>
              <a:t>, προσπαθώντας να υπερνικήσει το φόβο του.</a:t>
            </a:r>
          </a:p>
        </p:txBody>
      </p:sp>
      <p:cxnSp>
        <p:nvCxnSpPr>
          <p:cNvPr id="11" name="Straight Connector 10"/>
          <p:cNvCxnSpPr/>
          <p:nvPr/>
        </p:nvCxnSpPr>
        <p:spPr>
          <a:xfrm>
            <a:off x="228600" y="838200"/>
            <a:ext cx="55626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p:nvCxnSpPr>
        <p:spPr>
          <a:xfrm>
            <a:off x="266700" y="1131332"/>
            <a:ext cx="43815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a:off x="2457450" y="1828800"/>
            <a:ext cx="33337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a:off x="204640" y="2133600"/>
            <a:ext cx="86216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a:xfrm>
            <a:off x="914400" y="5715000"/>
            <a:ext cx="48768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a:xfrm>
            <a:off x="152400" y="6019800"/>
            <a:ext cx="37338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a:xfrm>
            <a:off x="204640" y="6324600"/>
            <a:ext cx="573896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a:xfrm>
            <a:off x="152400" y="6553200"/>
            <a:ext cx="4114800" cy="0"/>
          </a:xfrm>
          <a:prstGeom prst="line">
            <a:avLst/>
          </a:prstGeom>
        </p:spPr>
        <p:style>
          <a:lnRef idx="2">
            <a:schemeClr val="accent6"/>
          </a:lnRef>
          <a:fillRef idx="0">
            <a:schemeClr val="accent6"/>
          </a:fillRef>
          <a:effectRef idx="1">
            <a:schemeClr val="accent6"/>
          </a:effectRef>
          <a:fontRef idx="minor">
            <a:schemeClr val="tx1"/>
          </a:fontRef>
        </p:style>
      </p:cxnSp>
      <p:sp>
        <p:nvSpPr>
          <p:cNvPr id="28" name="Rectangle 27"/>
          <p:cNvSpPr/>
          <p:nvPr/>
        </p:nvSpPr>
        <p:spPr>
          <a:xfrm>
            <a:off x="152400" y="1597843"/>
            <a:ext cx="2228851" cy="338554"/>
          </a:xfrm>
          <a:prstGeom prst="rect">
            <a:avLst/>
          </a:prstGeom>
          <a:solidFill>
            <a:schemeClr val="tx2">
              <a:lumMod val="20000"/>
              <a:lumOff val="80000"/>
            </a:schemeClr>
          </a:solidFill>
        </p:spPr>
        <p:txBody>
          <a:bodyPr wrap="square">
            <a:spAutoFit/>
          </a:bodyPr>
          <a:lstStyle/>
          <a:p>
            <a:r>
              <a:rPr lang="el-GR" sz="1600" i="1" dirty="0">
                <a:latin typeface="Times New Roman" panose="02020603050405020304" pitchFamily="18" charset="0"/>
                <a:cs typeface="Times New Roman" panose="02020603050405020304" pitchFamily="18" charset="0"/>
              </a:rPr>
              <a:t>σκοτεινοί και άγνωροι</a:t>
            </a:r>
            <a:endParaRPr lang="en-GB" sz="1600" dirty="0"/>
          </a:p>
        </p:txBody>
      </p:sp>
      <p:sp>
        <p:nvSpPr>
          <p:cNvPr id="29" name="Rectangle 28"/>
          <p:cNvSpPr/>
          <p:nvPr/>
        </p:nvSpPr>
        <p:spPr>
          <a:xfrm>
            <a:off x="1676791" y="1849398"/>
            <a:ext cx="1676010" cy="338554"/>
          </a:xfrm>
          <a:prstGeom prst="rect">
            <a:avLst/>
          </a:prstGeom>
          <a:solidFill>
            <a:schemeClr val="tx2">
              <a:lumMod val="20000"/>
              <a:lumOff val="80000"/>
            </a:schemeClr>
          </a:solidFill>
        </p:spPr>
        <p:txBody>
          <a:bodyPr wrap="square">
            <a:spAutoFit/>
          </a:bodyPr>
          <a:lstStyle/>
          <a:p>
            <a:r>
              <a:rPr lang="el-GR" sz="1600" i="1" dirty="0">
                <a:latin typeface="Times New Roman" panose="02020603050405020304" pitchFamily="18" charset="0"/>
                <a:cs typeface="Times New Roman" panose="02020603050405020304" pitchFamily="18" charset="0"/>
              </a:rPr>
              <a:t>χτυπάει η καρδιά</a:t>
            </a:r>
            <a:endParaRPr lang="en-GB" sz="1600" dirty="0"/>
          </a:p>
        </p:txBody>
      </p:sp>
      <p:sp>
        <p:nvSpPr>
          <p:cNvPr id="30" name="Rectangle 29"/>
          <p:cNvSpPr/>
          <p:nvPr/>
        </p:nvSpPr>
        <p:spPr>
          <a:xfrm>
            <a:off x="1557429" y="2362200"/>
            <a:ext cx="2660280" cy="338554"/>
          </a:xfrm>
          <a:prstGeom prst="rect">
            <a:avLst/>
          </a:prstGeom>
          <a:solidFill>
            <a:schemeClr val="tx2">
              <a:lumMod val="20000"/>
              <a:lumOff val="80000"/>
            </a:schemeClr>
          </a:solidFill>
        </p:spPr>
        <p:txBody>
          <a:bodyPr wrap="none">
            <a:spAutoFit/>
          </a:bodyPr>
          <a:lstStyle/>
          <a:p>
            <a:r>
              <a:rPr lang="el-GR" sz="1600" i="1" dirty="0">
                <a:latin typeface="Times New Roman" panose="02020603050405020304" pitchFamily="18" charset="0"/>
                <a:cs typeface="Times New Roman" panose="02020603050405020304" pitchFamily="18" charset="0"/>
              </a:rPr>
              <a:t>Τα χέρια του είναι ξυλιασμένα </a:t>
            </a:r>
            <a:endParaRPr lang="en-GB" sz="1600" dirty="0"/>
          </a:p>
        </p:txBody>
      </p:sp>
      <p:sp>
        <p:nvSpPr>
          <p:cNvPr id="31" name="Rectangle 30"/>
          <p:cNvSpPr/>
          <p:nvPr/>
        </p:nvSpPr>
        <p:spPr>
          <a:xfrm>
            <a:off x="1066800" y="5719713"/>
            <a:ext cx="2895600" cy="338554"/>
          </a:xfrm>
          <a:prstGeom prst="rect">
            <a:avLst/>
          </a:prstGeom>
          <a:solidFill>
            <a:schemeClr val="tx2">
              <a:lumMod val="20000"/>
              <a:lumOff val="80000"/>
            </a:schemeClr>
          </a:solidFill>
        </p:spPr>
        <p:txBody>
          <a:bodyPr wrap="square">
            <a:spAutoFit/>
          </a:bodyPr>
          <a:lstStyle/>
          <a:p>
            <a:r>
              <a:rPr lang="el-GR" sz="1600" i="1" dirty="0">
                <a:latin typeface="Times New Roman" panose="02020603050405020304" pitchFamily="18" charset="0"/>
                <a:cs typeface="Times New Roman" panose="02020603050405020304" pitchFamily="18" charset="0"/>
              </a:rPr>
              <a:t>με σκοτεινά κι αλλόκοτα </a:t>
            </a:r>
            <a:r>
              <a:rPr lang="el-GR" sz="1600" i="1" dirty="0" smtClean="0">
                <a:latin typeface="Times New Roman" panose="02020603050405020304" pitchFamily="18" charset="0"/>
                <a:cs typeface="Times New Roman" panose="02020603050405020304" pitchFamily="18" charset="0"/>
              </a:rPr>
              <a:t>σπίτια.</a:t>
            </a:r>
            <a:endParaRPr lang="en-GB" sz="1600" dirty="0"/>
          </a:p>
        </p:txBody>
      </p:sp>
      <p:sp>
        <p:nvSpPr>
          <p:cNvPr id="32" name="Rectangle 31"/>
          <p:cNvSpPr/>
          <p:nvPr/>
        </p:nvSpPr>
        <p:spPr>
          <a:xfrm>
            <a:off x="1247971" y="6226455"/>
            <a:ext cx="3081724" cy="338554"/>
          </a:xfrm>
          <a:prstGeom prst="rect">
            <a:avLst/>
          </a:prstGeom>
          <a:solidFill>
            <a:schemeClr val="tx2">
              <a:lumMod val="20000"/>
              <a:lumOff val="80000"/>
            </a:schemeClr>
          </a:solidFill>
        </p:spPr>
        <p:txBody>
          <a:bodyPr wrap="square">
            <a:spAutoFit/>
          </a:bodyPr>
          <a:lstStyle/>
          <a:p>
            <a:r>
              <a:rPr lang="el-GR" sz="1600" i="1" dirty="0">
                <a:latin typeface="Times New Roman" panose="02020603050405020304" pitchFamily="18" charset="0"/>
                <a:cs typeface="Times New Roman" panose="02020603050405020304" pitchFamily="18" charset="0"/>
              </a:rPr>
              <a:t>μισοσκόταδο και να </a:t>
            </a:r>
            <a:r>
              <a:rPr lang="el-GR" sz="1600" i="1" dirty="0" smtClean="0">
                <a:latin typeface="Times New Roman" panose="02020603050405020304" pitchFamily="18" charset="0"/>
                <a:cs typeface="Times New Roman" panose="02020603050405020304" pitchFamily="18" charset="0"/>
              </a:rPr>
              <a:t>σφυρίζει.</a:t>
            </a:r>
            <a:endParaRPr lang="en-GB" sz="1600" dirty="0"/>
          </a:p>
        </p:txBody>
      </p:sp>
    </p:spTree>
    <p:extLst>
      <p:ext uri="{BB962C8B-B14F-4D97-AF65-F5344CB8AC3E}">
        <p14:creationId xmlns:p14="http://schemas.microsoft.com/office/powerpoint/2010/main" xmlns="" val="197267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56" y="533400"/>
            <a:ext cx="4572000" cy="563231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l-GR" i="1" dirty="0">
                <a:latin typeface="Times New Roman" panose="02020603050405020304" pitchFamily="18" charset="0"/>
                <a:cs typeface="Times New Roman" panose="02020603050405020304" pitchFamily="18" charset="0"/>
              </a:rPr>
              <a:t>Γύρισε απότομα το κεφάλι του και κοίταξε την ταμπέλα ενός μαγαζιού που μόλις και τη φώτιζε ένα μπλε λαμπιόνι. «ΖΑΧΑΡΟΠΛΑΣΤΕΙΟΝ Ο ΚΡΙΝΟΣ.» Τότε ο Πέτρος φοβήθηκε για καλά, γιατί κατάλαβε πως είχε πάρει τελείως αντίθετο δρόμο και βρέθηκε στην Ομόνοια. Το ζαχαροπλαστείο «Ο Κρίνος» το ’ξερε απέξω κι ανακατωτά. Πριν τον πόλεμο τον έφερνε ο μπαμπάς, πολλές φορές, τις Κυριακές το απομεσήμερο κι έτρωγε λουκουμάδες. Ζεστούς με πολύ μέλι. Τα γλυκά χαλάνε τα δόντια. Ποιος βλάκας το ’χει πει αυτό; Τώρα χαλάνε τα δόντια. Μαυρίζουνε ένα ένα και σαπίζουν. «Ο Κρίνος» δεν πουλάει πια γλυκά. Πάνω στο τζάμι της βιτρίνας είναι κολλημένο ένα χαρτί, που γράφει με τεράστια γράμματα: ΑΓΟΡΑΖΟΝΤΑΙ ΣΙΔΕΡΙΚΑ ΚΑΙ ΠΑΛΑΙΑ ΝΗΜΑΤΑ.</a:t>
            </a:r>
          </a:p>
          <a:p>
            <a:endParaRPr lang="el-GR" i="1" dirty="0" smtClean="0">
              <a:latin typeface="Times New Roman" panose="02020603050405020304" pitchFamily="18" charset="0"/>
              <a:cs typeface="Times New Roman" panose="02020603050405020304" pitchFamily="18" charset="0"/>
            </a:endParaRPr>
          </a:p>
          <a:p>
            <a:r>
              <a:rPr lang="el-GR" i="1" dirty="0" smtClean="0">
                <a:latin typeface="Times New Roman" panose="02020603050405020304" pitchFamily="18" charset="0"/>
                <a:cs typeface="Times New Roman" panose="02020603050405020304" pitchFamily="18" charset="0"/>
              </a:rPr>
              <a:t>Άλκη </a:t>
            </a:r>
            <a:r>
              <a:rPr lang="el-GR" i="1" dirty="0">
                <a:latin typeface="Times New Roman" panose="02020603050405020304" pitchFamily="18" charset="0"/>
                <a:cs typeface="Times New Roman" panose="02020603050405020304" pitchFamily="18" charset="0"/>
              </a:rPr>
              <a:t>Ζέη, O μεγάλος περίπατος του Πέτρου, εκδ. Kέδρος, 1974</a:t>
            </a:r>
          </a:p>
        </p:txBody>
      </p:sp>
      <p:sp>
        <p:nvSpPr>
          <p:cNvPr id="3" name="TextBox 2"/>
          <p:cNvSpPr txBox="1"/>
          <p:nvPr/>
        </p:nvSpPr>
        <p:spPr>
          <a:xfrm>
            <a:off x="5105400" y="585190"/>
            <a:ext cx="18288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l-GR" dirty="0" smtClean="0"/>
              <a:t>Θέμα:</a:t>
            </a:r>
            <a:endParaRPr lang="en-GB" dirty="0"/>
          </a:p>
        </p:txBody>
      </p:sp>
      <p:sp>
        <p:nvSpPr>
          <p:cNvPr id="4" name="Rectangle 3"/>
          <p:cNvSpPr/>
          <p:nvPr/>
        </p:nvSpPr>
        <p:spPr>
          <a:xfrm>
            <a:off x="5025664" y="2743200"/>
            <a:ext cx="2687425"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buFont typeface="Arial" panose="020B0604020202020204" pitchFamily="34" charset="0"/>
              <a:buChar char="•"/>
            </a:pPr>
            <a:r>
              <a:rPr lang="el-GR" sz="2000" dirty="0" smtClean="0">
                <a:latin typeface="Times New Roman" panose="02020603050405020304" pitchFamily="18" charset="0"/>
                <a:cs typeface="Times New Roman" panose="02020603050405020304" pitchFamily="18" charset="0"/>
              </a:rPr>
              <a:t>Πλαγιότιτλος:</a:t>
            </a:r>
          </a:p>
        </p:txBody>
      </p:sp>
      <p:sp>
        <p:nvSpPr>
          <p:cNvPr id="5" name="Rectangle 4"/>
          <p:cNvSpPr/>
          <p:nvPr/>
        </p:nvSpPr>
        <p:spPr>
          <a:xfrm>
            <a:off x="4953000" y="4038600"/>
            <a:ext cx="3817072" cy="1754326"/>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el-GR" dirty="0" smtClean="0">
                <a:latin typeface="Times New Roman" panose="02020603050405020304" pitchFamily="18" charset="0"/>
                <a:cs typeface="Times New Roman" panose="02020603050405020304" pitchFamily="18" charset="0"/>
              </a:rPr>
              <a:t>6. </a:t>
            </a:r>
            <a:r>
              <a:rPr lang="el-GR" dirty="0">
                <a:latin typeface="Times New Roman" panose="02020603050405020304" pitchFamily="18" charset="0"/>
                <a:cs typeface="Times New Roman" panose="02020603050405020304" pitchFamily="18" charset="0"/>
              </a:rPr>
              <a:t>Στη δεύτερη παράγραφο βρείτε τις λέξεις που δηλώνουν την αντίθεση μεταξύ ειρήνης και πολέμου. • Συγκρίνετε μεταξύ τους και τις δύο φράσεις που είναι γραμμένες με κεφαλαία γράμματα</a:t>
            </a:r>
            <a:r>
              <a:rPr lang="el-GR" dirty="0"/>
              <a:t>.</a:t>
            </a:r>
            <a:endParaRPr lang="en-GB" dirty="0">
              <a:latin typeface="Times New Roman" panose="02020603050405020304" pitchFamily="18" charset="0"/>
              <a:cs typeface="Times New Roman" panose="02020603050405020304" pitchFamily="18" charset="0"/>
            </a:endParaRPr>
          </a:p>
        </p:txBody>
      </p:sp>
      <p:sp>
        <p:nvSpPr>
          <p:cNvPr id="6" name="Rectangle 5"/>
          <p:cNvSpPr/>
          <p:nvPr/>
        </p:nvSpPr>
        <p:spPr>
          <a:xfrm>
            <a:off x="4953000" y="1143000"/>
            <a:ext cx="3889736"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l-GR" i="1" dirty="0">
                <a:latin typeface="Times New Roman" panose="02020603050405020304" pitchFamily="18" charset="0"/>
                <a:cs typeface="Times New Roman" panose="02020603050405020304" pitchFamily="18" charset="0"/>
              </a:rPr>
              <a:t>Έχοντας χάσει το δρόμο του, ο Πέτρος φτάνει στο ζαχαροπλαστείο «</a:t>
            </a:r>
            <a:r>
              <a:rPr lang="el-GR" i="1" dirty="0" smtClean="0">
                <a:latin typeface="Times New Roman" panose="02020603050405020304" pitchFamily="18" charset="0"/>
                <a:cs typeface="Times New Roman" panose="02020603050405020304" pitchFamily="18" charset="0"/>
              </a:rPr>
              <a:t>Ο Κρίνος</a:t>
            </a:r>
            <a:r>
              <a:rPr lang="el-GR" i="1" dirty="0">
                <a:latin typeface="Times New Roman" panose="02020603050405020304" pitchFamily="18" charset="0"/>
                <a:cs typeface="Times New Roman" panose="02020603050405020304" pitchFamily="18" charset="0"/>
              </a:rPr>
              <a:t>» όπου πήγαινε πριν από την Κατοχή, και διαπιστώνει ότι έχει </a:t>
            </a:r>
            <a:r>
              <a:rPr lang="el-GR" i="1" dirty="0" smtClean="0">
                <a:latin typeface="Times New Roman" panose="02020603050405020304" pitchFamily="18" charset="0"/>
                <a:cs typeface="Times New Roman" panose="02020603050405020304" pitchFamily="18" charset="0"/>
              </a:rPr>
              <a:t>αλλάξει χρήση</a:t>
            </a:r>
            <a:r>
              <a:rPr lang="el-GR" i="1" dirty="0">
                <a:latin typeface="Times New Roman" panose="02020603050405020304" pitchFamily="18" charset="0"/>
                <a:cs typeface="Times New Roman" panose="02020603050405020304" pitchFamily="18" charset="0"/>
              </a:rPr>
              <a:t>.</a:t>
            </a:r>
          </a:p>
          <a:p>
            <a:endParaRPr lang="el-GR" i="1" dirty="0">
              <a:latin typeface="Times New Roman" panose="02020603050405020304" pitchFamily="18" charset="0"/>
              <a:cs typeface="Times New Roman" panose="02020603050405020304" pitchFamily="18" charset="0"/>
            </a:endParaRPr>
          </a:p>
        </p:txBody>
      </p:sp>
      <p:sp>
        <p:nvSpPr>
          <p:cNvPr id="7" name="Rectangle 6"/>
          <p:cNvSpPr/>
          <p:nvPr/>
        </p:nvSpPr>
        <p:spPr>
          <a:xfrm>
            <a:off x="4953000" y="3323631"/>
            <a:ext cx="3297698"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l-GR" dirty="0">
                <a:latin typeface="Times New Roman" panose="02020603050405020304" pitchFamily="18" charset="0"/>
                <a:cs typeface="Times New Roman" panose="02020603050405020304" pitchFamily="18" charset="0"/>
              </a:rPr>
              <a:t>Oι αλλαγές που φέρνει ο </a:t>
            </a:r>
            <a:r>
              <a:rPr lang="el-GR" dirty="0" smtClean="0">
                <a:latin typeface="Times New Roman" panose="02020603050405020304" pitchFamily="18" charset="0"/>
                <a:cs typeface="Times New Roman" panose="02020603050405020304" pitchFamily="18" charset="0"/>
              </a:rPr>
              <a:t>πόλεμος</a:t>
            </a:r>
            <a:endParaRPr lang="el-GR" dirty="0">
              <a:latin typeface="Times New Roman" panose="02020603050405020304" pitchFamily="18" charset="0"/>
              <a:cs typeface="Times New Roman" panose="02020603050405020304" pitchFamily="18" charset="0"/>
            </a:endParaRPr>
          </a:p>
        </p:txBody>
      </p:sp>
      <p:sp>
        <p:nvSpPr>
          <p:cNvPr id="8" name="Rectangle 7"/>
          <p:cNvSpPr/>
          <p:nvPr/>
        </p:nvSpPr>
        <p:spPr>
          <a:xfrm>
            <a:off x="1981200" y="1123361"/>
            <a:ext cx="2674856" cy="338554"/>
          </a:xfrm>
          <a:prstGeom prst="rect">
            <a:avLst/>
          </a:prstGeom>
          <a:solidFill>
            <a:schemeClr val="tx2">
              <a:lumMod val="20000"/>
              <a:lumOff val="80000"/>
            </a:schemeClr>
          </a:solidFill>
        </p:spPr>
        <p:txBody>
          <a:bodyPr wrap="square">
            <a:spAutoFit/>
          </a:bodyPr>
          <a:lstStyle/>
          <a:p>
            <a:r>
              <a:rPr lang="el-GR" sz="1600" i="1" dirty="0" smtClean="0">
                <a:latin typeface="Times New Roman" panose="02020603050405020304" pitchFamily="18" charset="0"/>
                <a:cs typeface="Times New Roman" panose="02020603050405020304" pitchFamily="18" charset="0"/>
              </a:rPr>
              <a:t>ΖΑΧΑΡΟΠΛΑΣΤΕΙΟΝ Ο</a:t>
            </a:r>
            <a:endParaRPr lang="en-GB" sz="1600" dirty="0"/>
          </a:p>
        </p:txBody>
      </p:sp>
      <p:sp>
        <p:nvSpPr>
          <p:cNvPr id="9" name="Rectangle 8"/>
          <p:cNvSpPr/>
          <p:nvPr/>
        </p:nvSpPr>
        <p:spPr>
          <a:xfrm>
            <a:off x="84056" y="1371600"/>
            <a:ext cx="920445" cy="338554"/>
          </a:xfrm>
          <a:prstGeom prst="rect">
            <a:avLst/>
          </a:prstGeom>
          <a:solidFill>
            <a:schemeClr val="tx2">
              <a:lumMod val="20000"/>
              <a:lumOff val="80000"/>
            </a:schemeClr>
          </a:solidFill>
        </p:spPr>
        <p:txBody>
          <a:bodyPr wrap="none">
            <a:spAutoFit/>
          </a:bodyPr>
          <a:lstStyle/>
          <a:p>
            <a:r>
              <a:rPr lang="el-GR" sz="1600" i="1" dirty="0" smtClean="0">
                <a:latin typeface="Times New Roman" panose="02020603050405020304" pitchFamily="18" charset="0"/>
                <a:cs typeface="Times New Roman" panose="02020603050405020304" pitchFamily="18" charset="0"/>
              </a:rPr>
              <a:t>ΚΡΙΝΟΣ</a:t>
            </a:r>
            <a:endParaRPr lang="en-GB" sz="1600" dirty="0"/>
          </a:p>
        </p:txBody>
      </p:sp>
      <p:sp>
        <p:nvSpPr>
          <p:cNvPr id="10" name="Rectangle 9"/>
          <p:cNvSpPr/>
          <p:nvPr/>
        </p:nvSpPr>
        <p:spPr>
          <a:xfrm>
            <a:off x="2301826" y="3019444"/>
            <a:ext cx="2270173" cy="369332"/>
          </a:xfrm>
          <a:prstGeom prst="rect">
            <a:avLst/>
          </a:prstGeom>
          <a:solidFill>
            <a:schemeClr val="tx2">
              <a:lumMod val="20000"/>
              <a:lumOff val="80000"/>
            </a:schemeClr>
          </a:solidFill>
        </p:spPr>
        <p:txBody>
          <a:bodyPr wrap="none">
            <a:spAutoFit/>
          </a:bodyPr>
          <a:lstStyle/>
          <a:p>
            <a:r>
              <a:rPr lang="el-GR" i="1" dirty="0">
                <a:latin typeface="Times New Roman" panose="02020603050405020304" pitchFamily="18" charset="0"/>
                <a:cs typeface="Times New Roman" panose="02020603050405020304" pitchFamily="18" charset="0"/>
              </a:rPr>
              <a:t>λουκουμάδες. Ζεστούς </a:t>
            </a:r>
            <a:endParaRPr lang="en-GB" dirty="0"/>
          </a:p>
        </p:txBody>
      </p:sp>
      <p:sp>
        <p:nvSpPr>
          <p:cNvPr id="11" name="Rectangle 10"/>
          <p:cNvSpPr/>
          <p:nvPr/>
        </p:nvSpPr>
        <p:spPr>
          <a:xfrm>
            <a:off x="152400" y="3315718"/>
            <a:ext cx="1313180" cy="369332"/>
          </a:xfrm>
          <a:prstGeom prst="rect">
            <a:avLst/>
          </a:prstGeom>
          <a:solidFill>
            <a:schemeClr val="tx2">
              <a:lumMod val="20000"/>
              <a:lumOff val="80000"/>
            </a:schemeClr>
          </a:solidFill>
        </p:spPr>
        <p:txBody>
          <a:bodyPr wrap="none">
            <a:spAutoFit/>
          </a:bodyPr>
          <a:lstStyle/>
          <a:p>
            <a:r>
              <a:rPr lang="el-GR" i="1" dirty="0">
                <a:latin typeface="Times New Roman" panose="02020603050405020304" pitchFamily="18" charset="0"/>
                <a:cs typeface="Times New Roman" panose="02020603050405020304" pitchFamily="18" charset="0"/>
              </a:rPr>
              <a:t>με πολύ μέλι</a:t>
            </a:r>
            <a:endParaRPr lang="en-GB" dirty="0"/>
          </a:p>
        </p:txBody>
      </p:sp>
      <p:sp>
        <p:nvSpPr>
          <p:cNvPr id="12" name="Rectangle 11"/>
          <p:cNvSpPr/>
          <p:nvPr/>
        </p:nvSpPr>
        <p:spPr>
          <a:xfrm>
            <a:off x="2370056" y="3508297"/>
            <a:ext cx="1717073" cy="369332"/>
          </a:xfrm>
          <a:prstGeom prst="rect">
            <a:avLst/>
          </a:prstGeom>
          <a:solidFill>
            <a:schemeClr val="accent1">
              <a:lumMod val="20000"/>
              <a:lumOff val="80000"/>
            </a:schemeClr>
          </a:solidFill>
        </p:spPr>
        <p:txBody>
          <a:bodyPr wrap="none">
            <a:spAutoFit/>
          </a:bodyPr>
          <a:lstStyle/>
          <a:p>
            <a:r>
              <a:rPr lang="el-GR" i="1" dirty="0">
                <a:latin typeface="Times New Roman" panose="02020603050405020304" pitchFamily="18" charset="0"/>
                <a:cs typeface="Times New Roman" panose="02020603050405020304" pitchFamily="18" charset="0"/>
              </a:rPr>
              <a:t>Τώρα χαλάνε τα </a:t>
            </a:r>
            <a:endParaRPr lang="en-GB" dirty="0"/>
          </a:p>
        </p:txBody>
      </p:sp>
      <p:sp>
        <p:nvSpPr>
          <p:cNvPr id="13" name="Rectangle 12"/>
          <p:cNvSpPr/>
          <p:nvPr/>
        </p:nvSpPr>
        <p:spPr>
          <a:xfrm>
            <a:off x="16497" y="3853934"/>
            <a:ext cx="4106944" cy="369332"/>
          </a:xfrm>
          <a:prstGeom prst="rect">
            <a:avLst/>
          </a:prstGeom>
          <a:solidFill>
            <a:schemeClr val="accent1">
              <a:lumMod val="20000"/>
              <a:lumOff val="80000"/>
            </a:schemeClr>
          </a:solidFill>
        </p:spPr>
        <p:txBody>
          <a:bodyPr wrap="square">
            <a:spAutoFit/>
          </a:bodyPr>
          <a:lstStyle/>
          <a:p>
            <a:r>
              <a:rPr lang="el-GR" i="1" dirty="0">
                <a:latin typeface="Times New Roman" panose="02020603050405020304" pitchFamily="18" charset="0"/>
                <a:cs typeface="Times New Roman" panose="02020603050405020304" pitchFamily="18" charset="0"/>
              </a:rPr>
              <a:t>δόντια. Μαυρίζουνε ένα ένα και σαπίζουν. </a:t>
            </a:r>
            <a:endParaRPr lang="en-GB" dirty="0"/>
          </a:p>
        </p:txBody>
      </p:sp>
      <p:sp>
        <p:nvSpPr>
          <p:cNvPr id="14" name="Rectangle 13"/>
          <p:cNvSpPr/>
          <p:nvPr/>
        </p:nvSpPr>
        <p:spPr>
          <a:xfrm>
            <a:off x="2943921" y="4648200"/>
            <a:ext cx="1712135" cy="369332"/>
          </a:xfrm>
          <a:prstGeom prst="rect">
            <a:avLst/>
          </a:prstGeom>
          <a:solidFill>
            <a:schemeClr val="accent1">
              <a:lumMod val="20000"/>
              <a:lumOff val="80000"/>
            </a:schemeClr>
          </a:solidFill>
        </p:spPr>
        <p:txBody>
          <a:bodyPr wrap="none">
            <a:spAutoFit/>
          </a:bodyPr>
          <a:lstStyle/>
          <a:p>
            <a:r>
              <a:rPr lang="el-GR" i="1" dirty="0">
                <a:latin typeface="Times New Roman" panose="02020603050405020304" pitchFamily="18" charset="0"/>
                <a:cs typeface="Times New Roman" panose="02020603050405020304" pitchFamily="18" charset="0"/>
              </a:rPr>
              <a:t>ΑΓΟΡΑΖΟΝΤΑΙ </a:t>
            </a:r>
            <a:endParaRPr lang="en-GB" dirty="0"/>
          </a:p>
        </p:txBody>
      </p:sp>
      <p:sp>
        <p:nvSpPr>
          <p:cNvPr id="15" name="Rectangle 14"/>
          <p:cNvSpPr/>
          <p:nvPr/>
        </p:nvSpPr>
        <p:spPr>
          <a:xfrm>
            <a:off x="152400" y="4926703"/>
            <a:ext cx="3430363" cy="369332"/>
          </a:xfrm>
          <a:prstGeom prst="rect">
            <a:avLst/>
          </a:prstGeom>
          <a:solidFill>
            <a:schemeClr val="accent1">
              <a:lumMod val="20000"/>
              <a:lumOff val="80000"/>
            </a:schemeClr>
          </a:solidFill>
        </p:spPr>
        <p:txBody>
          <a:bodyPr wrap="none">
            <a:spAutoFit/>
          </a:bodyPr>
          <a:lstStyle/>
          <a:p>
            <a:r>
              <a:rPr lang="el-GR" i="1" dirty="0">
                <a:latin typeface="Times New Roman" panose="02020603050405020304" pitchFamily="18" charset="0"/>
                <a:cs typeface="Times New Roman" panose="02020603050405020304" pitchFamily="18" charset="0"/>
              </a:rPr>
              <a:t>ΣΙΔΕΡΙΚΑ ΚΑΙ ΠΑΛΑΙΑ ΝΗΜΑΤΑ</a:t>
            </a:r>
            <a:endParaRPr lang="en-GB" dirty="0"/>
          </a:p>
        </p:txBody>
      </p:sp>
      <p:cxnSp>
        <p:nvCxnSpPr>
          <p:cNvPr id="16" name="Straight Connector 15"/>
          <p:cNvCxnSpPr/>
          <p:nvPr/>
        </p:nvCxnSpPr>
        <p:spPr>
          <a:xfrm>
            <a:off x="1269476" y="1709368"/>
            <a:ext cx="2997724"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a:xfrm>
            <a:off x="228600" y="1909159"/>
            <a:ext cx="4343399"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a:xfrm>
            <a:off x="228600" y="2209800"/>
            <a:ext cx="2999992"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a:xfrm>
            <a:off x="152400" y="2514600"/>
            <a:ext cx="38100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a:xfrm>
            <a:off x="3318628" y="2209800"/>
            <a:ext cx="264135"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6" name="Straight Connector 25"/>
          <p:cNvCxnSpPr/>
          <p:nvPr/>
        </p:nvCxnSpPr>
        <p:spPr>
          <a:xfrm>
            <a:off x="4141117" y="4114800"/>
            <a:ext cx="278483"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8" name="Straight Connector 27"/>
          <p:cNvCxnSpPr/>
          <p:nvPr/>
        </p:nvCxnSpPr>
        <p:spPr>
          <a:xfrm>
            <a:off x="162621" y="4419600"/>
            <a:ext cx="2781300"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xmlns="" val="4055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0" y="271478"/>
            <a:ext cx="3200400" cy="1600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Ανάλυση κειμένου στα συστατικά του</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Down Arrow 2"/>
          <p:cNvSpPr/>
          <p:nvPr/>
        </p:nvSpPr>
        <p:spPr>
          <a:xfrm rot="3294368">
            <a:off x="2569379" y="940545"/>
            <a:ext cx="266081" cy="796233"/>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98196" y="1676400"/>
            <a:ext cx="2404166"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l-GR" i="1" dirty="0" smtClean="0">
                <a:latin typeface="Times New Roman" panose="02020603050405020304" pitchFamily="18" charset="0"/>
                <a:cs typeface="Times New Roman" panose="02020603050405020304" pitchFamily="18" charset="0"/>
              </a:rPr>
              <a:t>1. Εντάσσουμε το κείμενο στο θεματικό πεδιο στο οπόιο ανήκει </a:t>
            </a:r>
            <a:r>
              <a:rPr lang="el-GR" b="1" i="1" dirty="0" smtClean="0">
                <a:latin typeface="Times New Roman" panose="02020603050405020304" pitchFamily="18" charset="0"/>
                <a:cs typeface="Times New Roman" panose="02020603050405020304" pitchFamily="18" charset="0"/>
              </a:rPr>
              <a:t>(Γενικό θέμα)</a:t>
            </a:r>
            <a:endParaRPr lang="en-GB" b="1"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39316" y="3124200"/>
            <a:ext cx="236220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dirty="0" smtClean="0"/>
              <a:t>2</a:t>
            </a:r>
            <a:r>
              <a:rPr lang="el-GR" dirty="0" smtClean="0">
                <a:latin typeface="Times New Roman" panose="02020603050405020304" pitchFamily="18" charset="0"/>
                <a:cs typeface="Times New Roman" panose="02020603050405020304" pitchFamily="18" charset="0"/>
              </a:rPr>
              <a:t>. Εντοπίζουμε το </a:t>
            </a:r>
            <a:r>
              <a:rPr lang="el-GR" b="1" dirty="0" smtClean="0">
                <a:latin typeface="Times New Roman" panose="02020603050405020304" pitchFamily="18" charset="0"/>
                <a:cs typeface="Times New Roman" panose="02020603050405020304" pitchFamily="18" charset="0"/>
              </a:rPr>
              <a:t>ειδικό θέμα</a:t>
            </a:r>
            <a:endParaRPr lang="en-GB"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01316" y="4574810"/>
            <a:ext cx="32004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l-GR" dirty="0" smtClean="0">
                <a:latin typeface="Times New Roman" panose="02020603050405020304" pitchFamily="18" charset="0"/>
                <a:cs typeface="Times New Roman" panose="02020603050405020304" pitchFamily="18" charset="0"/>
              </a:rPr>
              <a:t>3. Επισημαίνουμε το </a:t>
            </a:r>
            <a:r>
              <a:rPr lang="el-GR" b="1" dirty="0" smtClean="0">
                <a:latin typeface="Times New Roman" panose="02020603050405020304" pitchFamily="18" charset="0"/>
                <a:cs typeface="Times New Roman" panose="02020603050405020304" pitchFamily="18" charset="0"/>
              </a:rPr>
              <a:t>θέμα της κάθε παραγράφου</a:t>
            </a:r>
            <a:endParaRPr lang="en-GB" b="1" dirty="0">
              <a:latin typeface="Times New Roman" panose="02020603050405020304" pitchFamily="18" charset="0"/>
              <a:cs typeface="Times New Roman" panose="02020603050405020304" pitchFamily="18" charset="0"/>
            </a:endParaRPr>
          </a:p>
        </p:txBody>
      </p:sp>
      <p:sp>
        <p:nvSpPr>
          <p:cNvPr id="7" name="Down Arrow 6"/>
          <p:cNvSpPr/>
          <p:nvPr/>
        </p:nvSpPr>
        <p:spPr>
          <a:xfrm rot="2085323">
            <a:off x="3257507" y="1820921"/>
            <a:ext cx="266081" cy="141923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4382119" y="1930991"/>
            <a:ext cx="266081" cy="2516807"/>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229546" y="1548512"/>
            <a:ext cx="259080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l-GR" dirty="0" smtClean="0">
                <a:latin typeface="Times New Roman" panose="02020603050405020304" pitchFamily="18" charset="0"/>
                <a:cs typeface="Times New Roman" panose="02020603050405020304" pitchFamily="18" charset="0"/>
              </a:rPr>
              <a:t>4. Παρατηρούμε τη δομή της παραγράφου και εντοπίζουμε:</a:t>
            </a:r>
            <a:endParaRPr lang="en-GB" dirty="0">
              <a:latin typeface="Times New Roman" panose="02020603050405020304" pitchFamily="18" charset="0"/>
              <a:cs typeface="Times New Roman" panose="02020603050405020304" pitchFamily="18" charset="0"/>
            </a:endParaRPr>
          </a:p>
        </p:txBody>
      </p:sp>
      <p:sp>
        <p:nvSpPr>
          <p:cNvPr id="10" name="Down Arrow 9"/>
          <p:cNvSpPr/>
          <p:nvPr/>
        </p:nvSpPr>
        <p:spPr>
          <a:xfrm rot="17391489">
            <a:off x="6675816" y="786422"/>
            <a:ext cx="266081" cy="1028701"/>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5356071" y="2876729"/>
            <a:ext cx="1847654" cy="253347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l-GR" dirty="0" smtClean="0">
              <a:solidFill>
                <a:schemeClr val="tx1"/>
              </a:solidFill>
              <a:latin typeface="Times New Roman" panose="02020603050405020304" pitchFamily="18" charset="0"/>
              <a:cs typeface="Times New Roman" panose="02020603050405020304" pitchFamily="18" charset="0"/>
            </a:endParaRPr>
          </a:p>
          <a:p>
            <a:pPr algn="ctr"/>
            <a:r>
              <a:rPr lang="el-GR" dirty="0" smtClean="0">
                <a:solidFill>
                  <a:schemeClr val="tx1"/>
                </a:solidFill>
                <a:latin typeface="Times New Roman" panose="02020603050405020304" pitchFamily="18" charset="0"/>
                <a:cs typeface="Times New Roman" panose="02020603050405020304" pitchFamily="18" charset="0"/>
              </a:rPr>
              <a:t>Α) τις </a:t>
            </a:r>
            <a:r>
              <a:rPr lang="el-GR" dirty="0">
                <a:solidFill>
                  <a:schemeClr val="tx1"/>
                </a:solidFill>
                <a:latin typeface="Times New Roman" panose="02020603050405020304" pitchFamily="18" charset="0"/>
                <a:cs typeface="Times New Roman" panose="02020603050405020304" pitchFamily="18" charset="0"/>
              </a:rPr>
              <a:t>προτάσεις, κύριες και δευτερεύουσες, που δίνουν τις λεπτομέρειες της κάθε παραγράφου</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7315200" y="2812043"/>
            <a:ext cx="1752600" cy="182985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dirty="0" smtClean="0">
                <a:solidFill>
                  <a:schemeClr val="tx1"/>
                </a:solidFill>
                <a:latin typeface="Times New Roman" panose="02020603050405020304" pitchFamily="18" charset="0"/>
                <a:cs typeface="Times New Roman" panose="02020603050405020304" pitchFamily="18" charset="0"/>
              </a:rPr>
              <a:t> Β) </a:t>
            </a:r>
            <a:r>
              <a:rPr lang="el-GR" dirty="0" smtClean="0">
                <a:latin typeface="Times New Roman" panose="02020603050405020304" pitchFamily="18" charset="0"/>
                <a:cs typeface="Times New Roman" panose="02020603050405020304" pitchFamily="18" charset="0"/>
              </a:rPr>
              <a:t>τις </a:t>
            </a:r>
            <a:r>
              <a:rPr lang="el-GR" dirty="0">
                <a:latin typeface="Times New Roman" panose="02020603050405020304" pitchFamily="18" charset="0"/>
                <a:cs typeface="Times New Roman" panose="02020603050405020304" pitchFamily="18" charset="0"/>
              </a:rPr>
              <a:t>λέξεις με τις οποίες διατυπώνονται οι ιδέες του συγγραφέα</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13" name="Down Arrow 12"/>
          <p:cNvSpPr/>
          <p:nvPr/>
        </p:nvSpPr>
        <p:spPr>
          <a:xfrm>
            <a:off x="6279898" y="2530536"/>
            <a:ext cx="273302" cy="281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8054849" y="2526184"/>
            <a:ext cx="273302" cy="281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93496881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161" y="762000"/>
            <a:ext cx="8534400" cy="25853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l-GR" b="1" i="1" u="sng" dirty="0" smtClean="0">
                <a:latin typeface="Times New Roman" panose="02020603050405020304" pitchFamily="18" charset="0"/>
                <a:cs typeface="Times New Roman" panose="02020603050405020304" pitchFamily="18" charset="0"/>
              </a:rPr>
              <a:t>Περίληψη :</a:t>
            </a:r>
          </a:p>
          <a:p>
            <a:pPr algn="just"/>
            <a:r>
              <a:rPr lang="el-GR" i="1" dirty="0" smtClean="0">
                <a:solidFill>
                  <a:schemeClr val="bg2">
                    <a:lumMod val="50000"/>
                  </a:schemeClr>
                </a:solidFill>
                <a:latin typeface="Times New Roman" panose="02020603050405020304" pitchFamily="18" charset="0"/>
                <a:cs typeface="Times New Roman" panose="02020603050405020304" pitchFamily="18" charset="0"/>
              </a:rPr>
              <a:t>Το </a:t>
            </a:r>
            <a:r>
              <a:rPr lang="el-GR" i="1" dirty="0">
                <a:solidFill>
                  <a:schemeClr val="bg2">
                    <a:lumMod val="50000"/>
                  </a:schemeClr>
                </a:solidFill>
                <a:latin typeface="Times New Roman" panose="02020603050405020304" pitchFamily="18" charset="0"/>
                <a:cs typeface="Times New Roman" panose="02020603050405020304" pitchFamily="18" charset="0"/>
              </a:rPr>
              <a:t>κείμενο 7 </a:t>
            </a:r>
            <a:r>
              <a:rPr lang="el-GR" i="1" u="sng" dirty="0" smtClean="0">
                <a:solidFill>
                  <a:schemeClr val="bg2">
                    <a:lumMod val="50000"/>
                  </a:schemeClr>
                </a:solidFill>
                <a:latin typeface="Times New Roman" panose="02020603050405020304" pitchFamily="18" charset="0"/>
                <a:cs typeface="Times New Roman" panose="02020603050405020304" pitchFamily="18" charset="0"/>
              </a:rPr>
              <a:t>περιγράφει</a:t>
            </a:r>
            <a:r>
              <a:rPr lang="el-GR" i="1" dirty="0" smtClean="0">
                <a:solidFill>
                  <a:schemeClr val="bg2">
                    <a:lumMod val="50000"/>
                  </a:schemeClr>
                </a:solidFill>
                <a:latin typeface="Times New Roman" panose="02020603050405020304" pitchFamily="18" charset="0"/>
                <a:cs typeface="Times New Roman" panose="02020603050405020304" pitchFamily="18" charset="0"/>
              </a:rPr>
              <a:t> την </a:t>
            </a:r>
            <a:r>
              <a:rPr lang="el-GR" i="1" dirty="0">
                <a:solidFill>
                  <a:schemeClr val="bg2">
                    <a:lumMod val="50000"/>
                  </a:schemeClr>
                </a:solidFill>
                <a:latin typeface="Times New Roman" panose="02020603050405020304" pitchFamily="18" charset="0"/>
                <a:cs typeface="Times New Roman" panose="02020603050405020304" pitchFamily="18" charset="0"/>
              </a:rPr>
              <a:t>κατάσταση που επικρατούσε στην Αθήνα κατά τη διάρκεια της </a:t>
            </a:r>
            <a:r>
              <a:rPr lang="el-GR" i="1" dirty="0" smtClean="0">
                <a:solidFill>
                  <a:schemeClr val="bg2">
                    <a:lumMod val="50000"/>
                  </a:schemeClr>
                </a:solidFill>
                <a:latin typeface="Times New Roman" panose="02020603050405020304" pitchFamily="18" charset="0"/>
                <a:cs typeface="Times New Roman" panose="02020603050405020304" pitchFamily="18" charset="0"/>
              </a:rPr>
              <a:t>Κατοχής</a:t>
            </a:r>
            <a:r>
              <a:rPr lang="en-GB" i="1" dirty="0" smtClean="0">
                <a:latin typeface="Times New Roman" panose="02020603050405020304" pitchFamily="18" charset="0"/>
                <a:cs typeface="Times New Roman" panose="02020603050405020304" pitchFamily="18" charset="0"/>
              </a:rPr>
              <a:t>. </a:t>
            </a:r>
            <a:r>
              <a:rPr lang="el-GR" i="1" dirty="0" smtClean="0">
                <a:solidFill>
                  <a:schemeClr val="tx2">
                    <a:lumMod val="75000"/>
                  </a:schemeClr>
                </a:solidFill>
                <a:latin typeface="Times New Roman" panose="02020603050405020304" pitchFamily="18" charset="0"/>
                <a:cs typeface="Times New Roman" panose="02020603050405020304" pitchFamily="18" charset="0"/>
              </a:rPr>
              <a:t>Συγκεκριμένα </a:t>
            </a:r>
            <a:r>
              <a:rPr lang="el-GR" b="1" i="1" u="sng" dirty="0" smtClean="0">
                <a:solidFill>
                  <a:schemeClr val="tx2">
                    <a:lumMod val="75000"/>
                  </a:schemeClr>
                </a:solidFill>
                <a:latin typeface="Times New Roman" panose="02020603050405020304" pitchFamily="18" charset="0"/>
                <a:cs typeface="Times New Roman" panose="02020603050405020304" pitchFamily="18" charset="0"/>
              </a:rPr>
              <a:t>αναφέρεται</a:t>
            </a:r>
            <a:r>
              <a:rPr lang="el-GR" i="1" dirty="0" smtClean="0">
                <a:solidFill>
                  <a:schemeClr val="tx2">
                    <a:lumMod val="75000"/>
                  </a:schemeClr>
                </a:solidFill>
                <a:latin typeface="Times New Roman" panose="02020603050405020304" pitchFamily="18" charset="0"/>
                <a:cs typeface="Times New Roman" panose="02020603050405020304" pitchFamily="18" charset="0"/>
              </a:rPr>
              <a:t> σ’ ένα φοβισμένο παιδί, τον Πέτρο,  που ζούσε την περίοδο της γερμανικής κατοχης. </a:t>
            </a:r>
            <a:r>
              <a:rPr lang="el-GR" i="1" dirty="0" smtClean="0">
                <a:latin typeface="Times New Roman" panose="02020603050405020304" pitchFamily="18" charset="0"/>
                <a:cs typeface="Times New Roman" panose="02020603050405020304" pitchFamily="18" charset="0"/>
              </a:rPr>
              <a:t>Αρχικά </a:t>
            </a:r>
            <a:r>
              <a:rPr lang="el-GR" i="1" u="sng" dirty="0" smtClean="0">
                <a:latin typeface="Times New Roman" panose="02020603050405020304" pitchFamily="18" charset="0"/>
                <a:cs typeface="Times New Roman" panose="02020603050405020304" pitchFamily="18" charset="0"/>
              </a:rPr>
              <a:t>λέει</a:t>
            </a:r>
            <a:r>
              <a:rPr lang="el-GR" i="1" dirty="0" smtClean="0">
                <a:latin typeface="Times New Roman" panose="02020603050405020304" pitchFamily="18" charset="0"/>
                <a:cs typeface="Times New Roman" panose="02020603050405020304" pitchFamily="18" charset="0"/>
              </a:rPr>
              <a:t> πως ο  </a:t>
            </a:r>
            <a:r>
              <a:rPr lang="el-GR" i="1" dirty="0">
                <a:latin typeface="Times New Roman" panose="02020603050405020304" pitchFamily="18" charset="0"/>
                <a:cs typeface="Times New Roman" panose="02020603050405020304" pitchFamily="18" charset="0"/>
              </a:rPr>
              <a:t>μικρός Πέτρος περπατά στους σκοτεινούς δρόμους της Αθήνας, προσπαθώντας να υπερνικήσει το φόβο του</a:t>
            </a:r>
            <a:r>
              <a:rPr lang="el-GR" i="1" dirty="0" smtClean="0">
                <a:latin typeface="Times New Roman" panose="02020603050405020304" pitchFamily="18" charset="0"/>
                <a:cs typeface="Times New Roman" panose="02020603050405020304" pitchFamily="18" charset="0"/>
              </a:rPr>
              <a:t>.</a:t>
            </a:r>
            <a:r>
              <a:rPr lang="el-GR" i="1" dirty="0">
                <a:latin typeface="Times New Roman" panose="02020603050405020304" pitchFamily="18" charset="0"/>
                <a:cs typeface="Times New Roman" panose="02020603050405020304" pitchFamily="18" charset="0"/>
              </a:rPr>
              <a:t> </a:t>
            </a:r>
            <a:r>
              <a:rPr lang="el-GR" i="1" dirty="0" smtClean="0">
                <a:latin typeface="Times New Roman" panose="02020603050405020304" pitchFamily="18" charset="0"/>
                <a:cs typeface="Times New Roman" panose="02020603050405020304" pitchFamily="18" charset="0"/>
              </a:rPr>
              <a:t>Στη συνέχεια </a:t>
            </a:r>
            <a:r>
              <a:rPr lang="el-GR" i="1" u="sng" dirty="0" smtClean="0">
                <a:latin typeface="Times New Roman" panose="02020603050405020304" pitchFamily="18" charset="0"/>
                <a:cs typeface="Times New Roman" panose="02020603050405020304" pitchFamily="18" charset="0"/>
              </a:rPr>
              <a:t>προσθέτει</a:t>
            </a:r>
            <a:r>
              <a:rPr lang="el-GR" i="1" dirty="0" smtClean="0">
                <a:latin typeface="Times New Roman" panose="02020603050405020304" pitchFamily="18" charset="0"/>
                <a:cs typeface="Times New Roman" panose="02020603050405020304" pitchFamily="18" charset="0"/>
              </a:rPr>
              <a:t> πως έχοντας </a:t>
            </a:r>
            <a:r>
              <a:rPr lang="el-GR" i="1" dirty="0">
                <a:latin typeface="Times New Roman" panose="02020603050405020304" pitchFamily="18" charset="0"/>
                <a:cs typeface="Times New Roman" panose="02020603050405020304" pitchFamily="18" charset="0"/>
              </a:rPr>
              <a:t>χάσει το δρόμο του, ο Πέτρος φτάνει στο ζαχαροπλαστείο «Ο Κρίνος</a:t>
            </a:r>
            <a:r>
              <a:rPr lang="el-GR" i="1" dirty="0" smtClean="0">
                <a:latin typeface="Times New Roman" panose="02020603050405020304" pitchFamily="18" charset="0"/>
                <a:cs typeface="Times New Roman" panose="02020603050405020304" pitchFamily="18" charset="0"/>
              </a:rPr>
              <a:t>», </a:t>
            </a:r>
            <a:r>
              <a:rPr lang="el-GR" i="1" dirty="0">
                <a:latin typeface="Times New Roman" panose="02020603050405020304" pitchFamily="18" charset="0"/>
                <a:cs typeface="Times New Roman" panose="02020603050405020304" pitchFamily="18" charset="0"/>
              </a:rPr>
              <a:t>όπου πήγαινε πριν από την Κατοχή, και διαπιστώνει ότι έχει αλλάξει χρήση.</a:t>
            </a:r>
          </a:p>
          <a:p>
            <a:endParaRPr lang="el-GR" i="1" dirty="0">
              <a:latin typeface="Times New Roman" panose="02020603050405020304" pitchFamily="18" charset="0"/>
              <a:cs typeface="Times New Roman" panose="02020603050405020304" pitchFamily="18" charset="0"/>
            </a:endParaRPr>
          </a:p>
          <a:p>
            <a:endParaRPr lang="en-GB" dirty="0"/>
          </a:p>
        </p:txBody>
      </p:sp>
      <p:sp>
        <p:nvSpPr>
          <p:cNvPr id="3" name="TextBox 2"/>
          <p:cNvSpPr txBox="1"/>
          <p:nvPr/>
        </p:nvSpPr>
        <p:spPr>
          <a:xfrm>
            <a:off x="285161" y="3581400"/>
            <a:ext cx="83058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l-GR" dirty="0" smtClean="0"/>
              <a:t>Με βάση το πιο πάνω κείμενο </a:t>
            </a:r>
          </a:p>
          <a:p>
            <a:r>
              <a:rPr lang="el-GR" dirty="0" smtClean="0"/>
              <a:t>Α) να εξηγήσετε τι είναι η περίληψη</a:t>
            </a:r>
          </a:p>
          <a:p>
            <a:r>
              <a:rPr lang="el-GR" dirty="0" smtClean="0"/>
              <a:t>Β) να αναφέρετε ποια είναι τα βασικά χαρακτηριστικά της</a:t>
            </a:r>
            <a:endParaRPr lang="en-GB" dirty="0"/>
          </a:p>
        </p:txBody>
      </p:sp>
    </p:spTree>
    <p:extLst>
      <p:ext uri="{BB962C8B-B14F-4D97-AF65-F5344CB8AC3E}">
        <p14:creationId xmlns:p14="http://schemas.microsoft.com/office/powerpoint/2010/main" xmlns="" val="289158020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10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l-GR" sz="2400" b="1" dirty="0">
                <a:latin typeface="Times New Roman" panose="02020603050405020304" pitchFamily="18" charset="0"/>
                <a:cs typeface="Times New Roman" panose="02020603050405020304" pitchFamily="18" charset="0"/>
              </a:rPr>
              <a:t>Π</a:t>
            </a:r>
            <a:r>
              <a:rPr lang="el-GR" sz="2400" b="1" dirty="0" smtClean="0">
                <a:latin typeface="Times New Roman" panose="02020603050405020304" pitchFamily="18" charset="0"/>
                <a:cs typeface="Times New Roman" panose="02020603050405020304" pitchFamily="18" charset="0"/>
              </a:rPr>
              <a:t>ερίληψη </a:t>
            </a:r>
            <a:r>
              <a:rPr lang="el-GR" sz="2400" dirty="0" smtClean="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σύντομο κείμενο που περιέχει </a:t>
            </a:r>
            <a:r>
              <a:rPr lang="el-GR" sz="2400" dirty="0" smtClean="0">
                <a:latin typeface="Times New Roman" panose="02020603050405020304" pitchFamily="18" charset="0"/>
                <a:cs typeface="Times New Roman" panose="02020603050405020304" pitchFamily="18" charset="0"/>
              </a:rPr>
              <a:t>μόνο </a:t>
            </a:r>
            <a:r>
              <a:rPr lang="el-GR" sz="2400" dirty="0">
                <a:latin typeface="Times New Roman" panose="02020603050405020304" pitchFamily="18" charset="0"/>
                <a:cs typeface="Times New Roman" panose="02020603050405020304" pitchFamily="18" charset="0"/>
              </a:rPr>
              <a:t>τα σημαντικά σημεία άλλου, </a:t>
            </a:r>
            <a:r>
              <a:rPr lang="el-GR" sz="2400" dirty="0" smtClean="0">
                <a:latin typeface="Times New Roman" panose="02020603050405020304" pitchFamily="18" charset="0"/>
                <a:cs typeface="Times New Roman" panose="02020603050405020304" pitchFamily="18" charset="0"/>
              </a:rPr>
              <a:t>μεγαλύτερου σε </a:t>
            </a:r>
            <a:r>
              <a:rPr lang="el-GR" sz="2400" dirty="0">
                <a:latin typeface="Times New Roman" panose="02020603050405020304" pitchFamily="18" charset="0"/>
                <a:cs typeface="Times New Roman" panose="02020603050405020304" pitchFamily="18" charset="0"/>
              </a:rPr>
              <a:t>έκταση, κειμένου ή </a:t>
            </a:r>
            <a:r>
              <a:rPr lang="el-GR" sz="2400" dirty="0" smtClean="0">
                <a:latin typeface="Times New Roman" panose="02020603050405020304" pitchFamily="18" charset="0"/>
                <a:cs typeface="Times New Roman" panose="02020603050405020304" pitchFamily="18" charset="0"/>
              </a:rPr>
              <a:t>λόγου.</a:t>
            </a:r>
            <a:endParaRPr lang="en-GB"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33400" y="1752600"/>
            <a:ext cx="8153400" cy="40934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742950" lvl="1" indent="-285750">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Στην πρώτη περίοδο αναφέρεται το νοηματικό κέντρο του κειμένου και μπορεί να αναφερθεί ο συγγραφέας και το γραμματειακό είδος.π.χ. ο συγγραφέας ασκεί κριτική…ή στο άρθρο του  με τίτλο …ο …..διερευνά …</a:t>
            </a:r>
            <a:endParaRPr lang="en-GB"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Με τη χρήση των </a:t>
            </a:r>
            <a:r>
              <a:rPr lang="el-GR" sz="2000" dirty="0" smtClean="0">
                <a:latin typeface="Times New Roman" panose="02020603050405020304" pitchFamily="18" charset="0"/>
                <a:cs typeface="Times New Roman" panose="02020603050405020304" pitchFamily="18" charset="0"/>
              </a:rPr>
              <a:t>συνδετικών λέξεων  </a:t>
            </a:r>
            <a:r>
              <a:rPr lang="el-GR" sz="2000" dirty="0">
                <a:latin typeface="Times New Roman" panose="02020603050405020304" pitchFamily="18" charset="0"/>
                <a:cs typeface="Times New Roman" panose="02020603050405020304" pitchFamily="18" charset="0"/>
              </a:rPr>
              <a:t>μεταβαίνουμε στο κυρίως θέμα αξιοποιώντας τους πλαγιότιτλους δίνοντας έμφαση στις ουσιώδεις πληροφορίες</a:t>
            </a:r>
            <a:endParaRPr lang="en-GB"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Μετασχηματισμός της τελευταίας νοηματικής ενότητας σε μια περίοδο ως κατακλείδα</a:t>
            </a:r>
            <a:endParaRPr lang="en-GB"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Το ύφος μας είναι διαφορετικό από του συγγραφέα. Έχει καθαρά πληροφοριακό χαρακτήρα.</a:t>
            </a:r>
            <a:endParaRPr lang="en-GB"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l-GR" sz="2000" dirty="0" smtClean="0">
                <a:latin typeface="Times New Roman" panose="02020603050405020304" pitchFamily="18" charset="0"/>
                <a:cs typeface="Times New Roman" panose="02020603050405020304" pitchFamily="18" charset="0"/>
              </a:rPr>
              <a:t>Λέξεις </a:t>
            </a:r>
            <a:r>
              <a:rPr lang="el-GR" sz="2000" dirty="0">
                <a:latin typeface="Times New Roman" panose="02020603050405020304" pitchFamily="18" charset="0"/>
                <a:cs typeface="Times New Roman" panose="02020603050405020304" pitchFamily="18" charset="0"/>
              </a:rPr>
              <a:t>του κειμένου μπαίνουν σε εισαγωγικά. </a:t>
            </a:r>
            <a:endParaRPr lang="en-GB" sz="2000" dirty="0">
              <a:latin typeface="Times New Roman" panose="02020603050405020304" pitchFamily="18" charset="0"/>
              <a:cs typeface="Times New Roman" panose="02020603050405020304" pitchFamily="18" charset="0"/>
            </a:endParaRPr>
          </a:p>
          <a:p>
            <a:r>
              <a:rPr lang="el-GR"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3789867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113</TotalTime>
  <Words>1050</Words>
  <Application>Microsoft Office PowerPoint</Application>
  <PresentationFormat>Προβολή στην οθόνη (4:3)</PresentationFormat>
  <Paragraphs>63</Paragraphs>
  <Slides>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Clarity</vt:lpstr>
      <vt:lpstr>ENOTHTA 5H </vt:lpstr>
      <vt:lpstr>Διαφάνεια 2</vt:lpstr>
      <vt:lpstr>Διαφάνεια 3</vt:lpstr>
      <vt:lpstr>Διαφάνεια 4</vt:lpstr>
      <vt:lpstr>Διαφάνεια 5</vt:lpstr>
      <vt:lpstr>Διαφάνεια 6</vt:lpstr>
      <vt:lpstr>Διαφάνεια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ENOTHTA 5H </dc:title>
  <dc:creator>Eleni</dc:creator>
  <cp:lastModifiedBy>Κώστας- Μαρία</cp:lastModifiedBy>
  <cp:revision>15</cp:revision>
  <dcterms:created xsi:type="dcterms:W3CDTF">2006-08-16T00:00:00Z</dcterms:created>
  <dcterms:modified xsi:type="dcterms:W3CDTF">2020-04-27T07:29:01Z</dcterms:modified>
</cp:coreProperties>
</file>