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87" r:id="rId5"/>
    <p:sldId id="285" r:id="rId6"/>
    <p:sldId id="299" r:id="rId7"/>
    <p:sldId id="300" r:id="rId8"/>
    <p:sldId id="302" r:id="rId9"/>
    <p:sldId id="284" r:id="rId10"/>
    <p:sldId id="276" r:id="rId11"/>
    <p:sldId id="275" r:id="rId12"/>
    <p:sldId id="273" r:id="rId13"/>
    <p:sldId id="272" r:id="rId14"/>
    <p:sldId id="271" r:id="rId15"/>
    <p:sldId id="270" r:id="rId16"/>
    <p:sldId id="269" r:id="rId17"/>
    <p:sldId id="335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20" r:id="rId34"/>
    <p:sldId id="322" r:id="rId35"/>
    <p:sldId id="324" r:id="rId36"/>
    <p:sldId id="325" r:id="rId37"/>
    <p:sldId id="326" r:id="rId38"/>
    <p:sldId id="329" r:id="rId39"/>
    <p:sldId id="336" r:id="rId40"/>
    <p:sldId id="330" r:id="rId41"/>
    <p:sldId id="334" r:id="rId42"/>
    <p:sldId id="337" r:id="rId43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CC"/>
    <a:srgbClr val="FF0066"/>
    <a:srgbClr val="008000"/>
    <a:srgbClr val="660033"/>
    <a:srgbClr val="663300"/>
    <a:srgbClr val="CC0000"/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9C924-8950-41C4-9283-DDB1BBADB95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DAA6E-70C2-4F3C-8D74-ECF9604D383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6FEF-42B2-410B-874E-6388EA19043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C6162-253D-4072-8A05-A2109B3F765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9AF5E-E653-48C8-B6B4-C2A09D2D8FB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8BA37-21E5-485A-8693-5B1B6752735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B535A-8C3C-46E6-96E6-E8D8DFA43CA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EA9E7-5F93-487F-8E6B-8EFA10E3C60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76621-A56B-49FF-AB15-EFC91BF3E27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E85C5-B370-4CF5-806D-2F3B07B6AB4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0D046-61B3-4DDF-8271-297E30F37BD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00DFD34-B4B6-459B-9A4D-C7E001379D4F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entury-solutions.co.uk/about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836613"/>
            <a:ext cx="7918450" cy="1296987"/>
          </a:xfrm>
        </p:spPr>
        <p:txBody>
          <a:bodyPr anchor="ctr"/>
          <a:lstStyle/>
          <a:p>
            <a:pPr eaLnBrk="1" hangingPunct="1"/>
            <a:r>
              <a:rPr lang="el-GR" sz="4000" b="1" smtClean="0">
                <a:solidFill>
                  <a:srgbClr val="FF0000"/>
                </a:solidFill>
              </a:rPr>
              <a:t>Η ΕΝΝΟΙΑ Η ΣΗΜΑΣΙΑ ΤΗΣ ΤΕΧΝΟΛΟΓΙΑΣ </a:t>
            </a:r>
            <a:br>
              <a:rPr lang="el-GR" sz="4000" b="1" smtClean="0">
                <a:solidFill>
                  <a:srgbClr val="FF0000"/>
                </a:solidFill>
              </a:rPr>
            </a:br>
            <a:r>
              <a:rPr lang="el-GR" sz="4000" b="1" smtClean="0">
                <a:solidFill>
                  <a:srgbClr val="FF0000"/>
                </a:solidFill>
              </a:rPr>
              <a:t>ΚΑΙ Η ΣΧΕΣΗ ΤΗΣ ΜΕ ΤΗΝ ΕΠΙΣΤΗΜΗ</a:t>
            </a:r>
          </a:p>
        </p:txBody>
      </p:sp>
      <p:pic>
        <p:nvPicPr>
          <p:cNvPr id="2051" name="Picture 6" descr="1gear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413" y="2852738"/>
            <a:ext cx="46831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chemeClr val="tx1"/>
                </a:solidFill>
              </a:rPr>
              <a:t>Στον σύγχρονο κόσμο η τεχνολογία βρίσκεται παντού γύρω μας…</a:t>
            </a:r>
          </a:p>
        </p:txBody>
      </p:sp>
      <p:pic>
        <p:nvPicPr>
          <p:cNvPr id="11267" name="Picture 10" descr="7099-La-Paz--the-modern-city-0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981075"/>
            <a:ext cx="7632700" cy="572452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el-GR" sz="2800" b="1" smtClean="0"/>
              <a:t>                                      Στο σπίτι</a:t>
            </a:r>
          </a:p>
        </p:txBody>
      </p:sp>
      <p:pic>
        <p:nvPicPr>
          <p:cNvPr id="12291" name="Picture 4" descr="Stock Photo of  moderne villa apartment house houses architecture modern 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341438"/>
            <a:ext cx="4230687" cy="2787650"/>
          </a:xfrm>
          <a:noFill/>
        </p:spPr>
      </p:pic>
      <p:pic>
        <p:nvPicPr>
          <p:cNvPr id="12292" name="Picture 6" descr="Egnatia_West-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417888"/>
            <a:ext cx="52197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3" name="Ορθογώνιο 1"/>
          <p:cNvSpPr>
            <a:spLocks noChangeArrowheads="1"/>
          </p:cNvSpPr>
          <p:nvPr/>
        </p:nvSpPr>
        <p:spPr bwMode="auto">
          <a:xfrm>
            <a:off x="1116013" y="2349500"/>
            <a:ext cx="22320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sz="2800" b="1"/>
              <a:t>Στον δρόμο</a:t>
            </a:r>
            <a:endParaRPr lang="el-GR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el-GR" sz="2800" b="1" smtClean="0"/>
              <a:t>Στο γραφείο…</a:t>
            </a:r>
          </a:p>
        </p:txBody>
      </p:sp>
      <p:pic>
        <p:nvPicPr>
          <p:cNvPr id="13315" name="Picture 6" descr="modern and traditional office furniture">
            <a:hlinkClick r:id="rId2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692150"/>
            <a:ext cx="8497888" cy="60325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chemeClr val="tx1"/>
                </a:solidFill>
              </a:rPr>
              <a:t>Είναι απαραίτητη σε πολλές ανθρώπινες δραστηριότητες, από την </a:t>
            </a:r>
            <a:r>
              <a:rPr lang="el-GR" sz="2800" b="1" smtClean="0">
                <a:solidFill>
                  <a:srgbClr val="FF0000"/>
                </a:solidFill>
              </a:rPr>
              <a:t>διατροφή…</a:t>
            </a:r>
          </a:p>
        </p:txBody>
      </p:sp>
      <p:pic>
        <p:nvPicPr>
          <p:cNvPr id="14339" name="Picture 6" descr="supermarket-restocking-2-DHD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125538"/>
            <a:ext cx="7488237" cy="561657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el-GR" sz="2800" b="1" smtClean="0"/>
              <a:t>Και την παιδεία…</a:t>
            </a:r>
          </a:p>
        </p:txBody>
      </p:sp>
      <p:pic>
        <p:nvPicPr>
          <p:cNvPr id="15363" name="Picture 6" descr="lowndes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765175"/>
            <a:ext cx="8064500" cy="57531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eaLnBrk="1" hangingPunct="1"/>
            <a:r>
              <a:rPr lang="el-GR" sz="2800" b="1" smtClean="0"/>
              <a:t>Μέχρι την επικοινωνία…</a:t>
            </a:r>
          </a:p>
        </p:txBody>
      </p:sp>
      <p:pic>
        <p:nvPicPr>
          <p:cNvPr id="16387" name="Picture 10" descr="hellas_sat_canaveral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49275"/>
            <a:ext cx="9144000" cy="61341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el-GR" sz="2800" b="1" smtClean="0"/>
              <a:t>Και την ψυχαγωγία</a:t>
            </a:r>
          </a:p>
        </p:txBody>
      </p:sp>
      <p:pic>
        <p:nvPicPr>
          <p:cNvPr id="17411" name="Picture 6" descr="home%2520cinema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620713"/>
            <a:ext cx="7775575" cy="6043612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>
          <a:xfrm>
            <a:off x="468313" y="2636838"/>
            <a:ext cx="8229600" cy="1143000"/>
          </a:xfrm>
        </p:spPr>
        <p:txBody>
          <a:bodyPr/>
          <a:lstStyle/>
          <a:p>
            <a:r>
              <a:rPr lang="el-GR" smtClean="0"/>
              <a:t>Άρα </a:t>
            </a:r>
            <a:r>
              <a:rPr lang="el-GR" smtClean="0">
                <a:solidFill>
                  <a:srgbClr val="FF0000"/>
                </a:solidFill>
              </a:rPr>
              <a:t>η Τεχνολογία σχετίζεται με την ανθρώπινη δραστηριότητα, και την προσπάθεια του ανθρώπου να επιλύσει τα πρακτικά προβλήματα διευκολύνοντας την καθημερνή ζωή του.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052513"/>
          </a:xfrm>
        </p:spPr>
        <p:txBody>
          <a:bodyPr/>
          <a:lstStyle/>
          <a:p>
            <a:pPr eaLnBrk="1" hangingPunct="1"/>
            <a:r>
              <a:rPr lang="el-GR" sz="2800" b="1" smtClean="0"/>
              <a:t/>
            </a:r>
            <a:br>
              <a:rPr lang="el-GR" sz="2800" b="1" smtClean="0"/>
            </a:br>
            <a:r>
              <a:rPr lang="el-GR" sz="2800" b="1" smtClean="0"/>
              <a:t/>
            </a:r>
            <a:br>
              <a:rPr lang="el-GR" sz="2800" b="1" smtClean="0"/>
            </a:br>
            <a:r>
              <a:rPr lang="el-GR" sz="2800" b="1" smtClean="0"/>
              <a:t/>
            </a:r>
            <a:br>
              <a:rPr lang="el-GR" sz="2800" b="1" smtClean="0"/>
            </a:br>
            <a:r>
              <a:rPr lang="el-GR" sz="2800" b="1" smtClean="0"/>
              <a:t/>
            </a:r>
            <a:br>
              <a:rPr lang="el-GR" sz="2800" b="1" smtClean="0"/>
            </a:br>
            <a:r>
              <a:rPr lang="el-GR" sz="2800" b="1" smtClean="0"/>
              <a:t/>
            </a:r>
            <a:br>
              <a:rPr lang="el-GR" sz="2800" b="1" smtClean="0"/>
            </a:br>
            <a:r>
              <a:rPr lang="el-GR" sz="2800" b="1" smtClean="0"/>
              <a:t/>
            </a:r>
            <a:br>
              <a:rPr lang="el-GR" sz="2800" b="1" smtClean="0"/>
            </a:br>
            <a:r>
              <a:rPr lang="el-GR" sz="2800" b="1" smtClean="0"/>
              <a:t/>
            </a:r>
            <a:br>
              <a:rPr lang="el-GR" sz="2800" b="1" smtClean="0"/>
            </a:br>
            <a:r>
              <a:rPr lang="el-GR" sz="2800" b="1" smtClean="0"/>
              <a:t/>
            </a:r>
            <a:br>
              <a:rPr lang="el-GR" sz="2800" b="1" smtClean="0"/>
            </a:br>
            <a:r>
              <a:rPr lang="el-GR" sz="2800" b="1" smtClean="0"/>
              <a:t/>
            </a:r>
            <a:br>
              <a:rPr lang="el-GR" sz="2800" b="1" smtClean="0"/>
            </a:br>
            <a:r>
              <a:rPr lang="el-GR" sz="2800" b="1" smtClean="0"/>
              <a:t/>
            </a:r>
            <a:br>
              <a:rPr lang="el-GR" sz="2800" b="1" smtClean="0"/>
            </a:br>
            <a:r>
              <a:rPr lang="el-GR" sz="2800" b="1" smtClean="0"/>
              <a:t/>
            </a:r>
            <a:br>
              <a:rPr lang="el-GR" sz="2800" b="1" smtClean="0"/>
            </a:br>
            <a:r>
              <a:rPr lang="el-GR" sz="2800" b="1" smtClean="0"/>
              <a:t/>
            </a:r>
            <a:br>
              <a:rPr lang="el-GR" sz="2800" b="1" smtClean="0"/>
            </a:br>
            <a:r>
              <a:rPr lang="el-GR" sz="2800" b="1" smtClean="0"/>
              <a:t>2) ΣΧΕΣΗ ΤΕΧΝΟΛΟΓΙΑΣ ΚΑΙ ΕΠΙΣΤΗΜΗΣ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9525"/>
            <a:ext cx="9144000" cy="1052513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chemeClr val="tx1"/>
                </a:solidFill>
              </a:rPr>
              <a:t>Πολλοί άνθρωποι ταυτίζουν την τεχνολογία μόνο με τα μηχανήματα…</a:t>
            </a:r>
          </a:p>
        </p:txBody>
      </p:sp>
      <p:pic>
        <p:nvPicPr>
          <p:cNvPr id="20483" name="Picture 8" descr="Image Preview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981075"/>
            <a:ext cx="7488238" cy="5608638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rgbClr val="FF0000"/>
                </a:solidFill>
              </a:rPr>
              <a:t>Τεχνολογία</a:t>
            </a:r>
            <a:r>
              <a:rPr lang="el-GR" sz="2800" b="1" smtClean="0">
                <a:solidFill>
                  <a:schemeClr val="tx1"/>
                </a:solidFill>
              </a:rPr>
              <a:t> είναι οτιδήποτε έχει δημιουργήσει ο άνθρωπος στον υλικό τομέα από την στιγμή που εμφανίστηκε στη γη ως σήμερα.</a:t>
            </a:r>
          </a:p>
        </p:txBody>
      </p:sp>
      <p:pic>
        <p:nvPicPr>
          <p:cNvPr id="3075" name="Picture 8" descr="57 Soybean Technology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412875"/>
            <a:ext cx="6624638" cy="5357813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chemeClr val="tx1"/>
                </a:solidFill>
              </a:rPr>
              <a:t>Μια ταύτιση εύλογη αλλά όχι αληθινή</a:t>
            </a:r>
          </a:p>
        </p:txBody>
      </p:sp>
      <p:pic>
        <p:nvPicPr>
          <p:cNvPr id="21507" name="Picture 6" descr="machinery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92150"/>
            <a:ext cx="9144000" cy="60960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chemeClr val="tx1"/>
                </a:solidFill>
              </a:rPr>
              <a:t>Έχει προέλθει από την εύκολη και χειροπιαστή για πολλούς ανθρώπους πραγματικότητα…</a:t>
            </a:r>
          </a:p>
        </p:txBody>
      </p:sp>
      <p:pic>
        <p:nvPicPr>
          <p:cNvPr id="22531" name="Picture 6" descr="d08-21-Man-Holding-Hay-Bale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052513"/>
            <a:ext cx="7632700" cy="5703887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el-GR" sz="3200" b="1" smtClean="0">
                <a:solidFill>
                  <a:schemeClr val="tx1"/>
                </a:solidFill>
              </a:rPr>
              <a:t>Ότι δηλαδή με την πάροδο του χρόνου πολλές κοπιαστικές χειρωνακτικές εργασίες</a:t>
            </a:r>
          </a:p>
        </p:txBody>
      </p:sp>
      <p:pic>
        <p:nvPicPr>
          <p:cNvPr id="23555" name="Picture 6" descr="51 - fast team digging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052513"/>
            <a:ext cx="7488237" cy="5616575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981075"/>
            <a:ext cx="9144000" cy="549275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chemeClr val="tx1"/>
                </a:solidFill>
              </a:rPr>
              <a:t>έγιναν ευκολότερες, γρήγορες και πιο παραγωγικές</a:t>
            </a:r>
            <a:r>
              <a:rPr lang="en-US" sz="2800" b="1" smtClean="0">
                <a:solidFill>
                  <a:schemeClr val="tx1"/>
                </a:solidFill>
              </a:rPr>
              <a:t/>
            </a:r>
            <a:br>
              <a:rPr lang="en-US" sz="2800" b="1" smtClean="0">
                <a:solidFill>
                  <a:schemeClr val="tx1"/>
                </a:solidFill>
              </a:rPr>
            </a:br>
            <a:r>
              <a:rPr lang="el-GR" sz="2800" b="1" smtClean="0">
                <a:solidFill>
                  <a:schemeClr val="tx1"/>
                </a:solidFill>
              </a:rPr>
              <a:t>Με την χρήση όλο και περισσοτέρων και πιο σύγχρονων μηχανημάτων</a:t>
            </a:r>
            <a:br>
              <a:rPr lang="el-GR" sz="2800" b="1" smtClean="0">
                <a:solidFill>
                  <a:schemeClr val="tx1"/>
                </a:solidFill>
              </a:rPr>
            </a:br>
            <a:r>
              <a:rPr lang="en-US" sz="2800" b="1" smtClean="0">
                <a:solidFill>
                  <a:schemeClr val="tx1"/>
                </a:solidFill>
              </a:rPr>
              <a:t/>
            </a:r>
            <a:br>
              <a:rPr lang="en-US" sz="2800" b="1" smtClean="0">
                <a:solidFill>
                  <a:schemeClr val="tx1"/>
                </a:solidFill>
              </a:rPr>
            </a:br>
            <a:endParaRPr lang="el-GR" sz="2800" b="1" smtClean="0">
              <a:solidFill>
                <a:schemeClr val="tx1"/>
              </a:solidFill>
            </a:endParaRPr>
          </a:p>
        </p:txBody>
      </p:sp>
      <p:pic>
        <p:nvPicPr>
          <p:cNvPr id="24579" name="Picture 6" descr="DiggingQ8_Web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51138" y="1916113"/>
            <a:ext cx="4002087" cy="4649787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404813"/>
            <a:ext cx="9144000" cy="981075"/>
          </a:xfrm>
        </p:spPr>
        <p:txBody>
          <a:bodyPr/>
          <a:lstStyle/>
          <a:p>
            <a:pPr eaLnBrk="1" hangingPunct="1"/>
            <a:r>
              <a:rPr lang="el-GR" sz="2800" b="1" smtClean="0"/>
              <a:t/>
            </a:r>
            <a:br>
              <a:rPr lang="el-GR" sz="2800" b="1" smtClean="0"/>
            </a:br>
            <a:r>
              <a:rPr lang="el-GR" sz="2800" b="1" u="sng" smtClean="0"/>
              <a:t>Είναι όμως αλήθεια αυτό</a:t>
            </a:r>
            <a:r>
              <a:rPr lang="en-US" sz="2800" b="1" u="sng" smtClean="0"/>
              <a:t>;</a:t>
            </a:r>
            <a:endParaRPr lang="el-GR" sz="2800" b="1" u="sng" smtClean="0"/>
          </a:p>
        </p:txBody>
      </p:sp>
      <p:pic>
        <p:nvPicPr>
          <p:cNvPr id="25603" name="Picture 5" descr="Αποτέλεσμα εικόνας για ΕΚΣΚΑΦΕΑ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2060575"/>
            <a:ext cx="5657850" cy="4525963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chemeClr val="tx1"/>
                </a:solidFill>
              </a:rPr>
              <a:t>Ας σκεφτούμε για παράδειγμα την αποστολή ενός διαστημόπλοιου στο φεγγάρι…</a:t>
            </a:r>
          </a:p>
        </p:txBody>
      </p:sp>
      <p:pic>
        <p:nvPicPr>
          <p:cNvPr id="26627" name="Picture 6" descr="285px-Apollo_16_LM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125538"/>
            <a:ext cx="6551613" cy="5402262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chemeClr val="tx1"/>
                </a:solidFill>
              </a:rPr>
              <a:t>και τον περίπατο του ανθρώπου σ’ αυτό που χαρακτηρίζεται σαν κατόρθωμα της σύγχρονης τεχνολογίας.</a:t>
            </a:r>
          </a:p>
        </p:txBody>
      </p:sp>
      <p:pic>
        <p:nvPicPr>
          <p:cNvPr id="27651" name="Picture 6" descr="ApolloA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341438"/>
            <a:ext cx="5400675" cy="5400675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rgbClr val="FF0000"/>
                </a:solidFill>
              </a:rPr>
              <a:t>Θα δούμε όμως να καταρρίπτεται  ο ορισμό της τεχνολογίας σαν απλού μηχανολογικού εξοπλισμού</a:t>
            </a:r>
          </a:p>
        </p:txBody>
      </p:sp>
      <p:pic>
        <p:nvPicPr>
          <p:cNvPr id="28675" name="Picture 10" descr="apollo16_LRV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412875"/>
            <a:ext cx="5545137" cy="5322888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chemeClr val="tx1"/>
                </a:solidFill>
              </a:rPr>
              <a:t>Και αυτό γιατί ενώ χρησιμοποιήθηκε όντως υψηλός τεχνολογικός εξοπλισμός…</a:t>
            </a:r>
          </a:p>
        </p:txBody>
      </p:sp>
      <p:pic>
        <p:nvPicPr>
          <p:cNvPr id="29699" name="Picture 6" descr="ApolloRover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981075"/>
            <a:ext cx="7272337" cy="5640388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chemeClr val="tx1"/>
                </a:solidFill>
              </a:rPr>
              <a:t>Αυτός από μόνος του δεν ήταν ικανός να στείλει τους αστροναύτες στο διάστημα…</a:t>
            </a:r>
          </a:p>
        </p:txBody>
      </p:sp>
      <p:pic>
        <p:nvPicPr>
          <p:cNvPr id="30723" name="Picture 6" descr="apollo15_workin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981075"/>
            <a:ext cx="5527675" cy="5545138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60575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rgbClr val="FF0000"/>
                </a:solidFill>
              </a:rPr>
              <a:t>Βασικό κίνητρο </a:t>
            </a:r>
            <a:r>
              <a:rPr lang="el-GR" sz="2800" b="1" smtClean="0">
                <a:solidFill>
                  <a:schemeClr val="tx1"/>
                </a:solidFill>
              </a:rPr>
              <a:t>για την ανάπτυξη της τεχνολογίας και την δημιουργία των πρώτων ανακαλύψεων…</a:t>
            </a:r>
            <a:r>
              <a:rPr lang="el-GR" sz="2800" b="1" smtClean="0">
                <a:solidFill>
                  <a:srgbClr val="FF0000"/>
                </a:solidFill>
              </a:rPr>
              <a:t>Ήταν η εξασφάλιση της τροφής…</a:t>
            </a:r>
          </a:p>
        </p:txBody>
      </p:sp>
      <p:pic>
        <p:nvPicPr>
          <p:cNvPr id="4099" name="Picture 6" descr="Prehistoric_hunters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9863" y="2205038"/>
            <a:ext cx="6264275" cy="3959225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203575" cy="6858000"/>
          </a:xfrm>
        </p:spPr>
        <p:txBody>
          <a:bodyPr/>
          <a:lstStyle/>
          <a:p>
            <a:pPr eaLnBrk="1" hangingPunct="1"/>
            <a:r>
              <a:rPr lang="el-GR" sz="2400" b="1" smtClean="0">
                <a:solidFill>
                  <a:schemeClr val="tx1"/>
                </a:solidFill>
              </a:rPr>
              <a:t>και να τους επιστρέψει με ασφάλεια στην γη,</a:t>
            </a:r>
          </a:p>
        </p:txBody>
      </p:sp>
      <p:pic>
        <p:nvPicPr>
          <p:cNvPr id="31747" name="Picture 6" descr="Apollo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475" y="0"/>
            <a:ext cx="4786313" cy="685800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chemeClr val="tx1"/>
                </a:solidFill>
              </a:rPr>
              <a:t>Σίγουρα χρειάστηκε κάτι παραπάνω από εξοπλισμό!!!</a:t>
            </a:r>
          </a:p>
        </p:txBody>
      </p:sp>
      <p:pic>
        <p:nvPicPr>
          <p:cNvPr id="32771" name="Picture 6" descr="apollo15_LMandLRV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125538"/>
            <a:ext cx="8713788" cy="5389562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rgbClr val="FF0000"/>
                </a:solidFill>
              </a:rPr>
              <a:t>Τι ήταν όμως αυτό</a:t>
            </a:r>
            <a:r>
              <a:rPr lang="en-US" sz="2800" b="1" smtClean="0">
                <a:solidFill>
                  <a:srgbClr val="FF0000"/>
                </a:solidFill>
              </a:rPr>
              <a:t>;</a:t>
            </a:r>
            <a:endParaRPr lang="el-GR" sz="2800" b="1" smtClean="0">
              <a:solidFill>
                <a:srgbClr val="FF0000"/>
              </a:solidFill>
            </a:endParaRPr>
          </a:p>
        </p:txBody>
      </p:sp>
      <p:pic>
        <p:nvPicPr>
          <p:cNvPr id="33795" name="Picture 6" descr="apollo9_lander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765175"/>
            <a:ext cx="6696075" cy="584835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3" y="765175"/>
            <a:ext cx="9144000" cy="1052513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chemeClr val="tx1"/>
                </a:solidFill>
              </a:rPr>
              <a:t>Αρχικά υπήρξε ένας </a:t>
            </a:r>
            <a:r>
              <a:rPr lang="el-GR" sz="2800" b="1" smtClean="0">
                <a:solidFill>
                  <a:srgbClr val="FF0000"/>
                </a:solidFill>
              </a:rPr>
              <a:t>στόχος</a:t>
            </a:r>
            <a:r>
              <a:rPr lang="el-GR" sz="2800" b="1" smtClean="0">
                <a:solidFill>
                  <a:schemeClr val="tx1"/>
                </a:solidFill>
              </a:rPr>
              <a:t>…</a:t>
            </a:r>
            <a:br>
              <a:rPr lang="el-GR" sz="2800" b="1" smtClean="0">
                <a:solidFill>
                  <a:schemeClr val="tx1"/>
                </a:solidFill>
              </a:rPr>
            </a:br>
            <a:r>
              <a:rPr lang="el-GR" sz="2800" b="1" smtClean="0">
                <a:solidFill>
                  <a:schemeClr val="tx1"/>
                </a:solidFill>
              </a:rPr>
              <a:t>Το να περπατήσει ένας άνθρωπος στο φεγγάρι και να επιστρέψει με ασφάλεια στην γη…</a:t>
            </a:r>
          </a:p>
        </p:txBody>
      </p:sp>
      <p:pic>
        <p:nvPicPr>
          <p:cNvPr id="34819" name="Picture 6" descr="apollo1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46138" y="2341563"/>
            <a:ext cx="7451725" cy="4516437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22425"/>
            <a:ext cx="9144000" cy="692150"/>
          </a:xfrm>
        </p:spPr>
        <p:txBody>
          <a:bodyPr/>
          <a:lstStyle/>
          <a:p>
            <a:pPr eaLnBrk="1" hangingPunct="1"/>
            <a:r>
              <a:rPr lang="el-GR" sz="2800" b="1" smtClean="0"/>
              <a:t>Όπως η </a:t>
            </a:r>
            <a:r>
              <a:rPr lang="el-GR" sz="2800" b="1" smtClean="0">
                <a:solidFill>
                  <a:srgbClr val="FF0000"/>
                </a:solidFill>
              </a:rPr>
              <a:t>κατασκευή πυραύλων…</a:t>
            </a:r>
          </a:p>
        </p:txBody>
      </p:sp>
      <p:pic>
        <p:nvPicPr>
          <p:cNvPr id="35843" name="Picture 8" descr="apollo7_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344738"/>
            <a:ext cx="2952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2"/>
          <p:cNvSpPr txBox="1">
            <a:spLocks noChangeArrowheads="1"/>
          </p:cNvSpPr>
          <p:nvPr/>
        </p:nvSpPr>
        <p:spPr bwMode="auto">
          <a:xfrm>
            <a:off x="0" y="47625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l-GR" sz="2800" b="1">
                <a:solidFill>
                  <a:schemeClr val="tx2"/>
                </a:solidFill>
              </a:rPr>
              <a:t>Ο </a:t>
            </a:r>
            <a:r>
              <a:rPr lang="el-GR" sz="2800" b="1"/>
              <a:t>αρχικός στόχος χωρίστηκε αργότερα σε μια σειρά πρακτικών καθηκόντων,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2924175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chemeClr val="tx1"/>
                </a:solidFill>
              </a:rPr>
              <a:t>Ο σχεδιασμός και έλεγχος των σεληνιακών οχημάτων κ.λπ.</a:t>
            </a:r>
          </a:p>
        </p:txBody>
      </p:sp>
      <p:pic>
        <p:nvPicPr>
          <p:cNvPr id="36867" name="Picture 6" descr="apollo16_LRV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2997200"/>
            <a:ext cx="3673475" cy="3525838"/>
          </a:xfrm>
          <a:noFill/>
        </p:spPr>
      </p:pic>
      <p:pic>
        <p:nvPicPr>
          <p:cNvPr id="36868" name="Picture 6" descr="apollo9_outs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2492375"/>
            <a:ext cx="4465637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9" name="Rectangle 2"/>
          <p:cNvSpPr txBox="1">
            <a:spLocks noChangeArrowheads="1"/>
          </p:cNvSpPr>
          <p:nvPr/>
        </p:nvSpPr>
        <p:spPr bwMode="auto">
          <a:xfrm>
            <a:off x="485775" y="908050"/>
            <a:ext cx="41402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l-GR" sz="2800" b="1"/>
              <a:t>Η επίτευξη κίνησης σε τροχιά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el-GR" sz="2800" b="1" smtClean="0"/>
              <a:t>Όλα αυτά μελετήθηκαν από επιστήμονες…</a:t>
            </a:r>
          </a:p>
        </p:txBody>
      </p:sp>
      <p:pic>
        <p:nvPicPr>
          <p:cNvPr id="37891" name="Picture 12" descr="Lee Bullen Character Design - The Scientists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620713"/>
            <a:ext cx="7704138" cy="6043612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/>
            <a:r>
              <a:rPr lang="el-GR" sz="2800" b="1" smtClean="0"/>
              <a:t>Όπως Μηχανικοί…</a:t>
            </a:r>
          </a:p>
        </p:txBody>
      </p:sp>
      <p:pic>
        <p:nvPicPr>
          <p:cNvPr id="38915" name="Picture 6" descr="Engineers_at_work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765175"/>
            <a:ext cx="8785225" cy="5848350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el-GR" sz="2800" b="1" smtClean="0"/>
              <a:t>Προγραμματιστές κ.α.</a:t>
            </a:r>
          </a:p>
        </p:txBody>
      </p:sp>
      <p:pic>
        <p:nvPicPr>
          <p:cNvPr id="39939" name="Picture 6" descr="programmer-at-work-8-DHD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620713"/>
            <a:ext cx="8066088" cy="6049962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….</a:t>
            </a:r>
            <a:r>
              <a:rPr lang="el-GR" sz="3200" smtClean="0"/>
              <a:t>Οι οποίοι χρησιμοποιώντας τις επιστημονικές τους γνώσεις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l-GR" u="sng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l-GR" dirty="0"/>
          </a:p>
          <a:p>
            <a:pPr>
              <a:defRPr/>
            </a:pPr>
            <a:r>
              <a:rPr lang="el-GR" dirty="0" smtClean="0">
                <a:solidFill>
                  <a:srgbClr val="FF0000"/>
                </a:solidFill>
              </a:rPr>
              <a:t>Προσπαθούσαν να κατανοήσουν και να ερμηνεύσουν τα φαινόμενα που συμβαίνουν στην φύση και να </a:t>
            </a:r>
            <a:r>
              <a:rPr lang="el-GR" dirty="0" err="1" smtClean="0">
                <a:solidFill>
                  <a:srgbClr val="FF0000"/>
                </a:solidFill>
              </a:rPr>
              <a:t>παράξουν</a:t>
            </a:r>
            <a:r>
              <a:rPr lang="el-GR" dirty="0" smtClean="0">
                <a:solidFill>
                  <a:srgbClr val="FF0000"/>
                </a:solidFill>
              </a:rPr>
              <a:t> τεχνολογία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chemeClr val="tx1"/>
                </a:solidFill>
              </a:rPr>
              <a:t>Καθώς και η ανάγκη για </a:t>
            </a:r>
            <a:r>
              <a:rPr lang="el-GR" sz="2800" b="1" smtClean="0">
                <a:solidFill>
                  <a:srgbClr val="FF0000"/>
                </a:solidFill>
              </a:rPr>
              <a:t>προστασία</a:t>
            </a:r>
            <a:r>
              <a:rPr lang="el-GR" sz="2800" b="1" smtClean="0">
                <a:solidFill>
                  <a:schemeClr val="tx1"/>
                </a:solidFill>
              </a:rPr>
              <a:t> από τους κινδύνους της φύσης</a:t>
            </a:r>
          </a:p>
        </p:txBody>
      </p:sp>
      <p:pic>
        <p:nvPicPr>
          <p:cNvPr id="5123" name="Picture 6" descr="pki0106l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25538"/>
            <a:ext cx="8713787" cy="5564187"/>
          </a:xfr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chemeClr val="tx1"/>
                </a:solidFill>
              </a:rPr>
              <a:t>Επομένως </a:t>
            </a:r>
            <a:r>
              <a:rPr lang="el-GR" sz="2800" b="1" smtClean="0">
                <a:solidFill>
                  <a:srgbClr val="FF0000"/>
                </a:solidFill>
              </a:rPr>
              <a:t>ο άνθρωπος </a:t>
            </a:r>
            <a:r>
              <a:rPr lang="el-GR" sz="2800" b="1" smtClean="0">
                <a:solidFill>
                  <a:schemeClr val="tx1"/>
                </a:solidFill>
              </a:rPr>
              <a:t>σαν «εξειδικευμένη επιστημονική γνώση» αποτελεί βασικό παράγοντα στην αλυσίδα της επιτυχίας ενός προγράμματος.</a:t>
            </a:r>
          </a:p>
        </p:txBody>
      </p:sp>
      <p:pic>
        <p:nvPicPr>
          <p:cNvPr id="41987" name="Picture 6" descr="progmet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484313"/>
            <a:ext cx="6913562" cy="5175250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9144000" cy="1417638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rgbClr val="FF0000"/>
                </a:solidFill>
              </a:rPr>
              <a:t>Θα μπορούσαμε λοιπόν να πούμε ότι τεχνολογία είναι η εφαρμογή της «επιστημονικής γνώσης» σε πρακτικά θέματα με την βοήθεια μηχανημάτων</a:t>
            </a:r>
          </a:p>
        </p:txBody>
      </p:sp>
      <p:sp>
        <p:nvSpPr>
          <p:cNvPr id="43011" name="Rectangle 2"/>
          <p:cNvSpPr txBox="1">
            <a:spLocks noChangeArrowheads="1"/>
          </p:cNvSpPr>
          <p:nvPr/>
        </p:nvSpPr>
        <p:spPr bwMode="auto">
          <a:xfrm>
            <a:off x="0" y="3716338"/>
            <a:ext cx="914400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l-GR" sz="2800" b="1">
                <a:solidFill>
                  <a:srgbClr val="FF0000"/>
                </a:solidFill>
              </a:rPr>
              <a:t>Και επιστήμη  ότι είναι το σύνολο των γνώσεων με το οποίο ο άνθρωπος προσπαθεί να ερμηνεύσει τα φαινόμενα που συμβαίνουν στην φύση.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404813"/>
            <a:ext cx="8229600" cy="597693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l-GR" sz="2800" b="1" dirty="0" smtClean="0">
                <a:solidFill>
                  <a:srgbClr val="FF0000"/>
                </a:solidFill>
              </a:rPr>
              <a:t>Η επιστήμη συνεργάζεται απαραίτητα με  την τεχνολογία και το αντίστροφο  –  κάθε μία εξαρτάται από την άλλη – σε σημείο που πολλές φορές να είναι δύσκολο να τις ξεχωρίσουμε.</a:t>
            </a:r>
          </a:p>
          <a:p>
            <a:pPr marL="0" indent="0" algn="ctr">
              <a:buFontTx/>
              <a:buNone/>
              <a:defRPr/>
            </a:pPr>
            <a:endParaRPr lang="el-GR" sz="2400" b="1" dirty="0" smtClean="0"/>
          </a:p>
          <a:p>
            <a:pPr marL="0" indent="0" algn="ctr">
              <a:buFontTx/>
              <a:buNone/>
              <a:defRPr/>
            </a:pPr>
            <a:endParaRPr lang="el-GR" sz="2400" b="1" dirty="0"/>
          </a:p>
          <a:p>
            <a:pPr marL="0" indent="0" algn="ctr">
              <a:buFontTx/>
              <a:buNone/>
              <a:defRPr/>
            </a:pPr>
            <a:endParaRPr lang="el-GR" sz="2400" b="1" dirty="0"/>
          </a:p>
          <a:p>
            <a:pPr marL="0" indent="0" algn="ctr">
              <a:buFontTx/>
              <a:buNone/>
              <a:defRPr/>
            </a:pPr>
            <a:endParaRPr lang="el-GR" sz="2400" b="1" dirty="0" smtClean="0"/>
          </a:p>
          <a:p>
            <a:pPr marL="0" indent="0" algn="ctr">
              <a:buFontTx/>
              <a:buNone/>
              <a:defRPr/>
            </a:pPr>
            <a:r>
              <a:rPr lang="el-GR" sz="2800" b="1" dirty="0" smtClean="0">
                <a:solidFill>
                  <a:srgbClr val="FF0000"/>
                </a:solidFill>
              </a:rPr>
              <a:t>Κάθε τεχνολογική ανακάλυψη δίνει ώθηση στην επιστήμη και κάθε επιστημονική ανακάλυψη βοηθάει στην εξέλιξη της τεχνολογίας</a:t>
            </a:r>
            <a:r>
              <a:rPr lang="el-GR" sz="2800" b="1" dirty="0" smtClean="0">
                <a:solidFill>
                  <a:srgbClr val="FF0000"/>
                </a:solidFill>
                <a:latin typeface="Garamond" pitchFamily="18" charset="0"/>
              </a:rPr>
              <a:t>. </a:t>
            </a:r>
            <a:endParaRPr lang="en-GB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0" indent="0" algn="ctr">
              <a:buFontTx/>
              <a:buNone/>
              <a:defRPr/>
            </a:pPr>
            <a:endParaRPr lang="el-GR" sz="2400" b="1" dirty="0" smtClean="0"/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575" y="692150"/>
            <a:ext cx="9144000" cy="692150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chemeClr val="tx1"/>
                </a:solidFill>
              </a:rPr>
              <a:t>Με την βοήθεια της τεχνολογίας ο άνθρωπος έχει αυξήσει τις δυνατότητες του απέναντι στη φύση</a:t>
            </a:r>
            <a:br>
              <a:rPr lang="el-GR" sz="2800" b="1" smtClean="0">
                <a:solidFill>
                  <a:schemeClr val="tx1"/>
                </a:solidFill>
              </a:rPr>
            </a:br>
            <a:r>
              <a:rPr lang="el-GR" sz="2800" b="1" smtClean="0">
                <a:solidFill>
                  <a:schemeClr val="tx1"/>
                </a:solidFill>
              </a:rPr>
              <a:t>και έχει αλλάξει το περιβάλλον του…</a:t>
            </a:r>
          </a:p>
        </p:txBody>
      </p:sp>
      <p:pic>
        <p:nvPicPr>
          <p:cNvPr id="6147" name="Picture 6" descr="13_12_Big_City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989138"/>
            <a:ext cx="5976937" cy="4560887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73238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chemeClr val="tx1"/>
                </a:solidFill>
              </a:rPr>
              <a:t>Για να ικανοποιήσουν τις ανάγκες τους οι σύγχρονοι άνθρωποι δημιουργούν και βελτιώνουν συνέχεια τους τρόπους που επικοινωνούν…                                                   που ταξιδεύουν…</a:t>
            </a:r>
          </a:p>
        </p:txBody>
      </p:sp>
      <p:pic>
        <p:nvPicPr>
          <p:cNvPr id="7171" name="Picture 6" descr="Transportation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2349500"/>
            <a:ext cx="4159250" cy="2995613"/>
          </a:xfrm>
          <a:noFill/>
        </p:spPr>
      </p:pic>
      <p:pic>
        <p:nvPicPr>
          <p:cNvPr id="7172" name="Picture 6" descr="w550i-mobile-ph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2695575"/>
            <a:ext cx="3611562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el-GR" sz="2800" b="1" smtClean="0"/>
              <a:t>Που κατασκευάζουν…</a:t>
            </a:r>
          </a:p>
        </p:txBody>
      </p:sp>
      <p:pic>
        <p:nvPicPr>
          <p:cNvPr id="8195" name="Picture 6" descr="Construction%2520Site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8" y="3429000"/>
            <a:ext cx="4535487" cy="2890838"/>
          </a:xfrm>
          <a:noFill/>
        </p:spPr>
      </p:pic>
      <p:pic>
        <p:nvPicPr>
          <p:cNvPr id="8196" name="Picture 6" descr="slr_production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628775"/>
            <a:ext cx="4233863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35463" y="188913"/>
            <a:ext cx="4354512" cy="3140075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chemeClr val="tx1"/>
                </a:solidFill>
              </a:rPr>
              <a:t>Που θεραπεύουν ασθένειες…</a:t>
            </a:r>
          </a:p>
        </p:txBody>
      </p:sp>
      <p:pic>
        <p:nvPicPr>
          <p:cNvPr id="9219" name="Picture 6" descr="lister_hospital_-1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5425" y="3429000"/>
            <a:ext cx="4640263" cy="3240088"/>
          </a:xfrm>
          <a:noFill/>
        </p:spPr>
      </p:pic>
      <p:pic>
        <p:nvPicPr>
          <p:cNvPr id="9220" name="Picture 6" descr="cultivation%2520(2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36838"/>
            <a:ext cx="362426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Rectangle 2"/>
          <p:cNvSpPr txBox="1">
            <a:spLocks noChangeArrowheads="1"/>
          </p:cNvSpPr>
          <p:nvPr/>
        </p:nvSpPr>
        <p:spPr bwMode="auto">
          <a:xfrm>
            <a:off x="179388" y="157163"/>
            <a:ext cx="43561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l-GR" sz="2800" b="1"/>
              <a:t>Που καλλιεργούν την γη με σύγχρονες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1125537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chemeClr val="tx1"/>
                </a:solidFill>
              </a:rPr>
              <a:t>Όλα αυτά με σκοπό να ικανοποιήσει τις ανάγκες του και να κάνει </a:t>
            </a:r>
            <a:r>
              <a:rPr lang="el-GR" sz="2800" b="1" smtClean="0">
                <a:solidFill>
                  <a:srgbClr val="FF0000"/>
                </a:solidFill>
              </a:rPr>
              <a:t>ευκολότερη την ζωή του</a:t>
            </a:r>
            <a:r>
              <a:rPr lang="el-GR" sz="2800" b="1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43" name="Picture 6" descr="comfycouch_9039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133475"/>
            <a:ext cx="7632700" cy="5724525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499</Words>
  <Application>Microsoft Office PowerPoint</Application>
  <PresentationFormat>Προβολή στην οθόνη (4:3)</PresentationFormat>
  <Paragraphs>56</Paragraphs>
  <Slides>42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6" baseType="lpstr">
      <vt:lpstr>Arial</vt:lpstr>
      <vt:lpstr>Calibri</vt:lpstr>
      <vt:lpstr>Garamond</vt:lpstr>
      <vt:lpstr>Προεπιλεγμένη σχεδίαση</vt:lpstr>
      <vt:lpstr>Η ΕΝΝΟΙΑ Η ΣΗΜΑΣΙΑ ΤΗΣ ΤΕΧΝΟΛΟΓΙΑΣ  ΚΑΙ Η ΣΧΕΣΗ ΤΗΣ ΜΕ ΤΗΝ ΕΠΙΣΤΗΜΗ</vt:lpstr>
      <vt:lpstr>Τεχνολογία είναι οτιδήποτε έχει δημιουργήσει ο άνθρωπος στον υλικό τομέα από την στιγμή που εμφανίστηκε στη γη ως σήμερα.</vt:lpstr>
      <vt:lpstr>Βασικό κίνητρο για την ανάπτυξη της τεχνολογίας και την δημιουργία των πρώτων ανακαλύψεων…Ήταν η εξασφάλιση της τροφής…</vt:lpstr>
      <vt:lpstr>Καθώς και η ανάγκη για προστασία από τους κινδύνους της φύσης</vt:lpstr>
      <vt:lpstr>Με την βοήθεια της τεχνολογίας ο άνθρωπος έχει αυξήσει τις δυνατότητες του απέναντι στη φύση και έχει αλλάξει το περιβάλλον του…</vt:lpstr>
      <vt:lpstr>Για να ικανοποιήσουν τις ανάγκες τους οι σύγχρονοι άνθρωποι δημιουργούν και βελτιώνουν συνέχεια τους τρόπους που επικοινωνούν…                                                   που ταξιδεύουν…</vt:lpstr>
      <vt:lpstr>Που κατασκευάζουν…</vt:lpstr>
      <vt:lpstr>Που θεραπεύουν ασθένειες…</vt:lpstr>
      <vt:lpstr>Όλα αυτά με σκοπό να ικανοποιήσει τις ανάγκες του και να κάνει ευκολότερη την ζωή του.</vt:lpstr>
      <vt:lpstr>Στον σύγχρονο κόσμο η τεχνολογία βρίσκεται παντού γύρω μας…</vt:lpstr>
      <vt:lpstr>                                      Στο σπίτι</vt:lpstr>
      <vt:lpstr>Στο γραφείο…</vt:lpstr>
      <vt:lpstr>Είναι απαραίτητη σε πολλές ανθρώπινες δραστηριότητες, από την διατροφή…</vt:lpstr>
      <vt:lpstr>Και την παιδεία…</vt:lpstr>
      <vt:lpstr>Μέχρι την επικοινωνία…</vt:lpstr>
      <vt:lpstr>Και την ψυχαγωγία</vt:lpstr>
      <vt:lpstr>Άρα η Τεχνολογία σχετίζεται με την ανθρώπινη δραστηριότητα, και την προσπάθεια του ανθρώπου να επιλύσει τα πρακτικά προβλήματα διευκολύνοντας την καθημερνή ζωή του. </vt:lpstr>
      <vt:lpstr>            2) ΣΧΕΣΗ ΤΕΧΝΟΛΟΓΙΑΣ ΚΑΙ ΕΠΙΣΤΗΜΗΣ</vt:lpstr>
      <vt:lpstr>Πολλοί άνθρωποι ταυτίζουν την τεχνολογία μόνο με τα μηχανήματα…</vt:lpstr>
      <vt:lpstr>Μια ταύτιση εύλογη αλλά όχι αληθινή</vt:lpstr>
      <vt:lpstr>Έχει προέλθει από την εύκολη και χειροπιαστή για πολλούς ανθρώπους πραγματικότητα…</vt:lpstr>
      <vt:lpstr>Ότι δηλαδή με την πάροδο του χρόνου πολλές κοπιαστικές χειρωνακτικές εργασίες</vt:lpstr>
      <vt:lpstr>έγιναν ευκολότερες, γρήγορες και πιο παραγωγικές Με την χρήση όλο και περισσοτέρων και πιο σύγχρονων μηχανημάτων  </vt:lpstr>
      <vt:lpstr> Είναι όμως αλήθεια αυτό;</vt:lpstr>
      <vt:lpstr>Ας σκεφτούμε για παράδειγμα την αποστολή ενός διαστημόπλοιου στο φεγγάρι…</vt:lpstr>
      <vt:lpstr>και τον περίπατο του ανθρώπου σ’ αυτό που χαρακτηρίζεται σαν κατόρθωμα της σύγχρονης τεχνολογίας.</vt:lpstr>
      <vt:lpstr>Θα δούμε όμως να καταρρίπτεται  ο ορισμό της τεχνολογίας σαν απλού μηχανολογικού εξοπλισμού</vt:lpstr>
      <vt:lpstr>Και αυτό γιατί ενώ χρησιμοποιήθηκε όντως υψηλός τεχνολογικός εξοπλισμός…</vt:lpstr>
      <vt:lpstr>Αυτός από μόνος του δεν ήταν ικανός να στείλει τους αστροναύτες στο διάστημα…</vt:lpstr>
      <vt:lpstr>και να τους επιστρέψει με ασφάλεια στην γη,</vt:lpstr>
      <vt:lpstr>Σίγουρα χρειάστηκε κάτι παραπάνω από εξοπλισμό!!!</vt:lpstr>
      <vt:lpstr>Τι ήταν όμως αυτό;</vt:lpstr>
      <vt:lpstr>Αρχικά υπήρξε ένας στόχος… Το να περπατήσει ένας άνθρωπος στο φεγγάρι και να επιστρέψει με ασφάλεια στην γη…</vt:lpstr>
      <vt:lpstr>Όπως η κατασκευή πυραύλων…</vt:lpstr>
      <vt:lpstr>Ο σχεδιασμός και έλεγχος των σεληνιακών οχημάτων κ.λπ.</vt:lpstr>
      <vt:lpstr>Όλα αυτά μελετήθηκαν από επιστήμονες…</vt:lpstr>
      <vt:lpstr>Όπως Μηχανικοί…</vt:lpstr>
      <vt:lpstr>Προγραμματιστές κ.α.</vt:lpstr>
      <vt:lpstr>….Οι οποίοι χρησιμοποιώντας τις επιστημονικές τους γνώσεις</vt:lpstr>
      <vt:lpstr>Επομένως ο άνθρωπος σαν «εξειδικευμένη επιστημονική γνώση» αποτελεί βασικό παράγοντα στην αλυσίδα της επιτυχίας ενός προγράμματος.</vt:lpstr>
      <vt:lpstr>Θα μπορούσαμε λοιπόν να πούμε ότι τεχνολογία είναι η εφαρμογή της «επιστημονικής γνώσης» σε πρακτικά θέματα με την βοήθεια μηχανημάτων</vt:lpstr>
      <vt:lpstr>Διαφάνεια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ΒΑΣΙΚΑ ΚΥΚΛΩΜΑΤΑ ΣΤΟ ΕΡ</dc:title>
  <dc:creator>USE</dc:creator>
  <cp:lastModifiedBy>ΦΩΤΗΣ</cp:lastModifiedBy>
  <cp:revision>49</cp:revision>
  <dcterms:created xsi:type="dcterms:W3CDTF">2006-03-16T16:20:22Z</dcterms:created>
  <dcterms:modified xsi:type="dcterms:W3CDTF">2021-04-11T15:28:36Z</dcterms:modified>
</cp:coreProperties>
</file>