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56" r:id="rId3"/>
    <p:sldId id="257" r:id="rId4"/>
    <p:sldId id="277" r:id="rId5"/>
    <p:sldId id="265" r:id="rId6"/>
    <p:sldId id="258" r:id="rId7"/>
    <p:sldId id="259" r:id="rId8"/>
    <p:sldId id="260" r:id="rId9"/>
    <p:sldId id="262" r:id="rId10"/>
    <p:sldId id="278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4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1E6EF-884A-47A0-A93F-E5C7C2512CC2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3F8AA-5B97-44AB-A07A-B7A80EFA5E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260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Ένα δίπλωμα ευρεσιτεχνίας είναι ένα αποκλειστικό δικαίωμα που χορηγείται για μια εφεύρεση. Σε γενικές γραμμές, το δίπλωμα ευρεσιτεχνίας παρέχει στον ιδιοκτήτη δίπλωμα ευρεσιτεχνίας με το δικαίωμα να αποφασίσει πώς - ή αν - η εφεύρεση μπορεί να χρησιμοποιηθεί από άλλους.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E8D14-2838-4254-B9F9-75D790FFDE62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9632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1331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7344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9981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57277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28840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75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84967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386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20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416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303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814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3058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5041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35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9594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0E6F-BFB2-4BEB-83A0-766EE790E2C0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E320DE-8A65-408E-B800-8DE2A2AE75F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1855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gov.gr/ypepth/?p=1799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hyperlink" Target="http://www.opengov.gr/ypepth/wp-content/uploads/downloads/2014/06/ESPPEKsummarydiavoulefsi-final4-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hemeng.upatras.gr/sites/default/files/users/dim/4310(2014).pdf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Έλλειψη 2"/>
          <p:cNvSpPr/>
          <p:nvPr/>
        </p:nvSpPr>
        <p:spPr>
          <a:xfrm>
            <a:off x="4755942" y="2276720"/>
            <a:ext cx="2844952" cy="1943144"/>
          </a:xfrm>
          <a:prstGeom prst="ellipse">
            <a:avLst/>
          </a:prstGeom>
          <a:gradFill>
            <a:gsLst>
              <a:gs pos="38000">
                <a:schemeClr val="bg1">
                  <a:lumMod val="50000"/>
                </a:schemeClr>
              </a:gs>
              <a:gs pos="6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504" tIns="32252" rIns="64504" bIns="32252" spcCol="0" rtlCol="0" anchor="ctr"/>
          <a:lstStyle/>
          <a:p>
            <a:pPr algn="ctr"/>
            <a:endParaRPr lang="el-GR" sz="1429" dirty="0"/>
          </a:p>
        </p:txBody>
      </p:sp>
      <p:sp>
        <p:nvSpPr>
          <p:cNvPr id="4" name="TextBox 3"/>
          <p:cNvSpPr txBox="1"/>
          <p:nvPr/>
        </p:nvSpPr>
        <p:spPr>
          <a:xfrm>
            <a:off x="4806745" y="2177402"/>
            <a:ext cx="2743347" cy="1823820"/>
          </a:xfrm>
          <a:prstGeom prst="rect">
            <a:avLst/>
          </a:prstGeom>
          <a:noFill/>
        </p:spPr>
        <p:txBody>
          <a:bodyPr wrap="square" lIns="64504" tIns="32252" rIns="64504" bIns="32252" rtlCol="0">
            <a:spAutoFit/>
          </a:bodyPr>
          <a:lstStyle/>
          <a:p>
            <a:pPr algn="ctr"/>
            <a:endParaRPr lang="el-GR" sz="2857" b="1" dirty="0">
              <a:solidFill>
                <a:srgbClr val="FF0000"/>
              </a:solidFill>
            </a:endParaRP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ΤΕΧΝΟΛΟΓΙΑ</a:t>
            </a: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- Νέες </a:t>
            </a: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τεχνολογίες</a:t>
            </a:r>
          </a:p>
        </p:txBody>
      </p:sp>
      <p:sp>
        <p:nvSpPr>
          <p:cNvPr id="8" name="Έλλειψη 7"/>
          <p:cNvSpPr/>
          <p:nvPr/>
        </p:nvSpPr>
        <p:spPr>
          <a:xfrm>
            <a:off x="5179826" y="130486"/>
            <a:ext cx="1832348" cy="16573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Επιστήμη </a:t>
            </a:r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>
          <a:xfrm>
            <a:off x="8439203" y="6487003"/>
            <a:ext cx="2133796" cy="365125"/>
          </a:xfrm>
        </p:spPr>
        <p:txBody>
          <a:bodyPr/>
          <a:lstStyle/>
          <a:p>
            <a:fld id="{5C368378-1681-4119-BFA0-E69D133F9924}" type="slidenum">
              <a:rPr lang="el-GR" b="1" smtClean="0">
                <a:solidFill>
                  <a:srgbClr val="002060"/>
                </a:solidFill>
              </a:rPr>
              <a:pPr/>
              <a:t>1</a:t>
            </a:fld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1" name="Έλλειψη 10"/>
          <p:cNvSpPr/>
          <p:nvPr/>
        </p:nvSpPr>
        <p:spPr>
          <a:xfrm>
            <a:off x="5277201" y="4743480"/>
            <a:ext cx="1832348" cy="16573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57" dirty="0">
                <a:solidFill>
                  <a:srgbClr val="002060"/>
                </a:solidFill>
              </a:rPr>
              <a:t>Έρευνα</a:t>
            </a:r>
            <a:r>
              <a:rPr lang="el-GR" sz="1429" dirty="0">
                <a:hlinkClick r:id="rId2"/>
              </a:rPr>
              <a:t> </a:t>
            </a:r>
            <a:endParaRPr lang="el-GR" sz="1429" dirty="0"/>
          </a:p>
        </p:txBody>
      </p:sp>
      <p:sp>
        <p:nvSpPr>
          <p:cNvPr id="12" name="Βέλος επάνω-κάτω 11"/>
          <p:cNvSpPr/>
          <p:nvPr/>
        </p:nvSpPr>
        <p:spPr>
          <a:xfrm>
            <a:off x="6079073" y="1850757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13" name="Βέλος επάνω-κάτω 12"/>
          <p:cNvSpPr/>
          <p:nvPr/>
        </p:nvSpPr>
        <p:spPr>
          <a:xfrm>
            <a:off x="6125860" y="4345665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/>
          </a:p>
        </p:txBody>
      </p:sp>
      <p:sp>
        <p:nvSpPr>
          <p:cNvPr id="20" name="Έλλειψη 19"/>
          <p:cNvSpPr/>
          <p:nvPr/>
        </p:nvSpPr>
        <p:spPr>
          <a:xfrm>
            <a:off x="7143592" y="445079"/>
            <a:ext cx="2271960" cy="18316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Ανακάλυψη </a:t>
            </a:r>
          </a:p>
        </p:txBody>
      </p:sp>
      <p:sp>
        <p:nvSpPr>
          <p:cNvPr id="21" name="Βέλος επάνω-κάτω 20"/>
          <p:cNvSpPr/>
          <p:nvPr/>
        </p:nvSpPr>
        <p:spPr>
          <a:xfrm rot="2580000">
            <a:off x="7291610" y="2211481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3" name="Βέλος επάνω-κάτω 22"/>
          <p:cNvSpPr/>
          <p:nvPr/>
        </p:nvSpPr>
        <p:spPr>
          <a:xfrm rot="5400000">
            <a:off x="7801387" y="3136179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4" name="Έλλειψη 23"/>
          <p:cNvSpPr/>
          <p:nvPr/>
        </p:nvSpPr>
        <p:spPr>
          <a:xfrm>
            <a:off x="7412763" y="4286270"/>
            <a:ext cx="2271960" cy="183164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Καινοτομία </a:t>
            </a:r>
          </a:p>
        </p:txBody>
      </p:sp>
      <p:sp>
        <p:nvSpPr>
          <p:cNvPr id="25" name="Βέλος επάνω-κάτω 24"/>
          <p:cNvSpPr/>
          <p:nvPr/>
        </p:nvSpPr>
        <p:spPr>
          <a:xfrm rot="7860000">
            <a:off x="7448457" y="4022179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6" name="Έλλειψη 25"/>
          <p:cNvSpPr/>
          <p:nvPr/>
        </p:nvSpPr>
        <p:spPr>
          <a:xfrm flipH="1">
            <a:off x="1866803" y="2454629"/>
            <a:ext cx="2271960" cy="183164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Μεταφορά</a:t>
            </a:r>
          </a:p>
          <a:p>
            <a:pPr algn="ctr"/>
            <a:r>
              <a:rPr lang="el-GR" sz="2222" b="1" dirty="0">
                <a:solidFill>
                  <a:srgbClr val="002060"/>
                </a:solidFill>
              </a:rPr>
              <a:t>τεχνολογίας</a:t>
            </a:r>
          </a:p>
        </p:txBody>
      </p:sp>
      <p:sp>
        <p:nvSpPr>
          <p:cNvPr id="27" name="Βέλος επάνω-κάτω 26"/>
          <p:cNvSpPr/>
          <p:nvPr/>
        </p:nvSpPr>
        <p:spPr>
          <a:xfrm rot="16200000" flipH="1">
            <a:off x="4357070" y="3140721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8" name="Έλλειψη 27"/>
          <p:cNvSpPr/>
          <p:nvPr/>
        </p:nvSpPr>
        <p:spPr>
          <a:xfrm>
            <a:off x="8301526" y="2454629"/>
            <a:ext cx="1966519" cy="16573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Εφεύρεση </a:t>
            </a:r>
          </a:p>
        </p:txBody>
      </p:sp>
      <p:sp>
        <p:nvSpPr>
          <p:cNvPr id="29" name="Έλλειψη 28"/>
          <p:cNvSpPr/>
          <p:nvPr/>
        </p:nvSpPr>
        <p:spPr>
          <a:xfrm>
            <a:off x="2724073" y="4372577"/>
            <a:ext cx="2271960" cy="18316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Έρευνα  &amp; Ανάπτυξη</a:t>
            </a:r>
          </a:p>
        </p:txBody>
      </p:sp>
      <p:sp>
        <p:nvSpPr>
          <p:cNvPr id="30" name="Βέλος επάνω-κάτω 29"/>
          <p:cNvSpPr/>
          <p:nvPr/>
        </p:nvSpPr>
        <p:spPr>
          <a:xfrm rot="2580000">
            <a:off x="4839546" y="4171648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31" name="Έλλειψη 30"/>
          <p:cNvSpPr/>
          <p:nvPr/>
        </p:nvSpPr>
        <p:spPr>
          <a:xfrm>
            <a:off x="2495468" y="460552"/>
            <a:ext cx="2458381" cy="183164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Ευρεσιτεχνία </a:t>
            </a:r>
          </a:p>
        </p:txBody>
      </p:sp>
      <p:sp>
        <p:nvSpPr>
          <p:cNvPr id="32" name="Βέλος επάνω-κάτω 31"/>
          <p:cNvSpPr/>
          <p:nvPr/>
        </p:nvSpPr>
        <p:spPr>
          <a:xfrm rot="7860000">
            <a:off x="4836278" y="2097892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5277201" y="130486"/>
            <a:ext cx="1483363" cy="1533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>
            <a:endCxn id="8" idx="7"/>
          </p:cNvCxnSpPr>
          <p:nvPr/>
        </p:nvCxnSpPr>
        <p:spPr>
          <a:xfrm flipV="1">
            <a:off x="5277201" y="373205"/>
            <a:ext cx="1466632" cy="1414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5606321" y="4743480"/>
            <a:ext cx="1405853" cy="1460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5516380" y="4743480"/>
            <a:ext cx="1244184" cy="16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>
            <a:stCxn id="29" idx="1"/>
          </p:cNvCxnSpPr>
          <p:nvPr/>
        </p:nvCxnSpPr>
        <p:spPr>
          <a:xfrm>
            <a:off x="3056794" y="4640814"/>
            <a:ext cx="1577902" cy="1760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3252866" y="4532372"/>
            <a:ext cx="1259173" cy="1671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270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0" grpId="0" animBg="1"/>
      <p:bldP spid="24" grpId="0" animBg="1"/>
      <p:bldP spid="26" grpId="0" animBg="1"/>
      <p:bldP spid="28" grpId="0" animBg="1"/>
      <p:bldP spid="29" grpId="0" animBg="1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96537" y="941696"/>
            <a:ext cx="105360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l-GR" sz="2400" dirty="0" smtClean="0"/>
              <a:t> Να </a:t>
            </a:r>
            <a:r>
              <a:rPr lang="el-GR" sz="2400" dirty="0" err="1" smtClean="0"/>
              <a:t>βρείς</a:t>
            </a:r>
            <a:r>
              <a:rPr lang="el-GR" sz="2400" dirty="0" smtClean="0"/>
              <a:t> από ένα περιοδικό, εφημερίδα ή το διαδίκτυο ένα άρθρο που να αναφέρεται σε έρευνα σε κάποιο τομέα (γεωργία, ιατρική, περιβάλλον, οικονομία </a:t>
            </a:r>
            <a:r>
              <a:rPr lang="el-GR" sz="2400" dirty="0" err="1" smtClean="0"/>
              <a:t>κτ.λ</a:t>
            </a:r>
            <a:r>
              <a:rPr lang="el-GR" sz="2400" dirty="0" smtClean="0"/>
              <a:t>.) να το διαβάσεις για να μεταφέρεις στο τμήμα σου, στο επόμενο μάθημα, με λίγα λόγια την έρευνα αυτή ( ποιος την έκανε, που,  πότε , αποτελέσματα).</a:t>
            </a:r>
          </a:p>
          <a:p>
            <a:pPr marL="457200" indent="-457200">
              <a:defRPr/>
            </a:pPr>
            <a:endParaRPr lang="el-GR" sz="2400" dirty="0" smtClean="0"/>
          </a:p>
          <a:p>
            <a:pPr marL="457200" indent="-457200">
              <a:defRPr/>
            </a:pPr>
            <a:r>
              <a:rPr lang="el-GR" sz="2400" dirty="0" smtClean="0"/>
              <a:t>2.       Ψάχνοντας σε κατάλληλες πηγές πληροφόρησης να απαντήσεις και να παρουσιάσεις στην τάξη τα παρακάτω ερωτήματα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l-GR" sz="2400" dirty="0" smtClean="0"/>
              <a:t>Τι είναι καινοτομία;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l-GR" sz="2400" dirty="0" smtClean="0"/>
              <a:t>Τι είναι ευρεσιτεχνία (πατέντα); </a:t>
            </a:r>
            <a:r>
              <a:rPr lang="el-GR" sz="2400" i="1" dirty="0" smtClean="0"/>
              <a:t>ποιοί είναι οι κύριοι λόγοι θέσπισης</a:t>
            </a:r>
            <a:r>
              <a:rPr lang="el-GR" sz="2400" dirty="0" smtClean="0"/>
              <a:t> </a:t>
            </a:r>
            <a:r>
              <a:rPr lang="el-GR" sz="2400" i="1" dirty="0" smtClean="0"/>
              <a:t> του δικαιώματος ευρεσιτεχνίας;</a:t>
            </a:r>
            <a:endParaRPr lang="el-GR" sz="2400" dirty="0" smtClean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l-GR" sz="2400" dirty="0" smtClean="0"/>
              <a:t>Να βρείτε και να παρουσιάσετε στην τάξη 2 παραδείγματα τεχνολογικών καινοτομιών ή ανακαλύψεων και να επισημάνετε τις επιδράσεις και τις αλλαγές που έφεραν ζωή του ανθρώπου </a:t>
            </a:r>
            <a:r>
              <a:rPr lang="el-GR" sz="2400" b="1" i="1" dirty="0" smtClean="0"/>
              <a:t>.</a:t>
            </a:r>
            <a:endParaRPr lang="el-GR" sz="2400" dirty="0"/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3002506" y="188913"/>
            <a:ext cx="7028597" cy="6207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Εργασία για το σπίτι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7987" y="1625872"/>
            <a:ext cx="7882758" cy="29546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 ανακάλυψη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η εύρεση και για πρώτη φορά χρήση ή διατύπωση κάποιου </a:t>
            </a:r>
            <a:r>
              <a:rPr lang="el-GR" sz="24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προϋπάρχοντος</a:t>
            </a:r>
            <a:r>
              <a:rPr lang="el-GR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πράγματος</a:t>
            </a:r>
            <a:r>
              <a:rPr lang="el-G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∆εν υπάρχει λόγος κάποιος να ανακαλύψει το ίδιο </a:t>
            </a:r>
            <a:r>
              <a:rPr lang="el-G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πράγµα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ξανά  (εκτός   ίσως  από   το   να  το   αναπαραγάγει   για  επιβεβαίωση   της  αρχικής ανακάλυψης).</a:t>
            </a:r>
          </a:p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970690" y="662152"/>
            <a:ext cx="7772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ΑΝΑΚΑΛΥΨΗ</a:t>
            </a:r>
            <a:endParaRPr lang="el-GR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31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1548" y="219730"/>
            <a:ext cx="5155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ΕΦΕΥΡΕΣΗ</a:t>
            </a:r>
            <a:endParaRPr lang="el-GR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9210" y="827960"/>
            <a:ext cx="7619999" cy="31700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b="1" u="sng" dirty="0" smtClean="0"/>
              <a:t>Εφεύρεση</a:t>
            </a:r>
            <a:r>
              <a:rPr lang="el-GR" sz="2000" b="1" dirty="0" smtClean="0"/>
              <a:t> χαρακτηρίζεται οποιαδήποτε δημιουργική ενέργεια του ανθρώπου που καταλήγει </a:t>
            </a:r>
            <a:r>
              <a:rPr lang="el-GR" sz="2000" b="1" u="sng" dirty="0" smtClean="0">
                <a:solidFill>
                  <a:srgbClr val="FF0000"/>
                </a:solidFill>
              </a:rPr>
              <a:t>στην επινόηση πραγμάτων που δεν υπάρχουν προηγουμένως</a:t>
            </a:r>
            <a:r>
              <a:rPr lang="el-GR" sz="2000" b="1" dirty="0" smtClean="0"/>
              <a:t>, ή στην ανεύρεση νέων μεθόδων εργασίας ή επωφελέστερων μέσων ή μεθόδων εκμετάλλευσης γνωστών δυνάμεων, ιδιοτήτων ή πραγμάτων. </a:t>
            </a:r>
          </a:p>
          <a:p>
            <a:pPr algn="just">
              <a:buFont typeface="Arial" pitchFamily="34" charset="0"/>
              <a:buChar char="•"/>
            </a:pPr>
            <a:r>
              <a:rPr lang="el-GR" sz="2000" b="1" u="sng" dirty="0" smtClean="0"/>
              <a:t>Η σύλληψη μιας πρωτότυπης ιδέας και η τεχνική της πραγματοποίηση</a:t>
            </a:r>
            <a:r>
              <a:rPr lang="el-GR" sz="2000" b="1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l-GR" sz="2000" b="1" dirty="0" smtClean="0"/>
              <a:t> Τα κριτήρια επιτυχίας μίας εφεύρεσης είναι περισσότερο τεχνικά παρά εμπορικά.</a:t>
            </a:r>
          </a:p>
        </p:txBody>
      </p:sp>
    </p:spTree>
    <p:extLst>
      <p:ext uri="{BB962C8B-B14F-4D97-AF65-F5344CB8AC3E}">
        <p14:creationId xmlns:p14="http://schemas.microsoft.com/office/powerpoint/2010/main" xmlns="" val="41929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10937" y="1665027"/>
            <a:ext cx="90348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l-GR" sz="2800" b="1" dirty="0" smtClean="0"/>
          </a:p>
          <a:p>
            <a:pPr>
              <a:defRPr/>
            </a:pPr>
            <a:r>
              <a:rPr lang="el-GR" sz="2800" dirty="0" smtClean="0"/>
              <a:t>Βασική διαφορά της εφεύρεσης από την ανακάλυψη είναι ότι το αντικείμενο της εφεύρεσης δεν προϋπάρχει, (π.χ. η εφεύρεση του τροχού), ενώ της ανακάλυψης προϋπάρχει αλλά δεν ήταν γνωστό στον άνθρωπο, (π.χ. ανακάλυψη της Αμερικής).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2665862" y="600207"/>
            <a:ext cx="7597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800" b="1" dirty="0" smtClean="0"/>
              <a:t>Διαφορά εφεύρεσης και ανακάλυψης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846162"/>
            <a:ext cx="9444251" cy="489364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361950" algn="just"/>
            <a:r>
              <a:rPr lang="el-GR" sz="2400" b="1" dirty="0" smtClean="0">
                <a:solidFill>
                  <a:srgbClr val="FF0000"/>
                </a:solidFill>
              </a:rPr>
              <a:t>Η </a:t>
            </a:r>
            <a:r>
              <a:rPr lang="el-GR" sz="2400" b="1" u="sng" dirty="0" smtClean="0">
                <a:solidFill>
                  <a:srgbClr val="FF0000"/>
                </a:solidFill>
              </a:rPr>
              <a:t>ευρεσιτεχνία</a:t>
            </a:r>
            <a:r>
              <a:rPr lang="el-GR" sz="2400" b="1" dirty="0" smtClean="0">
                <a:solidFill>
                  <a:srgbClr val="FF0000"/>
                </a:solidFill>
              </a:rPr>
              <a:t> (πατέντα, </a:t>
            </a:r>
            <a:r>
              <a:rPr lang="el-GR" sz="2400" b="1" dirty="0" err="1" smtClean="0">
                <a:solidFill>
                  <a:srgbClr val="FF0000"/>
                </a:solidFill>
              </a:rPr>
              <a:t>patent</a:t>
            </a:r>
            <a:r>
              <a:rPr lang="el-GR" sz="2400" b="1" dirty="0" smtClean="0">
                <a:solidFill>
                  <a:srgbClr val="FF0000"/>
                </a:solidFill>
              </a:rPr>
              <a:t>) είναι ένα αποκλειστικό δικαίωμα χρήσης που δίνεται για κάποιο διάστημα στον εφευρέτη</a:t>
            </a:r>
            <a:r>
              <a:rPr lang="el-GR" sz="2400" b="1" dirty="0" smtClean="0"/>
              <a:t> (φυσικό ή νομικό πρόσωπο) </a:t>
            </a:r>
            <a:r>
              <a:rPr lang="el-GR" sz="2400" b="1" u="sng" dirty="0" smtClean="0"/>
              <a:t>μιας νέας μεθόδου, ουσίας ή μηχανισμού</a:t>
            </a:r>
            <a:r>
              <a:rPr lang="el-GR" sz="2400" b="1" dirty="0" smtClean="0"/>
              <a:t>. </a:t>
            </a:r>
          </a:p>
          <a:p>
            <a:pPr indent="361950" algn="just"/>
            <a:r>
              <a:rPr lang="el-GR" sz="2400" b="1" dirty="0" smtClean="0"/>
              <a:t>Το αποκλειστικό αυτό δικαίωμα χορηγείται για 20 χρόνια από την υποβολή της αίτησης και απαγορεύει σε άλλους να χρησιμοποιούν την κατοχυρωμένη μέθοδο, ουσία ή μηχανισμό χωρίς την άδεια του κατόχου του διπλώματος ευρεσιτεχνίας. </a:t>
            </a:r>
            <a:r>
              <a:rPr lang="el-GR" sz="2400" b="1" u="sng" dirty="0" smtClean="0"/>
              <a:t>Οι ευρεσιτεχνίες δίνουν μία ένδειξη εφαρμογών νέων τεχνολογιών.</a:t>
            </a:r>
            <a:endParaRPr lang="en-US" sz="2400" b="1" u="sng" dirty="0" smtClean="0"/>
          </a:p>
          <a:p>
            <a:pPr indent="361950" algn="just"/>
            <a:r>
              <a:rPr lang="el-GR" sz="2400" b="1" u="sng" dirty="0" smtClean="0"/>
              <a:t>Μπορεί να πάρει αριθμό ευρεσιτεχνίας οποιοδήποτε προϊόν το οποίο έχει μία καινοτόμα ιδέα που δεν υπάρχει ήδη (εφαρμόζεται για πρώτη φορά)</a:t>
            </a:r>
            <a:endParaRPr lang="el-GR" sz="2400" b="1" u="sng" dirty="0"/>
          </a:p>
        </p:txBody>
      </p:sp>
    </p:spTree>
    <p:extLst>
      <p:ext uri="{BB962C8B-B14F-4D97-AF65-F5344CB8AC3E}">
        <p14:creationId xmlns:p14="http://schemas.microsoft.com/office/powerpoint/2010/main" xmlns="" val="171501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05807" y="603116"/>
            <a:ext cx="710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smtClean="0"/>
              <a:t>ΠΑΡΑΔΕΙΓΜΑΤΑ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434662" y="1466193"/>
            <a:ext cx="10421007" cy="19389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Η Ατμομηχανή , ο ηλεκτρικός λαμπτήρας,  το τρανζίστορ και σύγχρονες οι ηλεκτρονικοί  υπολογιστές,  το τηλέφωνο και  τα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είναι </a:t>
            </a:r>
            <a:r>
              <a:rPr lang="el-GR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σύγχρονες εφευρέσεις. 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Ευρεσιτεχνίες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: Η Εφαρμογή για </a:t>
            </a:r>
            <a:r>
              <a:rPr lang="el-G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που βρίσκει τα πρόωρα νεογνά  ή το στυλό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47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1655" y="783575"/>
            <a:ext cx="593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ΚΑΙΝΟΤΟΜΙΑ</a:t>
            </a:r>
            <a:endParaRPr lang="el-G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69763" y="1394848"/>
            <a:ext cx="8039448" cy="203132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 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Με τον όρο </a:t>
            </a:r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καινοτομία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 εννοείται η </a:t>
            </a:r>
            <a:r>
              <a:rPr lang="el-G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νέα και πρωτοποριακή ιδέα για την υλοποίηση κάποιου πράγματος ή η νέα διαδικασία αυτής της υλοποίησης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, καθώς επίσης και </a:t>
            </a:r>
            <a:r>
              <a:rPr lang="el-G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εφαρμογή νέων εφευρέσεων ή ανακαλύψεων για την πραγματοποίηση κάποιου αποτελέσματος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l-GR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 καινοτομία είναι αυτή που μεταμορφώνει  τις εφευρέσεις σε εμπορικά προϊόντα, υπηρεσίες και επιχειρήσεις και αλλάζει τον τρόπο που ζούμε.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9763" y="3575781"/>
            <a:ext cx="8039448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Η εφεύρεση είναι η ιδέα και </a:t>
            </a:r>
            <a:r>
              <a:rPr lang="el-GR" b="1" u="sng" dirty="0" smtClean="0"/>
              <a:t>η καινοτομία </a:t>
            </a:r>
            <a:r>
              <a:rPr lang="el-GR" b="1" dirty="0" smtClean="0">
                <a:solidFill>
                  <a:srgbClr val="FF0000"/>
                </a:solidFill>
              </a:rPr>
              <a:t>είναι η διαδικασία αξιοποίησής της</a:t>
            </a:r>
            <a:r>
              <a:rPr lang="el-GR" b="1" dirty="0" smtClean="0"/>
              <a:t>. Προέρχεται από την λατινική λέξη  </a:t>
            </a:r>
            <a:r>
              <a:rPr lang="en-US" b="1" dirty="0" err="1" smtClean="0"/>
              <a:t>innovare</a:t>
            </a:r>
            <a:r>
              <a:rPr lang="el-GR" b="1" dirty="0" smtClean="0"/>
              <a:t> που σημαίνει “να κάνεις κάτι καινούριο”.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9763" y="5005953"/>
            <a:ext cx="8039448" cy="17543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Παραδείγματα ριζικών  καινοτομιών</a:t>
            </a:r>
            <a:endParaRPr lang="el-GR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i="1" dirty="0" smtClean="0">
                <a:latin typeface="Arial" panose="020B0604020202020204" pitchFamily="34" charset="0"/>
                <a:cs typeface="Arial" panose="020B0604020202020204" pitchFamily="34" charset="0"/>
              </a:rPr>
              <a:t>• η ψηφιακή κάμερα σε σχέση με τη συμβατική φωτογραφική μηχανή</a:t>
            </a:r>
          </a:p>
          <a:p>
            <a:r>
              <a:rPr lang="el-GR" i="1" dirty="0" smtClean="0">
                <a:latin typeface="Arial" panose="020B0604020202020204" pitchFamily="34" charset="0"/>
                <a:cs typeface="Arial" panose="020B0604020202020204" pitchFamily="34" charset="0"/>
              </a:rPr>
              <a:t>•οι μικροεπεξεργαστές που ανέπτυξε η IBM στα τέλη της δεκαετίας του 1990 με Πυρίτιο-Γερμάνιο που άνοιξαν το δρόμο σε κινητά, φορητούς Η/Υ κ.λπ.</a:t>
            </a:r>
          </a:p>
          <a:p>
            <a:r>
              <a:rPr lang="el-GR" i="1" dirty="0" smtClean="0">
                <a:latin typeface="Arial" panose="020B0604020202020204" pitchFamily="34" charset="0"/>
                <a:cs typeface="Arial" panose="020B0604020202020204" pitchFamily="34" charset="0"/>
              </a:rPr>
              <a:t>•η τεχνολογία των </a:t>
            </a:r>
            <a:r>
              <a:rPr lang="el-G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τρανζίστορς</a:t>
            </a:r>
            <a:r>
              <a:rPr lang="el-GR" i="1" dirty="0" smtClean="0">
                <a:latin typeface="Arial" panose="020B0604020202020204" pitchFamily="34" charset="0"/>
                <a:cs typeface="Arial" panose="020B0604020202020204" pitchFamily="34" charset="0"/>
              </a:rPr>
              <a:t> που ανέπτυξε η </a:t>
            </a:r>
            <a:r>
              <a:rPr lang="el-G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Bell</a:t>
            </a:r>
            <a:r>
              <a:rPr lang="el-GR" i="1" dirty="0" smtClean="0">
                <a:latin typeface="Arial" panose="020B0604020202020204" pitchFamily="34" charset="0"/>
                <a:cs typeface="Arial" panose="020B0604020202020204" pitchFamily="34" charset="0"/>
              </a:rPr>
              <a:t> σε σχέση με τον τότε κυρίαρχο σωλήνα κενού κ.ά.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71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>
          <a:xfrm>
            <a:off x="4381461" y="6470577"/>
            <a:ext cx="4019741" cy="387424"/>
          </a:xfrm>
        </p:spPr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Τεχνολογία γ΄γυμνασίου - Ορολογία της τεχνολογίας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>
          <a:xfrm>
            <a:off x="8439203" y="6487003"/>
            <a:ext cx="2133796" cy="365125"/>
          </a:xfrm>
        </p:spPr>
        <p:txBody>
          <a:bodyPr/>
          <a:lstStyle/>
          <a:p>
            <a:fld id="{5C368378-1681-4119-BFA0-E69D133F9924}" type="slidenum">
              <a:rPr lang="el-GR" b="1" smtClean="0">
                <a:solidFill>
                  <a:srgbClr val="002060"/>
                </a:solidFill>
              </a:rPr>
              <a:pPr/>
              <a:t>8</a:t>
            </a:fld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523581" y="0"/>
            <a:ext cx="9144840" cy="88084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/>
          </a:p>
        </p:txBody>
      </p:sp>
      <p:sp>
        <p:nvSpPr>
          <p:cNvPr id="6" name="TextBox 5"/>
          <p:cNvSpPr txBox="1"/>
          <p:nvPr/>
        </p:nvSpPr>
        <p:spPr>
          <a:xfrm>
            <a:off x="637871" y="18053"/>
            <a:ext cx="10030550" cy="751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286" b="1" dirty="0">
                <a:solidFill>
                  <a:schemeClr val="bg1"/>
                </a:solidFill>
              </a:rPr>
              <a:t>                 Μεταφορά τεχνολογίας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1809652" y="1192832"/>
            <a:ext cx="8676772" cy="4994181"/>
          </a:xfrm>
          <a:prstGeom prst="rect">
            <a:avLst/>
          </a:prstGeom>
          <a:blipFill dpi="0" rotWithShape="1">
            <a:blip r:embed="rId4" cstate="print"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sharpenSoften amount="-500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b="1" u="sng" dirty="0">
              <a:solidFill>
                <a:srgbClr val="FF0000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266863" y="1316296"/>
            <a:ext cx="7928814" cy="302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7280" algn="just"/>
            <a:r>
              <a:rPr lang="el-GR" sz="1905" dirty="0"/>
              <a:t>Με τον όρο ‘Μεταφορά Τεχνολογίας’ (ΜΤ, Technology Transfer – TT) </a:t>
            </a:r>
            <a:r>
              <a:rPr lang="el-GR" sz="1905" dirty="0">
                <a:solidFill>
                  <a:srgbClr val="FF0000"/>
                </a:solidFill>
              </a:rPr>
              <a:t>εννοούµε  τη διαδικασία µέσω της οποίας τεχνολογία ή γνώση η οποία αναπτύχθηκε  σε ένα µέρος εφαρµόζεται και εκµεταλλεύεται σε ένα άλλο µέρος ή για ένα άλλο σκοπό [FLC-TT].      </a:t>
            </a:r>
          </a:p>
          <a:p>
            <a:pPr indent="287280" algn="just"/>
            <a:r>
              <a:rPr lang="el-GR" sz="1905" dirty="0"/>
              <a:t>Μεταφορά τεχνολογίας πραγµατοποιείται συνήθως µεταξύ:</a:t>
            </a:r>
          </a:p>
          <a:p>
            <a:pPr indent="287280" algn="just">
              <a:buFont typeface="Wingdings" panose="05000000000000000000" pitchFamily="2" charset="2"/>
              <a:buChar char="ü"/>
            </a:pPr>
            <a:r>
              <a:rPr lang="el-GR" sz="1905" dirty="0"/>
              <a:t>Κρατικών / Εθνικών εργαστηρίων</a:t>
            </a:r>
          </a:p>
          <a:p>
            <a:pPr indent="287280" algn="just">
              <a:buFont typeface="Wingdings" panose="05000000000000000000" pitchFamily="2" charset="2"/>
              <a:buChar char="ü"/>
            </a:pPr>
            <a:r>
              <a:rPr lang="el-GR" sz="1905" dirty="0"/>
              <a:t>Βιοµηχανίας</a:t>
            </a:r>
          </a:p>
          <a:p>
            <a:pPr indent="287280" algn="just">
              <a:buFont typeface="Wingdings" panose="05000000000000000000" pitchFamily="2" charset="2"/>
              <a:buChar char="ü"/>
            </a:pPr>
            <a:r>
              <a:rPr lang="el-GR" sz="1905" dirty="0"/>
              <a:t>Πανεπιστηµίων</a:t>
            </a:r>
          </a:p>
          <a:p>
            <a:pPr indent="287280" algn="just">
              <a:buFont typeface="Wingdings" panose="05000000000000000000" pitchFamily="2" charset="2"/>
              <a:buChar char="ü"/>
            </a:pPr>
            <a:r>
              <a:rPr lang="el-GR" sz="1905" dirty="0"/>
              <a:t>Εθνικών ή τοπικών κυβερνήσεων</a:t>
            </a:r>
          </a:p>
          <a:p>
            <a:pPr indent="287280" algn="just">
              <a:buFont typeface="Wingdings" panose="05000000000000000000" pitchFamily="2" charset="2"/>
              <a:buChar char="ü"/>
            </a:pPr>
            <a:r>
              <a:rPr lang="el-GR" sz="1905" dirty="0"/>
              <a:t>Άλλων τρίτων µερών, τεχνοµεσιτών κλπ.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09889" y="4914934"/>
            <a:ext cx="4837655" cy="97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29" dirty="0"/>
              <a:t>*   </a:t>
            </a:r>
            <a:r>
              <a:rPr lang="el-GR" sz="1905" dirty="0">
                <a:hlinkClick r:id="rId6"/>
              </a:rPr>
              <a:t>Νομοσχέδιο ΕΤΑΚ</a:t>
            </a:r>
            <a:endParaRPr lang="el-GR" sz="1905" dirty="0"/>
          </a:p>
          <a:p>
            <a:r>
              <a:rPr lang="el-GR" sz="1905" dirty="0"/>
              <a:t>** </a:t>
            </a:r>
            <a:r>
              <a:rPr lang="el-GR" sz="1905" dirty="0">
                <a:hlinkClick r:id="rId7"/>
              </a:rPr>
              <a:t>Εθνικό Στρατηγικό Πλαίσιο για την Έρευνα και Καινοτομία 2014-2020 </a:t>
            </a:r>
            <a:endParaRPr lang="el-GR" sz="1905" dirty="0"/>
          </a:p>
        </p:txBody>
      </p:sp>
      <p:pic>
        <p:nvPicPr>
          <p:cNvPr id="14" name="Picture 2" descr="C:\Users\Ηρακλής\Desktop\00_Υλικό_γ΄_γυμν_\02_Παρουσίαση έρευνας\εικονί-ιο-επιστήμης-και-τεχνολογ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39322" y="-16419"/>
            <a:ext cx="1429099" cy="89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758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>
          <a:xfrm>
            <a:off x="4381461" y="6470577"/>
            <a:ext cx="4019741" cy="387424"/>
          </a:xfrm>
        </p:spPr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Τεχνολογία γ΄γυμνασίου - Ορολογία της τεχνολογίας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>
          <a:xfrm>
            <a:off x="8439203" y="6487003"/>
            <a:ext cx="2133796" cy="365125"/>
          </a:xfrm>
        </p:spPr>
        <p:txBody>
          <a:bodyPr/>
          <a:lstStyle/>
          <a:p>
            <a:fld id="{5C368378-1681-4119-BFA0-E69D133F9924}" type="slidenum">
              <a:rPr lang="el-GR" b="1" smtClean="0">
                <a:solidFill>
                  <a:srgbClr val="002060"/>
                </a:solidFill>
              </a:rPr>
              <a:pPr/>
              <a:t>9</a:t>
            </a:fld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2" name="Στρογγυλεμένο ορθογώνιο 1"/>
          <p:cNvSpPr/>
          <p:nvPr/>
        </p:nvSpPr>
        <p:spPr>
          <a:xfrm>
            <a:off x="2948144" y="4286269"/>
            <a:ext cx="6172341" cy="85727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286" dirty="0">
                <a:solidFill>
                  <a:srgbClr val="FF0000"/>
                </a:solidFill>
              </a:rPr>
              <a:t>Νέα τεχνολογία</a:t>
            </a:r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1245509" y="2343126"/>
            <a:ext cx="2445602" cy="11858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905" b="1" dirty="0" err="1"/>
              <a:t>Προυπάρχουσα</a:t>
            </a:r>
            <a:endParaRPr lang="el-GR" sz="1905" b="1" dirty="0"/>
          </a:p>
          <a:p>
            <a:pPr algn="ctr"/>
            <a:r>
              <a:rPr lang="el-GR" sz="1905" b="1" dirty="0" err="1"/>
              <a:t>επιστηµονικής</a:t>
            </a:r>
            <a:r>
              <a:rPr lang="el-GR" sz="1905" b="1" dirty="0"/>
              <a:t> γνώσης</a:t>
            </a:r>
            <a:endParaRPr lang="el-GR" sz="1905" b="1" dirty="0">
              <a:solidFill>
                <a:srgbClr val="FF0000"/>
              </a:solidFill>
            </a:endParaRPr>
          </a:p>
        </p:txBody>
      </p:sp>
      <p:sp>
        <p:nvSpPr>
          <p:cNvPr id="12" name="Στρογγυλεμένο ορθογώνιο 11"/>
          <p:cNvSpPr/>
          <p:nvPr/>
        </p:nvSpPr>
        <p:spPr>
          <a:xfrm>
            <a:off x="3862565" y="2285974"/>
            <a:ext cx="1947679" cy="12573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FF0000"/>
                </a:solidFill>
              </a:rPr>
              <a:t>Προϋπάρχουσα τεχνολογία </a:t>
            </a:r>
            <a:r>
              <a:rPr lang="el-GR" sz="2222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" name="Στρογγυλεμένο ορθογώνιο 12"/>
          <p:cNvSpPr/>
          <p:nvPr/>
        </p:nvSpPr>
        <p:spPr>
          <a:xfrm>
            <a:off x="5981698" y="2457428"/>
            <a:ext cx="1943144" cy="120017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FF0000"/>
                </a:solidFill>
              </a:rPr>
              <a:t>Προϋπάρχουσα τεχνολογία 2</a:t>
            </a:r>
          </a:p>
        </p:txBody>
      </p:sp>
      <p:sp>
        <p:nvSpPr>
          <p:cNvPr id="14" name="Στρογγυλεμένο ορθογώνιο 13"/>
          <p:cNvSpPr/>
          <p:nvPr/>
        </p:nvSpPr>
        <p:spPr>
          <a:xfrm>
            <a:off x="8267749" y="1600159"/>
            <a:ext cx="2103073" cy="1348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22" b="1" dirty="0"/>
              <a:t>Επιστημονική γνώση</a:t>
            </a:r>
          </a:p>
        </p:txBody>
      </p:sp>
      <p:cxnSp>
        <p:nvCxnSpPr>
          <p:cNvPr id="16" name="Ευθύγραμμο βέλος σύνδεσης 15"/>
          <p:cNvCxnSpPr>
            <a:stCxn id="11" idx="2"/>
          </p:cNvCxnSpPr>
          <p:nvPr/>
        </p:nvCxnSpPr>
        <p:spPr>
          <a:xfrm>
            <a:off x="2468310" y="3528951"/>
            <a:ext cx="2480130" cy="75731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>
            <a:stCxn id="12" idx="2"/>
          </p:cNvCxnSpPr>
          <p:nvPr/>
        </p:nvCxnSpPr>
        <p:spPr>
          <a:xfrm>
            <a:off x="4836404" y="3543302"/>
            <a:ext cx="740699" cy="74296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>
            <a:stCxn id="13" idx="2"/>
            <a:endCxn id="2" idx="0"/>
          </p:cNvCxnSpPr>
          <p:nvPr/>
        </p:nvCxnSpPr>
        <p:spPr>
          <a:xfrm flipH="1">
            <a:off x="6034315" y="3657605"/>
            <a:ext cx="918955" cy="62866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>
            <a:stCxn id="14" idx="2"/>
          </p:cNvCxnSpPr>
          <p:nvPr/>
        </p:nvCxnSpPr>
        <p:spPr>
          <a:xfrm flipH="1">
            <a:off x="8267751" y="2948972"/>
            <a:ext cx="1051535" cy="1337298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Καμπύλη γραμμή σύνδεσης 38"/>
          <p:cNvCxnSpPr/>
          <p:nvPr/>
        </p:nvCxnSpPr>
        <p:spPr>
          <a:xfrm rot="10800000" flipV="1">
            <a:off x="6434375" y="1600157"/>
            <a:ext cx="1771691" cy="905829"/>
          </a:xfrm>
          <a:prstGeom prst="curvedConnector3">
            <a:avLst>
              <a:gd name="adj1" fmla="val 98644"/>
            </a:avLst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Καμπύλη γραμμή σύνδεσης 49"/>
          <p:cNvCxnSpPr/>
          <p:nvPr/>
        </p:nvCxnSpPr>
        <p:spPr>
          <a:xfrm rot="10800000" flipV="1">
            <a:off x="4719835" y="1600157"/>
            <a:ext cx="4000591" cy="905826"/>
          </a:xfrm>
          <a:prstGeom prst="curvedConnector3">
            <a:avLst>
              <a:gd name="adj1" fmla="val 99887"/>
            </a:avLst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Καμπύλη γραμμή σύνδεσης 50"/>
          <p:cNvCxnSpPr>
            <a:endCxn id="11" idx="0"/>
          </p:cNvCxnSpPr>
          <p:nvPr/>
        </p:nvCxnSpPr>
        <p:spPr>
          <a:xfrm rot="10800000" flipV="1">
            <a:off x="2468310" y="1600156"/>
            <a:ext cx="6252124" cy="742970"/>
          </a:xfrm>
          <a:prstGeom prst="curvedConnector2">
            <a:avLst/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1245509" y="-29392"/>
            <a:ext cx="9144840" cy="87940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/>
          </a:p>
        </p:txBody>
      </p:sp>
      <p:sp>
        <p:nvSpPr>
          <p:cNvPr id="19" name="TextBox 18"/>
          <p:cNvSpPr txBox="1"/>
          <p:nvPr/>
        </p:nvSpPr>
        <p:spPr>
          <a:xfrm>
            <a:off x="1786316" y="-470922"/>
            <a:ext cx="10030550" cy="1313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762" b="1" dirty="0">
                <a:solidFill>
                  <a:schemeClr val="bg1"/>
                </a:solidFill>
              </a:rPr>
              <a:t>                 </a:t>
            </a:r>
            <a:r>
              <a:rPr lang="el-GR" sz="3175" b="1" dirty="0">
                <a:solidFill>
                  <a:schemeClr val="bg1"/>
                </a:solidFill>
              </a:rPr>
              <a:t>Διαδικασία   ανάπτυξης   νέας  τεχνολογίας 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786316" y="976229"/>
            <a:ext cx="8686054" cy="752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429" dirty="0"/>
              <a:t>     </a:t>
            </a:r>
            <a:r>
              <a:rPr lang="el-GR" sz="1429" b="1" dirty="0"/>
              <a:t>Η ανάπτυξη νέων τεχνολογιών είναι το αποτέλεσµα σύνθεσης προϋπάρχουσας επιστηµονικής  γνώσης και προϋπάρχουσας τεχνολογίας. </a:t>
            </a:r>
          </a:p>
          <a:p>
            <a:pPr algn="just"/>
            <a:endParaRPr lang="el-GR" sz="1429" b="1" dirty="0"/>
          </a:p>
        </p:txBody>
      </p:sp>
      <p:sp>
        <p:nvSpPr>
          <p:cNvPr id="25" name="Ορθογώνιο 24"/>
          <p:cNvSpPr/>
          <p:nvPr/>
        </p:nvSpPr>
        <p:spPr>
          <a:xfrm>
            <a:off x="1752973" y="5372145"/>
            <a:ext cx="8686054" cy="119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429" b="1" dirty="0"/>
              <a:t>     Με την εφαρμογή  της ενότητα «Έρευνα και πειραματισμός» θα επιδιώξουμε  οι  μαθητές-τριες , θα αποκτήσουν μια μεγαλύτερη αντίληψη της σημασίας των ανθρώπινων ανακαλύψεων και της νοητικής ικανότητας του ανθρώπου να βελτιώνει τις υπάρχουσες τεχνολογίες καθώς και να αναπτύσσει νέες. </a:t>
            </a:r>
          </a:p>
          <a:p>
            <a:pPr algn="just"/>
            <a:endParaRPr lang="el-GR" sz="1429" b="1" dirty="0"/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645" r="5412" b="22828"/>
          <a:stretch/>
        </p:blipFill>
        <p:spPr>
          <a:xfrm>
            <a:off x="9239322" y="1"/>
            <a:ext cx="1429099" cy="87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81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642</Words>
  <Application>Microsoft Office PowerPoint</Application>
  <PresentationFormat>Προσαρμογή</PresentationFormat>
  <Paragraphs>77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Wisp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ΦΩΤΗΣ</cp:lastModifiedBy>
  <cp:revision>7</cp:revision>
  <dcterms:created xsi:type="dcterms:W3CDTF">2018-09-30T22:25:58Z</dcterms:created>
  <dcterms:modified xsi:type="dcterms:W3CDTF">2021-09-19T17:43:37Z</dcterms:modified>
</cp:coreProperties>
</file>