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76" r:id="rId3"/>
    <p:sldId id="275" r:id="rId4"/>
    <p:sldId id="277" r:id="rId5"/>
    <p:sldId id="278" r:id="rId6"/>
    <p:sldId id="279" r:id="rId7"/>
    <p:sldId id="280" r:id="rId8"/>
    <p:sldId id="258" r:id="rId9"/>
    <p:sldId id="282" r:id="rId10"/>
    <p:sldId id="283" r:id="rId11"/>
    <p:sldId id="284" r:id="rId12"/>
    <p:sldId id="285" r:id="rId13"/>
    <p:sldId id="286" r:id="rId14"/>
    <p:sldId id="271" r:id="rId15"/>
    <p:sldId id="287" r:id="rId16"/>
    <p:sldId id="265" r:id="rId17"/>
    <p:sldId id="272" r:id="rId18"/>
    <p:sldId id="267" r:id="rId19"/>
    <p:sldId id="289" r:id="rId20"/>
    <p:sldId id="269" r:id="rId21"/>
    <p:sldId id="288" r:id="rId22"/>
    <p:sldId id="260" r:id="rId23"/>
    <p:sldId id="261" r:id="rId24"/>
    <p:sldId id="270" r:id="rId25"/>
    <p:sldId id="290" r:id="rId26"/>
    <p:sldId id="291" r:id="rId27"/>
    <p:sldId id="292" r:id="rId28"/>
    <p:sldId id="293" r:id="rId29"/>
    <p:sldId id="294" r:id="rId30"/>
    <p:sldId id="295" r:id="rId31"/>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9" autoAdjust="0"/>
    <p:restoredTop sz="94660"/>
  </p:normalViewPr>
  <p:slideViewPr>
    <p:cSldViewPr>
      <p:cViewPr varScale="1">
        <p:scale>
          <a:sx n="70" d="100"/>
          <a:sy n="70" d="100"/>
        </p:scale>
        <p:origin x="-112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DD3F14-8445-4AEF-AC72-C1B8E58ECD06}" type="datetimeFigureOut">
              <a:rPr lang="el-GR" smtClean="0"/>
              <a:t>19/9/2021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DEB7F8-B478-47A7-812E-ADE4CF5D283E}"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584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3584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FA5196-A02C-47B5-BE57-F9EEBDC1B823}" type="slidenum">
              <a:rPr lang="el-GR"/>
              <a:pPr/>
              <a:t>29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12D90597-091E-44F3-AADE-5C836CD1E8D3}" type="datetimeFigureOut">
              <a:rPr lang="el-GR"/>
              <a:pPr>
                <a:defRPr/>
              </a:pPr>
              <a:t>19/9/2021</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fld id="{EED2D8B9-7D00-4423-80A3-8BC2C8F98AB7}" type="slidenum">
              <a:rPr lang="el-GR" altLang="el-GR"/>
              <a:pPr/>
              <a:t>‹#›</a:t>
            </a:fld>
            <a:endParaRPr lang="el-GR"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26950EEF-0E13-4489-B803-BA258EF7189E}" type="datetimeFigureOut">
              <a:rPr lang="el-GR"/>
              <a:pPr>
                <a:defRPr/>
              </a:pPr>
              <a:t>19/9/2021</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fld id="{D25FDB9B-CDC8-4328-8DCD-1FBC62E44A6A}" type="slidenum">
              <a:rPr lang="el-GR" altLang="el-GR"/>
              <a:pPr/>
              <a:t>‹#›</a:t>
            </a:fld>
            <a:endParaRPr lang="el-GR"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61AB190F-DC56-4E79-BD34-978B638DBE23}" type="datetimeFigureOut">
              <a:rPr lang="el-GR"/>
              <a:pPr>
                <a:defRPr/>
              </a:pPr>
              <a:t>19/9/2021</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fld id="{DC08E014-99B6-4F76-B6F9-3F5D451BF219}" type="slidenum">
              <a:rPr lang="el-GR" altLang="el-GR"/>
              <a:pPr/>
              <a:t>‹#›</a:t>
            </a:fld>
            <a:endParaRPr lang="el-GR"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925F9823-70E0-4E74-8135-04880EF13A72}" type="datetimeFigureOut">
              <a:rPr lang="el-GR"/>
              <a:pPr>
                <a:defRPr/>
              </a:pPr>
              <a:t>19/9/2021</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fld id="{F71B0DB1-F329-47E3-B5A1-773F6DF72C0D}" type="slidenum">
              <a:rPr lang="el-GR" altLang="el-GR"/>
              <a:pPr/>
              <a:t>‹#›</a:t>
            </a:fld>
            <a:endParaRPr lang="el-GR"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12961AF7-E478-48C0-BD72-744C63CDCEA8}" type="datetimeFigureOut">
              <a:rPr lang="el-GR"/>
              <a:pPr>
                <a:defRPr/>
              </a:pPr>
              <a:t>19/9/2021</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fld id="{319D42C3-955D-4692-A53E-D26CEF3C5BBB}" type="slidenum">
              <a:rPr lang="el-GR" altLang="el-GR"/>
              <a:pPr/>
              <a:t>‹#›</a:t>
            </a:fld>
            <a:endParaRPr lang="el-GR"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3CFFC326-3E4F-45E3-B4C9-5F570B689A9F}" type="datetimeFigureOut">
              <a:rPr lang="el-GR"/>
              <a:pPr>
                <a:defRPr/>
              </a:pPr>
              <a:t>19/9/2021</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fld id="{CF1BBECD-D3C2-4AAD-A3A6-EB8D3E42582E}" type="slidenum">
              <a:rPr lang="el-GR" altLang="el-GR"/>
              <a:pPr/>
              <a:t>‹#›</a:t>
            </a:fld>
            <a:endParaRPr lang="el-GR"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6CCB6BF2-E4C1-4F92-A3EA-0D6F914B640F}" type="datetimeFigureOut">
              <a:rPr lang="el-GR"/>
              <a:pPr>
                <a:defRPr/>
              </a:pPr>
              <a:t>19/9/2021</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fld id="{1D1D4476-923B-4C33-AE19-714F2163F735}" type="slidenum">
              <a:rPr lang="el-GR" altLang="el-GR"/>
              <a:pPr/>
              <a:t>‹#›</a:t>
            </a:fld>
            <a:endParaRPr lang="el-GR"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1138D8F2-3E3C-4A89-B1FC-EE5F044D91E1}" type="datetimeFigureOut">
              <a:rPr lang="el-GR"/>
              <a:pPr>
                <a:defRPr/>
              </a:pPr>
              <a:t>19/9/2021</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fld id="{9C64E73D-A76D-4C42-8060-1AC0E82B5063}" type="slidenum">
              <a:rPr lang="el-GR" altLang="el-GR"/>
              <a:pPr/>
              <a:t>‹#›</a:t>
            </a:fld>
            <a:endParaRPr lang="el-GR"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00569B86-DB7A-49B2-B51C-93CDC798ABEA}" type="datetimeFigureOut">
              <a:rPr lang="el-GR"/>
              <a:pPr>
                <a:defRPr/>
              </a:pPr>
              <a:t>19/9/2021</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fld id="{46BE12AD-0EDB-4877-8749-8B26EEFF6870}" type="slidenum">
              <a:rPr lang="el-GR" altLang="el-GR"/>
              <a:pPr/>
              <a:t>‹#›</a:t>
            </a:fld>
            <a:endParaRPr lang="el-GR"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F999DB2A-81C4-4A1B-91F1-83C9FF9111D9}" type="datetimeFigureOut">
              <a:rPr lang="el-GR"/>
              <a:pPr>
                <a:defRPr/>
              </a:pPr>
              <a:t>19/9/2021</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fld id="{534D5597-BFF3-4472-93AB-03C4D10EAF95}" type="slidenum">
              <a:rPr lang="el-GR" altLang="el-GR"/>
              <a:pPr/>
              <a:t>‹#›</a:t>
            </a:fld>
            <a:endParaRPr lang="el-GR"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785179D2-4266-4232-9787-FFF7E1D4FD16}" type="datetimeFigureOut">
              <a:rPr lang="el-GR"/>
              <a:pPr>
                <a:defRPr/>
              </a:pPr>
              <a:t>19/9/2021</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fld id="{D60AC5A4-BA2E-47BF-9DC2-707303E4A4E6}" type="slidenum">
              <a:rPr lang="el-GR" altLang="el-GR"/>
              <a:pPr/>
              <a:t>‹#›</a:t>
            </a:fld>
            <a:endParaRPr lang="el-GR"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E78B1624-79E9-49CA-9BEA-D9F069D4AAD5}" type="datetimeFigureOut">
              <a:rPr lang="el-GR"/>
              <a:pPr>
                <a:defRPr/>
              </a:pPr>
              <a:t>19/9/2021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0672FD5C-30CE-4B24-93DD-FBAC89A0F919}" type="slidenum">
              <a:rPr lang="el-GR" altLang="el-GR"/>
              <a:pPr/>
              <a:t>‹#›</a:t>
            </a:fld>
            <a:endParaRPr lang="el-GR"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23850" y="485775"/>
            <a:ext cx="8280400" cy="3970338"/>
          </a:xfrm>
          <a:prstGeom prst="rect">
            <a:avLst/>
          </a:prstGeom>
          <a:noFill/>
          <a:ln w="34925">
            <a:solidFill>
              <a:schemeClr val="tx1"/>
            </a:solidFill>
            <a:miter lim="800000"/>
            <a:headEnd/>
            <a:tailEnd/>
          </a:ln>
        </p:spPr>
        <p:txBody>
          <a:bodyPr>
            <a:spAutoFit/>
          </a:bodyPr>
          <a:lstStyle/>
          <a:p>
            <a:pPr eaLnBrk="1" hangingPunct="1">
              <a:buFont typeface="Arial" charset="0"/>
              <a:buNone/>
            </a:pPr>
            <a:r>
              <a:rPr lang="el-GR" altLang="el-GR"/>
              <a:t>Πρόκειται για ένα χαρακτηριστικό ή μια ιδιότητα ενός προσώπου, αντικειμένου ή κατάστασης, που</a:t>
            </a:r>
            <a:r>
              <a:rPr lang="el-GR" altLang="el-GR" b="1" u="sng">
                <a:solidFill>
                  <a:srgbClr val="FF0000"/>
                </a:solidFill>
              </a:rPr>
              <a:t> μετράται </a:t>
            </a:r>
            <a:r>
              <a:rPr lang="el-GR" altLang="el-GR"/>
              <a:t>κατά την έρευνα και μπορεί να μεταβάλλεται (</a:t>
            </a:r>
            <a:r>
              <a:rPr lang="el-GR" altLang="el-GR" b="1" u="sng">
                <a:solidFill>
                  <a:srgbClr val="FF0000"/>
                </a:solidFill>
              </a:rPr>
              <a:t>να παίρνει διάφορες τιμές</a:t>
            </a:r>
            <a:r>
              <a:rPr lang="el-GR" altLang="el-GR" b="1" u="sng"/>
              <a:t>)</a:t>
            </a:r>
            <a:r>
              <a:rPr lang="el-GR" altLang="el-GR"/>
              <a:t>. </a:t>
            </a:r>
            <a:endParaRPr lang="en-US" altLang="el-GR"/>
          </a:p>
          <a:p>
            <a:pPr eaLnBrk="1" hangingPunct="1">
              <a:buFont typeface="Arial" charset="0"/>
              <a:buNone/>
            </a:pPr>
            <a:endParaRPr lang="en-US" altLang="el-GR"/>
          </a:p>
          <a:p>
            <a:pPr eaLnBrk="1" hangingPunct="1"/>
            <a:r>
              <a:rPr lang="el-GR" altLang="el-GR"/>
              <a:t>Π.χ.Τα χαρακτηριστικά ως προς τα οποία ερευνούμε τον πληθυσμό λέγονται </a:t>
            </a:r>
            <a:r>
              <a:rPr lang="el-GR" altLang="el-GR" b="1"/>
              <a:t>μεταβλητές </a:t>
            </a:r>
            <a:r>
              <a:rPr lang="el-GR" altLang="el-GR"/>
              <a:t>(</a:t>
            </a:r>
            <a:r>
              <a:rPr lang="el-GR" altLang="el-GR" i="1"/>
              <a:t>variables</a:t>
            </a:r>
            <a:r>
              <a:rPr lang="el-GR" altLang="el-GR"/>
              <a:t>). </a:t>
            </a:r>
            <a:endParaRPr lang="en-US" altLang="el-GR"/>
          </a:p>
          <a:p>
            <a:pPr eaLnBrk="1" hangingPunct="1"/>
            <a:r>
              <a:rPr lang="el-GR" altLang="el-GR"/>
              <a:t>Οι δυνατές τιμές ( αριθμοί ή άλλες συμβολικές</a:t>
            </a:r>
            <a:r>
              <a:rPr lang="el-GR" altLang="el-GR" b="1"/>
              <a:t> </a:t>
            </a:r>
            <a:r>
              <a:rPr lang="el-GR" altLang="el-GR"/>
              <a:t>εκφράσεις) που μετρούν ή εκφράζουν τις διάφορες καταστάσεις της μεταβλητής λέγονται </a:t>
            </a:r>
            <a:r>
              <a:rPr lang="el-GR" altLang="el-GR" b="1">
                <a:solidFill>
                  <a:srgbClr val="FF0000"/>
                </a:solidFill>
              </a:rPr>
              <a:t>τιμές της μεταβλητής</a:t>
            </a:r>
            <a:r>
              <a:rPr lang="el-GR" altLang="el-GR"/>
              <a:t>.</a:t>
            </a:r>
          </a:p>
          <a:p>
            <a:pPr eaLnBrk="1" hangingPunct="1">
              <a:buFont typeface="Arial" charset="0"/>
              <a:buNone/>
            </a:pPr>
            <a:endParaRPr lang="el-GR" altLang="el-GR"/>
          </a:p>
          <a:p>
            <a:pPr eaLnBrk="1" hangingPunct="1">
              <a:buFont typeface="Arial" charset="0"/>
              <a:buNone/>
            </a:pPr>
            <a:r>
              <a:rPr lang="el-GR" altLang="el-GR"/>
              <a:t>Μεταβλητές μιας έρευνας μπορεί να είναι </a:t>
            </a:r>
            <a:r>
              <a:rPr lang="el-GR" altLang="el-GR">
                <a:solidFill>
                  <a:srgbClr val="FF0000"/>
                </a:solidFill>
              </a:rPr>
              <a:t>η ηλικία</a:t>
            </a:r>
            <a:r>
              <a:rPr lang="el-GR" altLang="el-GR"/>
              <a:t>, το </a:t>
            </a:r>
            <a:r>
              <a:rPr lang="el-GR" altLang="el-GR">
                <a:solidFill>
                  <a:srgbClr val="FF0000"/>
                </a:solidFill>
              </a:rPr>
              <a:t>μορφωτικό επίπεδο</a:t>
            </a:r>
            <a:r>
              <a:rPr lang="el-GR" altLang="el-GR"/>
              <a:t>, το </a:t>
            </a:r>
            <a:r>
              <a:rPr lang="el-GR" altLang="el-GR">
                <a:solidFill>
                  <a:srgbClr val="FF0000"/>
                </a:solidFill>
              </a:rPr>
              <a:t>εισόδημα</a:t>
            </a:r>
            <a:r>
              <a:rPr lang="el-GR" altLang="el-GR"/>
              <a:t>, </a:t>
            </a:r>
            <a:r>
              <a:rPr lang="el-GR" altLang="el-GR">
                <a:solidFill>
                  <a:srgbClr val="FF0000"/>
                </a:solidFill>
              </a:rPr>
              <a:t>η οικογενειακή κατάσταση</a:t>
            </a:r>
            <a:r>
              <a:rPr lang="el-GR" altLang="el-GR"/>
              <a:t>,  </a:t>
            </a:r>
            <a:r>
              <a:rPr lang="el-GR" altLang="el-GR">
                <a:solidFill>
                  <a:srgbClr val="FF0000"/>
                </a:solidFill>
              </a:rPr>
              <a:t>η νοημοσύνη</a:t>
            </a:r>
            <a:r>
              <a:rPr lang="el-GR" altLang="el-GR"/>
              <a:t>, </a:t>
            </a:r>
            <a:r>
              <a:rPr lang="el-GR" altLang="el-GR">
                <a:solidFill>
                  <a:srgbClr val="FF0000"/>
                </a:solidFill>
              </a:rPr>
              <a:t>το άγχος</a:t>
            </a:r>
            <a:r>
              <a:rPr lang="el-GR" altLang="el-GR"/>
              <a:t>, </a:t>
            </a:r>
            <a:r>
              <a:rPr lang="el-GR" altLang="el-GR">
                <a:solidFill>
                  <a:srgbClr val="FF0000"/>
                </a:solidFill>
              </a:rPr>
              <a:t>το φύλο</a:t>
            </a:r>
            <a:r>
              <a:rPr lang="el-GR" altLang="el-GR"/>
              <a:t>, η  </a:t>
            </a:r>
            <a:r>
              <a:rPr lang="el-GR" altLang="el-GR">
                <a:solidFill>
                  <a:srgbClr val="FF0000"/>
                </a:solidFill>
              </a:rPr>
              <a:t>προσωπικότητα</a:t>
            </a:r>
            <a:r>
              <a:rPr lang="el-GR" altLang="el-GR"/>
              <a:t>, </a:t>
            </a:r>
            <a:r>
              <a:rPr lang="el-GR" altLang="el-GR">
                <a:solidFill>
                  <a:srgbClr val="FF0000"/>
                </a:solidFill>
              </a:rPr>
              <a:t>τα ενδιαφέροντα</a:t>
            </a:r>
            <a:r>
              <a:rPr lang="el-GR" altLang="el-GR"/>
              <a:t>, </a:t>
            </a:r>
            <a:r>
              <a:rPr lang="el-GR" altLang="el-GR">
                <a:solidFill>
                  <a:srgbClr val="FF0000"/>
                </a:solidFill>
              </a:rPr>
              <a:t>οι στάσεις,  η επαγγελματική επίδοση</a:t>
            </a:r>
            <a:r>
              <a:rPr lang="el-GR" altLang="el-GR"/>
              <a:t>", "</a:t>
            </a:r>
            <a:r>
              <a:rPr lang="el-GR" altLang="el-GR">
                <a:solidFill>
                  <a:srgbClr val="FF0000"/>
                </a:solidFill>
              </a:rPr>
              <a:t>η</a:t>
            </a:r>
            <a:r>
              <a:rPr lang="el-GR" altLang="el-GR"/>
              <a:t> </a:t>
            </a:r>
            <a:r>
              <a:rPr lang="el-GR" altLang="el-GR">
                <a:solidFill>
                  <a:srgbClr val="FF0000"/>
                </a:solidFill>
              </a:rPr>
              <a:t>σχολική επίδοση</a:t>
            </a:r>
            <a:r>
              <a:rPr lang="el-GR" altLang="el-GR"/>
              <a:t>», </a:t>
            </a:r>
            <a:r>
              <a:rPr lang="el-GR" altLang="el-GR">
                <a:solidFill>
                  <a:srgbClr val="FF0000"/>
                </a:solidFill>
              </a:rPr>
              <a:t>ύψος, βάρος</a:t>
            </a:r>
            <a:r>
              <a:rPr lang="el-GR" altLang="el-GR"/>
              <a:t>, </a:t>
            </a:r>
            <a:r>
              <a:rPr lang="el-GR" altLang="el-GR">
                <a:solidFill>
                  <a:srgbClr val="FF0000"/>
                </a:solidFill>
              </a:rPr>
              <a:t>εμβαδόν τάξης</a:t>
            </a:r>
            <a:r>
              <a:rPr lang="el-GR" altLang="el-GR"/>
              <a:t>, </a:t>
            </a:r>
            <a:r>
              <a:rPr lang="el-GR" altLang="el-GR">
                <a:solidFill>
                  <a:srgbClr val="FF0000"/>
                </a:solidFill>
              </a:rPr>
              <a:t>χρόνος μελέτης   </a:t>
            </a:r>
            <a:r>
              <a:rPr lang="el-GR" altLang="el-GR"/>
              <a:t>κλπ.</a:t>
            </a:r>
          </a:p>
        </p:txBody>
      </p:sp>
      <p:sp>
        <p:nvSpPr>
          <p:cNvPr id="5" name="TextBox 4"/>
          <p:cNvSpPr txBox="1">
            <a:spLocks noChangeArrowheads="1"/>
          </p:cNvSpPr>
          <p:nvPr/>
        </p:nvSpPr>
        <p:spPr bwMode="auto">
          <a:xfrm>
            <a:off x="323850" y="4738688"/>
            <a:ext cx="8280400" cy="2032000"/>
          </a:xfrm>
          <a:prstGeom prst="rect">
            <a:avLst/>
          </a:prstGeom>
          <a:noFill/>
          <a:ln w="34925">
            <a:solidFill>
              <a:schemeClr val="tx1"/>
            </a:solidFill>
            <a:miter lim="800000"/>
            <a:headEnd/>
            <a:tailEnd/>
          </a:ln>
        </p:spPr>
        <p:txBody>
          <a:bodyPr>
            <a:spAutoFit/>
          </a:bodyPr>
          <a:lstStyle/>
          <a:p>
            <a:pPr eaLnBrk="1" hangingPunct="1"/>
            <a:r>
              <a:rPr lang="el-GR" altLang="el-GR">
                <a:solidFill>
                  <a:srgbClr val="FF0000"/>
                </a:solidFill>
              </a:rPr>
              <a:t>Είναι τα χαρακτηριστικά ή οι παράγοντες εκείνοι που δεν μεταβάλλονται </a:t>
            </a:r>
            <a:r>
              <a:rPr lang="el-GR" altLang="el-GR"/>
              <a:t>αλλά παραμένουν </a:t>
            </a:r>
            <a:r>
              <a:rPr lang="el-GR" altLang="el-GR">
                <a:solidFill>
                  <a:srgbClr val="FF0000"/>
                </a:solidFill>
              </a:rPr>
              <a:t>σταθερές στην έρευνα μας</a:t>
            </a:r>
            <a:r>
              <a:rPr lang="el-GR" altLang="el-GR"/>
              <a:t>. </a:t>
            </a:r>
          </a:p>
          <a:p>
            <a:pPr eaLnBrk="1" hangingPunct="1"/>
            <a:endParaRPr lang="el-GR" altLang="el-GR"/>
          </a:p>
          <a:p>
            <a:pPr eaLnBrk="1" hangingPunct="1"/>
            <a:r>
              <a:rPr lang="el-GR" altLang="el-GR"/>
              <a:t>Για παράδειγμα σε μια έρευνα με θέμα </a:t>
            </a:r>
            <a:r>
              <a:rPr lang="el-GR" altLang="el-GR" b="1"/>
              <a:t>«Πόσο επηρεάζει την ανάπτυξη των φυτών το μολυσμένο νερό;»</a:t>
            </a:r>
            <a:r>
              <a:rPr lang="el-GR" altLang="el-GR"/>
              <a:t> σταθερές θα μπορούσαν να είναι η ποσότητα του νερού που θα πότιζα κάθε φυτό, η ποσότητα του χώματος, η ποσότητα των σπόρων κτλ. μιας και θα ήταν ίδιοι παράγοντες για όλα τα φυτά μου.</a:t>
            </a:r>
          </a:p>
        </p:txBody>
      </p:sp>
      <p:sp>
        <p:nvSpPr>
          <p:cNvPr id="4" name="TextBox 3"/>
          <p:cNvSpPr txBox="1">
            <a:spLocks noChangeArrowheads="1"/>
          </p:cNvSpPr>
          <p:nvPr/>
        </p:nvSpPr>
        <p:spPr bwMode="auto">
          <a:xfrm>
            <a:off x="3563938" y="4368800"/>
            <a:ext cx="1944687" cy="369888"/>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l-GR" smtClean="0"/>
              <a:t>ΣΤΑΘΕΡΕΣ</a:t>
            </a:r>
          </a:p>
        </p:txBody>
      </p:sp>
      <p:sp>
        <p:nvSpPr>
          <p:cNvPr id="8" name="TextBox 7"/>
          <p:cNvSpPr txBox="1">
            <a:spLocks noChangeArrowheads="1"/>
          </p:cNvSpPr>
          <p:nvPr/>
        </p:nvSpPr>
        <p:spPr bwMode="auto">
          <a:xfrm>
            <a:off x="1835150" y="92075"/>
            <a:ext cx="4465638" cy="368300"/>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l-GR" dirty="0" smtClean="0"/>
              <a:t>ΜΕΤΑΒΛΗΤΕΣ-ΤΙΜΕΣ ΜΕΤΑΒΛΗΤΩΝ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4" grpId="0" animBg="1"/>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Ορθογώνιο"/>
          <p:cNvSpPr/>
          <p:nvPr/>
        </p:nvSpPr>
        <p:spPr>
          <a:xfrm>
            <a:off x="611560" y="548680"/>
            <a:ext cx="7848872" cy="4832092"/>
          </a:xfrm>
          <a:prstGeom prst="rect">
            <a:avLst/>
          </a:prstGeom>
        </p:spPr>
        <p:txBody>
          <a:bodyPr wrap="square">
            <a:spAutoFit/>
          </a:bodyPr>
          <a:lstStyle/>
          <a:p>
            <a:pPr eaLnBrk="1" hangingPunct="1">
              <a:buFont typeface="Arial" charset="0"/>
              <a:buNone/>
            </a:pPr>
            <a:r>
              <a:rPr lang="el-GR" sz="2800" dirty="0" smtClean="0">
                <a:solidFill>
                  <a:srgbClr val="FF0000"/>
                </a:solidFill>
              </a:rPr>
              <a:t>Οι </a:t>
            </a:r>
            <a:r>
              <a:rPr lang="el-GR" sz="2800" b="1" dirty="0" smtClean="0">
                <a:solidFill>
                  <a:srgbClr val="FF0000"/>
                </a:solidFill>
              </a:rPr>
              <a:t>κατασκευασμένες </a:t>
            </a:r>
            <a:r>
              <a:rPr lang="el-GR" sz="2800" b="1" dirty="0" smtClean="0">
                <a:solidFill>
                  <a:srgbClr val="FF0000"/>
                </a:solidFill>
              </a:rPr>
              <a:t>μεταβλητές</a:t>
            </a:r>
            <a:endParaRPr lang="el-GR" sz="2800" b="1" dirty="0" smtClean="0">
              <a:solidFill>
                <a:srgbClr val="FF0000"/>
              </a:solidFill>
            </a:endParaRPr>
          </a:p>
          <a:p>
            <a:pPr eaLnBrk="1" hangingPunct="1">
              <a:buFont typeface="Wingdings" pitchFamily="2" charset="2"/>
              <a:buChar char="v"/>
            </a:pPr>
            <a:r>
              <a:rPr lang="el-GR" sz="2800" b="1" dirty="0" smtClean="0"/>
              <a:t> </a:t>
            </a:r>
            <a:r>
              <a:rPr lang="el-GR" sz="2800" dirty="0" smtClean="0"/>
              <a:t>δεν έχουν φυσική </a:t>
            </a:r>
            <a:r>
              <a:rPr lang="el-GR" sz="2800" dirty="0" smtClean="0"/>
              <a:t>υπόσταση</a:t>
            </a:r>
            <a:endParaRPr lang="el-GR" sz="2800" dirty="0" smtClean="0"/>
          </a:p>
          <a:p>
            <a:pPr eaLnBrk="1" hangingPunct="1">
              <a:buFont typeface="Wingdings" pitchFamily="2" charset="2"/>
              <a:buChar char="v"/>
            </a:pPr>
            <a:r>
              <a:rPr lang="el-GR" sz="2800" dirty="0" smtClean="0"/>
              <a:t> δεν μπορούν εύκολα να μετρηθούν</a:t>
            </a:r>
          </a:p>
          <a:p>
            <a:pPr eaLnBrk="1" hangingPunct="1">
              <a:buFont typeface="Wingdings" pitchFamily="2" charset="2"/>
              <a:buChar char="v"/>
            </a:pPr>
            <a:r>
              <a:rPr lang="el-GR" sz="2800" dirty="0" smtClean="0"/>
              <a:t>το μέγεθος τους μπορεί να εκτιμηθεί με κατάλληλη μεθοδολογία και να μετρηθούν σε τεχνητές κλίμακες σύγκρισης (καθόλου , πολύ λίγο , λίγο , πολύ, πάρα πολύ) </a:t>
            </a:r>
            <a:endParaRPr lang="el-GR" sz="2800" dirty="0" smtClean="0"/>
          </a:p>
          <a:p>
            <a:pPr eaLnBrk="1" hangingPunct="1"/>
            <a:r>
              <a:rPr lang="el-GR" sz="2800" dirty="0" smtClean="0"/>
              <a:t> </a:t>
            </a:r>
            <a:r>
              <a:rPr lang="el-GR" sz="2800" dirty="0" smtClean="0"/>
              <a:t>π.χ. </a:t>
            </a:r>
          </a:p>
          <a:p>
            <a:pPr eaLnBrk="1" hangingPunct="1">
              <a:buFont typeface="Arial" charset="0"/>
              <a:buNone/>
            </a:pPr>
            <a:endParaRPr lang="el-GR" sz="2800" dirty="0" smtClean="0"/>
          </a:p>
          <a:p>
            <a:pPr eaLnBrk="1" hangingPunct="1">
              <a:buFont typeface="Arial" pitchFamily="34" charset="0"/>
              <a:buChar char="•"/>
            </a:pPr>
            <a:r>
              <a:rPr lang="el-GR" sz="2800" dirty="0" smtClean="0"/>
              <a:t>άγχος, </a:t>
            </a:r>
          </a:p>
          <a:p>
            <a:pPr eaLnBrk="1" hangingPunct="1">
              <a:buFont typeface="Arial" pitchFamily="34" charset="0"/>
              <a:buChar char="•"/>
            </a:pPr>
            <a:r>
              <a:rPr lang="el-GR" sz="2800" dirty="0" smtClean="0"/>
              <a:t>ο βαθμός αυτοελέγχου </a:t>
            </a:r>
            <a:r>
              <a:rPr lang="el-GR" sz="2800" dirty="0" err="1" smtClean="0"/>
              <a:t>κτ.λ</a:t>
            </a:r>
            <a:r>
              <a:rPr lang="el-GR" sz="2800" dirty="0" smtClean="0"/>
              <a:t>.</a:t>
            </a:r>
            <a:endParaRPr lang="el-GR" sz="2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764704"/>
            <a:ext cx="8291264" cy="5361459"/>
          </a:xfrm>
        </p:spPr>
        <p:txBody>
          <a:bodyPr/>
          <a:lstStyle/>
          <a:p>
            <a:r>
              <a:rPr lang="el-GR" dirty="0" smtClean="0"/>
              <a:t>Βασικό χαρακτηριστικό μιας μεταβλητής είναι αν μπορεί ή όχι να επηρεασθεί από τον ερευνητή.</a:t>
            </a:r>
          </a:p>
          <a:p>
            <a:r>
              <a:rPr lang="el-GR" dirty="0" smtClean="0"/>
              <a:t>Δεν μπορούν ή είναι πολύ δύσκολο να επηρεασθούν μεταβλητές που δημιουργούνται από τη φύση όπως ηλικία, φύλο, τα ενδιαφέροντα.</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lstStyle/>
          <a:p>
            <a:r>
              <a:rPr lang="el-GR" sz="3200" b="1" dirty="0" smtClean="0"/>
              <a:t>Σχέση μεταξύ μεταβλητών</a:t>
            </a:r>
            <a:endParaRPr lang="el-GR" sz="3200" dirty="0"/>
          </a:p>
        </p:txBody>
      </p:sp>
      <p:sp>
        <p:nvSpPr>
          <p:cNvPr id="3" name="2 - Θέση περιεχομένου"/>
          <p:cNvSpPr>
            <a:spLocks noGrp="1"/>
          </p:cNvSpPr>
          <p:nvPr>
            <p:ph idx="1"/>
          </p:nvPr>
        </p:nvSpPr>
        <p:spPr>
          <a:xfrm>
            <a:off x="395536" y="1052736"/>
            <a:ext cx="8291264" cy="5073427"/>
          </a:xfrm>
        </p:spPr>
        <p:txBody>
          <a:bodyPr/>
          <a:lstStyle/>
          <a:p>
            <a:r>
              <a:rPr lang="el-GR" sz="2400" dirty="0" smtClean="0"/>
              <a:t>Υπάρχει σχέση μεταξύ δύο μεταβλητών όταν μεταβαλλόμενη η μία συμπαρασύρει και την άλλη </a:t>
            </a:r>
          </a:p>
          <a:p>
            <a:pPr algn="ctr">
              <a:buFont typeface="Wingdings" pitchFamily="2" charset="2"/>
              <a:buChar char="§"/>
            </a:pPr>
            <a:r>
              <a:rPr lang="el-GR" sz="2400" dirty="0" err="1" smtClean="0"/>
              <a:t>π.χ</a:t>
            </a:r>
            <a:r>
              <a:rPr lang="el-GR" sz="2400" dirty="0" smtClean="0"/>
              <a:t> μήκος αίθουσα και εμβαδό της</a:t>
            </a:r>
          </a:p>
          <a:p>
            <a:pPr algn="ctr">
              <a:buFont typeface="Wingdings" pitchFamily="2" charset="2"/>
              <a:buChar char="§"/>
            </a:pPr>
            <a:endParaRPr lang="el-GR" sz="2400" dirty="0" smtClean="0"/>
          </a:p>
          <a:p>
            <a:r>
              <a:rPr lang="el-GR" sz="2400" dirty="0" smtClean="0"/>
              <a:t>Δεν υπάρχει σχέση μεταξύ δύο μεταβλητών όταν μεταβαλλόμενη η μία δεν μεταβάλλεται η άλλη </a:t>
            </a:r>
          </a:p>
          <a:p>
            <a:pPr algn="ctr">
              <a:buFont typeface="Wingdings" pitchFamily="2" charset="2"/>
              <a:buChar char="§"/>
            </a:pPr>
            <a:r>
              <a:rPr lang="el-GR" sz="2400" dirty="0" err="1" smtClean="0"/>
              <a:t>π.χ</a:t>
            </a:r>
            <a:r>
              <a:rPr lang="el-GR" sz="2400" dirty="0" smtClean="0"/>
              <a:t> ύψος ανθρώπου και χρώμα ματιών</a:t>
            </a:r>
          </a:p>
          <a:p>
            <a:pPr algn="ctr">
              <a:buFont typeface="Wingdings" pitchFamily="2" charset="2"/>
              <a:buChar char="§"/>
            </a:pPr>
            <a:endParaRPr lang="el-GR" sz="2400" dirty="0" smtClean="0"/>
          </a:p>
          <a:p>
            <a:r>
              <a:rPr lang="el-GR" sz="2400" dirty="0" smtClean="0"/>
              <a:t>Δεν υπάρχει σχέση μεταξύ μιας σταθεράς και μιας μεταβλητής </a:t>
            </a:r>
          </a:p>
          <a:p>
            <a:pPr algn="ctr">
              <a:buFont typeface="Wingdings" pitchFamily="2" charset="2"/>
              <a:buChar char="§"/>
            </a:pPr>
            <a:r>
              <a:rPr lang="el-GR" sz="2400" dirty="0" err="1" smtClean="0"/>
              <a:t>π.χ</a:t>
            </a:r>
            <a:r>
              <a:rPr lang="el-GR" sz="2400" dirty="0" smtClean="0"/>
              <a:t> ηλικία ανθρώπου και αριθμός βιολογικών γονέων</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Άσκηση</a:t>
            </a:r>
            <a:endParaRPr lang="el-GR" dirty="0"/>
          </a:p>
        </p:txBody>
      </p:sp>
      <p:sp>
        <p:nvSpPr>
          <p:cNvPr id="3" name="2 - Θέση περιεχομένου"/>
          <p:cNvSpPr>
            <a:spLocks noGrp="1"/>
          </p:cNvSpPr>
          <p:nvPr>
            <p:ph idx="1"/>
          </p:nvPr>
        </p:nvSpPr>
        <p:spPr>
          <a:xfrm>
            <a:off x="395536" y="2492896"/>
            <a:ext cx="8229600" cy="1108720"/>
          </a:xfrm>
        </p:spPr>
        <p:txBody>
          <a:bodyPr/>
          <a:lstStyle/>
          <a:p>
            <a:r>
              <a:rPr lang="el-GR" sz="2800" dirty="0" smtClean="0"/>
              <a:t>Να γράψετε 2 φυσικές και 2 κατασκευασμένες μεταβλητές με τα επίπεδά τους</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539552" y="1268760"/>
            <a:ext cx="8316664" cy="5170646"/>
          </a:xfrm>
          <a:prstGeom prst="rect">
            <a:avLst/>
          </a:prstGeom>
          <a:noFill/>
          <a:ln w="34925">
            <a:solidFill>
              <a:schemeClr val="tx1"/>
            </a:solidFill>
            <a:miter lim="800000"/>
            <a:headEnd/>
            <a:tailEnd/>
          </a:ln>
        </p:spPr>
        <p:txBody>
          <a:bodyPr wrap="square">
            <a:spAutoFit/>
          </a:bodyPr>
          <a:lstStyle/>
          <a:p>
            <a:pPr eaLnBrk="1" hangingPunct="1"/>
            <a:r>
              <a:rPr lang="el-GR" altLang="el-GR" sz="2400" b="1" dirty="0" smtClean="0">
                <a:solidFill>
                  <a:srgbClr val="FF0000"/>
                </a:solidFill>
              </a:rPr>
              <a:t>Ανεξάρτητη μεταβλητή</a:t>
            </a:r>
            <a:r>
              <a:rPr lang="el-GR" altLang="el-GR" sz="2400" dirty="0" smtClean="0"/>
              <a:t>: </a:t>
            </a:r>
            <a:r>
              <a:rPr lang="el-GR" sz="2400" b="1" dirty="0" smtClean="0"/>
              <a:t> </a:t>
            </a:r>
            <a:r>
              <a:rPr lang="el-GR" sz="2400" dirty="0" smtClean="0"/>
              <a:t>είναι η μεταβλητή την οποία αξιολογούμε ή χειριζόμαστε για να διαπιστώσουμε την επίδραση που έχει σε μια άλλη μεταβλητή</a:t>
            </a:r>
            <a:r>
              <a:rPr lang="el-GR" sz="2400" dirty="0" smtClean="0"/>
              <a:t>.</a:t>
            </a:r>
            <a:r>
              <a:rPr lang="el-GR" altLang="el-GR" sz="2400" dirty="0" smtClean="0"/>
              <a:t> </a:t>
            </a:r>
            <a:endParaRPr lang="el-GR" altLang="el-GR" sz="2400" dirty="0" smtClean="0"/>
          </a:p>
          <a:p>
            <a:pPr eaLnBrk="1" hangingPunct="1"/>
            <a:r>
              <a:rPr lang="el-GR" altLang="el-GR" sz="2400" dirty="0" smtClean="0"/>
              <a:t>Εισάγεται </a:t>
            </a:r>
            <a:r>
              <a:rPr lang="el-GR" altLang="el-GR" sz="2400" dirty="0" smtClean="0"/>
              <a:t>από τον ερευνητή για να εκτιμηθεί η επίδραση της πάνω σε μια άλλη ή άλλες μεταβλητές που χαρακτηρίζονται ως εξαρτημένες. </a:t>
            </a:r>
          </a:p>
          <a:p>
            <a:pPr eaLnBrk="1" hangingPunct="1"/>
            <a:endParaRPr lang="el-GR" sz="2400" dirty="0" smtClean="0"/>
          </a:p>
          <a:p>
            <a:pPr eaLnBrk="1" hangingPunct="1">
              <a:buFont typeface="Wingdings" pitchFamily="2" charset="2"/>
              <a:buChar char="§"/>
            </a:pPr>
            <a:r>
              <a:rPr lang="el-GR" sz="2400" i="1" dirty="0" smtClean="0"/>
              <a:t>Στην </a:t>
            </a:r>
            <a:r>
              <a:rPr lang="el-GR" sz="2400" i="1" u="sng" dirty="0" smtClean="0"/>
              <a:t>πειραματική </a:t>
            </a:r>
            <a:r>
              <a:rPr lang="el-GR" sz="2400" i="1" dirty="0" smtClean="0"/>
              <a:t>έρευνα ο ερευνητής μπορεί να την αλλάξει ενώ παρατηρεί τις αλλαγές που συμβαίνουν στην εξαρτημένη μεταβλητή.</a:t>
            </a:r>
          </a:p>
          <a:p>
            <a:pPr eaLnBrk="1" hangingPunct="1">
              <a:buFont typeface="Wingdings" pitchFamily="2" charset="2"/>
              <a:buChar char="§"/>
            </a:pPr>
            <a:r>
              <a:rPr lang="el-GR" sz="2400" i="1" dirty="0" smtClean="0"/>
              <a:t>Στην </a:t>
            </a:r>
            <a:r>
              <a:rPr lang="el-GR" sz="2400" i="1" u="sng" dirty="0" smtClean="0"/>
              <a:t>περιγραφική</a:t>
            </a:r>
            <a:r>
              <a:rPr lang="el-GR" sz="2400" i="1" dirty="0" smtClean="0"/>
              <a:t> έρευνα η μεταβολή στην ανεξάρτητη γίνεται ανεξάρτητα από την θέληση του ερευνητή</a:t>
            </a:r>
          </a:p>
          <a:p>
            <a:pPr eaLnBrk="1" hangingPunct="1"/>
            <a:r>
              <a:rPr lang="el-GR" altLang="el-GR" sz="2400" dirty="0" smtClean="0"/>
              <a:t>μέσα σ' ένα πείραμα.</a:t>
            </a:r>
          </a:p>
          <a:p>
            <a:endParaRPr lang="el-GR" altLang="el-GR" dirty="0"/>
          </a:p>
        </p:txBody>
      </p:sp>
      <p:sp>
        <p:nvSpPr>
          <p:cNvPr id="6" name="TextBox 5"/>
          <p:cNvSpPr txBox="1">
            <a:spLocks noChangeArrowheads="1"/>
          </p:cNvSpPr>
          <p:nvPr/>
        </p:nvSpPr>
        <p:spPr bwMode="auto">
          <a:xfrm>
            <a:off x="2700338" y="404813"/>
            <a:ext cx="3600450" cy="368300"/>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None/>
              <a:defRPr/>
            </a:pPr>
            <a:r>
              <a:rPr lang="el-GR" b="1" smtClean="0"/>
              <a:t>Οι μεταβλητές διακρίνονται σε</a:t>
            </a:r>
            <a:r>
              <a:rPr lang="en-US" smtClean="0"/>
              <a:t>:</a:t>
            </a:r>
            <a:endParaRPr lang="el-GR" smtClean="0"/>
          </a:p>
        </p:txBody>
      </p:sp>
      <p:sp>
        <p:nvSpPr>
          <p:cNvPr id="7" name="TextBox 6"/>
          <p:cNvSpPr txBox="1">
            <a:spLocks noChangeArrowheads="1"/>
          </p:cNvSpPr>
          <p:nvPr/>
        </p:nvSpPr>
        <p:spPr bwMode="auto">
          <a:xfrm>
            <a:off x="1475656" y="147638"/>
            <a:ext cx="6336703" cy="830997"/>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buFont typeface="Arial" charset="0"/>
              <a:buNone/>
              <a:defRPr/>
            </a:pPr>
            <a:r>
              <a:rPr lang="el-GR" sz="2400" b="1" dirty="0" smtClean="0"/>
              <a:t>Επίσης οι μεταβλητές διακρίνονται σε</a:t>
            </a:r>
            <a:r>
              <a:rPr lang="en-US" sz="2400" dirty="0" smtClean="0"/>
              <a:t>:</a:t>
            </a:r>
            <a:endParaRPr lang="el-GR" sz="2400" dirty="0" smtClean="0"/>
          </a:p>
          <a:p>
            <a:pPr algn="ctr" eaLnBrk="1" hangingPunct="1">
              <a:buFont typeface="Wingdings" pitchFamily="2" charset="2"/>
              <a:buChar char="v"/>
              <a:defRPr/>
            </a:pPr>
            <a:r>
              <a:rPr lang="el-GR" sz="2400" dirty="0" smtClean="0">
                <a:solidFill>
                  <a:srgbClr val="FF0000"/>
                </a:solidFill>
              </a:rPr>
              <a:t>Ανεξάρτητες – Εξαρτημένες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323528" y="908720"/>
            <a:ext cx="8352928" cy="5170646"/>
          </a:xfrm>
          <a:prstGeom prst="rect">
            <a:avLst/>
          </a:prstGeom>
          <a:noFill/>
          <a:ln w="349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defTabSz="912813" eaLnBrk="0" hangingPunct="0">
              <a:defRPr>
                <a:solidFill>
                  <a:schemeClr val="tx1"/>
                </a:solidFill>
                <a:latin typeface="Arial" charset="0"/>
                <a:cs typeface="Arial" charset="0"/>
              </a:defRPr>
            </a:lvl1pPr>
            <a:lvl2pPr marL="742950" indent="-285750" defTabSz="912813" eaLnBrk="0" hangingPunct="0">
              <a:defRPr>
                <a:solidFill>
                  <a:schemeClr val="tx1"/>
                </a:solidFill>
                <a:latin typeface="Arial" charset="0"/>
                <a:cs typeface="Arial" charset="0"/>
              </a:defRPr>
            </a:lvl2pPr>
            <a:lvl3pPr marL="1143000" indent="-228600" defTabSz="912813" eaLnBrk="0" hangingPunct="0">
              <a:defRPr>
                <a:solidFill>
                  <a:schemeClr val="tx1"/>
                </a:solidFill>
                <a:latin typeface="Arial" charset="0"/>
                <a:cs typeface="Arial" charset="0"/>
              </a:defRPr>
            </a:lvl3pPr>
            <a:lvl4pPr marL="1600200" indent="-228600" defTabSz="912813" eaLnBrk="0" hangingPunct="0">
              <a:defRPr>
                <a:solidFill>
                  <a:schemeClr val="tx1"/>
                </a:solidFill>
                <a:latin typeface="Arial" charset="0"/>
                <a:cs typeface="Arial" charset="0"/>
              </a:defRPr>
            </a:lvl4pPr>
            <a:lvl5pPr marL="2057400" indent="-228600" defTabSz="912813" eaLnBrk="0" hangingPunct="0">
              <a:defRPr>
                <a:solidFill>
                  <a:schemeClr val="tx1"/>
                </a:solidFill>
                <a:latin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cs typeface="Arial" charset="0"/>
              </a:defRPr>
            </a:lvl9pPr>
          </a:lstStyle>
          <a:p>
            <a:pPr algn="just" eaLnBrk="1" hangingPunct="1">
              <a:defRPr/>
            </a:pPr>
            <a:r>
              <a:rPr lang="el-GR" sz="2200" b="1" dirty="0" smtClean="0">
                <a:solidFill>
                  <a:srgbClr val="FF0000"/>
                </a:solidFill>
              </a:rPr>
              <a:t>Εξαρτημένη μεταβλητή</a:t>
            </a:r>
            <a:r>
              <a:rPr lang="el-GR" sz="2200" b="1" dirty="0" smtClean="0"/>
              <a:t>:</a:t>
            </a:r>
          </a:p>
          <a:p>
            <a:pPr marL="285750" indent="-285750" algn="just" eaLnBrk="1" hangingPunct="1">
              <a:buFont typeface="Arial" pitchFamily="34" charset="0"/>
              <a:buChar char="•"/>
              <a:defRPr/>
            </a:pPr>
            <a:r>
              <a:rPr lang="en-GB" altLang="el-GR" sz="2200" dirty="0" err="1"/>
              <a:t>Είν</a:t>
            </a:r>
            <a:r>
              <a:rPr lang="en-GB" altLang="el-GR" sz="2200" dirty="0"/>
              <a:t>αι η μεταβλητή που ερευνάται στη </a:t>
            </a:r>
            <a:r>
              <a:rPr lang="en-GB" altLang="el-GR" sz="2200" dirty="0" smtClean="0"/>
              <a:t>μελέτη</a:t>
            </a:r>
            <a:r>
              <a:rPr lang="el-GR" altLang="el-GR" sz="2200" dirty="0" smtClean="0"/>
              <a:t>.</a:t>
            </a:r>
            <a:endParaRPr lang="el-GR" sz="2200" dirty="0" smtClean="0"/>
          </a:p>
          <a:p>
            <a:pPr marL="285750" indent="-285750" algn="just" eaLnBrk="1" hangingPunct="1">
              <a:buFont typeface="Arial" pitchFamily="34" charset="0"/>
              <a:buChar char="•"/>
              <a:defRPr/>
            </a:pPr>
            <a:r>
              <a:rPr lang="el-GR" sz="2200" dirty="0" smtClean="0"/>
              <a:t>Είναι η μεταβλητή που επηρεάζεται ή προσδιορίζεται από τις μεταβολές που συμβαίνουν στην ανεξάρτητη ή στις ανεξάρτητες.</a:t>
            </a:r>
          </a:p>
          <a:p>
            <a:pPr marL="285750" indent="-285750" algn="just" eaLnBrk="1" hangingPunct="1">
              <a:buFont typeface="Arial" pitchFamily="34" charset="0"/>
              <a:buChar char="•"/>
              <a:defRPr/>
            </a:pPr>
            <a:r>
              <a:rPr lang="el-GR" sz="2200" dirty="0" smtClean="0"/>
              <a:t> </a:t>
            </a:r>
            <a:r>
              <a:rPr lang="el-GR" sz="2200" b="1" dirty="0" smtClean="0"/>
              <a:t>Είναι  εκείνη στην οποία  </a:t>
            </a:r>
            <a:r>
              <a:rPr lang="el-GR" sz="2200" b="1" dirty="0" smtClean="0">
                <a:solidFill>
                  <a:srgbClr val="FF0000"/>
                </a:solidFill>
              </a:rPr>
              <a:t>εστιάζουμε  την   προσοχή  μας </a:t>
            </a:r>
            <a:r>
              <a:rPr lang="el-GR" sz="2200" b="1" dirty="0" smtClean="0"/>
              <a:t>και στην οποία  παρατηρούμε τις  μεταβολές  που  συμβαίνουν από  την   επενέργεια     της ανεξάρτητης μεταβλητής.</a:t>
            </a:r>
          </a:p>
          <a:p>
            <a:pPr marL="285750" indent="-285750" algn="just" eaLnBrk="1" hangingPunct="1">
              <a:buFont typeface="Arial" pitchFamily="34" charset="0"/>
              <a:buChar char="•"/>
              <a:defRPr/>
            </a:pPr>
            <a:r>
              <a:rPr lang="el-GR" sz="2200" b="1" dirty="0" smtClean="0"/>
              <a:t>Η  εξαρτημένη  μεταβλητή  δεν  επηρεάζεται άμεσα  από  τον  ερευνητή.</a:t>
            </a:r>
            <a:endParaRPr lang="el-GR" sz="2200" dirty="0" smtClean="0"/>
          </a:p>
          <a:p>
            <a:pPr marL="285750" indent="-285750" eaLnBrk="1" hangingPunct="1">
              <a:buFont typeface="Arial" pitchFamily="34" charset="0"/>
              <a:buChar char="•"/>
              <a:defRPr/>
            </a:pPr>
            <a:r>
              <a:rPr lang="el-GR" sz="2200" dirty="0" smtClean="0"/>
              <a:t>Η εξαρτημένη μεταβλητή προκύπτει από την μεταβολή της ανεξάρτητης μεταβλητής που χειρίζεται ο ερευνητής/μαθητής. </a:t>
            </a:r>
          </a:p>
          <a:p>
            <a:pPr eaLnBrk="1" hangingPunct="1">
              <a:defRPr/>
            </a:pPr>
            <a:r>
              <a:rPr lang="el-GR" sz="2200" dirty="0" smtClean="0"/>
              <a:t>Αποτελεί το τελικό προϊόν/αποτέλεσμα της έρευνας και με βάση την οποία εξάγει τα συμπεράσματα του.</a:t>
            </a:r>
          </a:p>
        </p:txBody>
      </p:sp>
      <p:sp>
        <p:nvSpPr>
          <p:cNvPr id="6" name="TextBox 5"/>
          <p:cNvSpPr txBox="1">
            <a:spLocks noChangeArrowheads="1"/>
          </p:cNvSpPr>
          <p:nvPr/>
        </p:nvSpPr>
        <p:spPr bwMode="auto">
          <a:xfrm>
            <a:off x="2700338" y="404813"/>
            <a:ext cx="3600450" cy="368300"/>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None/>
              <a:defRPr/>
            </a:pPr>
            <a:r>
              <a:rPr lang="el-GR" b="1" smtClean="0"/>
              <a:t>Οι μεταβλητές διακρίνονται σε</a:t>
            </a:r>
            <a:r>
              <a:rPr lang="en-US" smtClean="0"/>
              <a:t>:</a:t>
            </a:r>
            <a:endParaRPr lang="el-GR" smtClean="0"/>
          </a:p>
        </p:txBody>
      </p:sp>
      <p:sp>
        <p:nvSpPr>
          <p:cNvPr id="7" name="TextBox 6"/>
          <p:cNvSpPr txBox="1">
            <a:spLocks noChangeArrowheads="1"/>
          </p:cNvSpPr>
          <p:nvPr/>
        </p:nvSpPr>
        <p:spPr bwMode="auto">
          <a:xfrm>
            <a:off x="467544" y="147639"/>
            <a:ext cx="8064896" cy="830997"/>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buFont typeface="Arial" charset="0"/>
              <a:buNone/>
              <a:defRPr/>
            </a:pPr>
            <a:r>
              <a:rPr lang="el-GR" sz="2400" b="1" dirty="0" smtClean="0"/>
              <a:t>Επίσης οι μεταβλητές διακρίνονται σε</a:t>
            </a:r>
            <a:r>
              <a:rPr lang="en-US" sz="2400" dirty="0" smtClean="0"/>
              <a:t>:</a:t>
            </a:r>
            <a:endParaRPr lang="el-GR" sz="2400" dirty="0" smtClean="0"/>
          </a:p>
          <a:p>
            <a:pPr algn="ctr" eaLnBrk="1" hangingPunct="1">
              <a:buFont typeface="Wingdings" pitchFamily="2" charset="2"/>
              <a:buChar char="v"/>
              <a:defRPr/>
            </a:pPr>
            <a:r>
              <a:rPr lang="el-GR" sz="2400" dirty="0" smtClean="0">
                <a:solidFill>
                  <a:srgbClr val="FF0000"/>
                </a:solidFill>
              </a:rPr>
              <a:t>Ανεξάρτητες – Εξαρτημένες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467544" y="476672"/>
            <a:ext cx="8424936" cy="553997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l-GR" sz="2400" b="1" dirty="0" smtClean="0">
                <a:solidFill>
                  <a:srgbClr val="FF0000"/>
                </a:solidFill>
              </a:rPr>
              <a:t>Ελεγχόμενες μεταβλητές</a:t>
            </a:r>
            <a:endParaRPr lang="el-GR" sz="2400" dirty="0" smtClean="0"/>
          </a:p>
          <a:p>
            <a:pPr eaLnBrk="1" hangingPunct="1">
              <a:defRPr/>
            </a:pPr>
            <a:endParaRPr lang="el-GR" sz="2400" dirty="0" smtClean="0"/>
          </a:p>
          <a:p>
            <a:pPr eaLnBrk="1" hangingPunct="1">
              <a:defRPr/>
            </a:pPr>
            <a:r>
              <a:rPr lang="el-GR" sz="2400" dirty="0" smtClean="0"/>
              <a:t>Οι Ελεγχόμενες μεταβλητές είναι εκείνες </a:t>
            </a:r>
            <a:r>
              <a:rPr lang="el-GR" sz="2400" b="1" u="sng" dirty="0" smtClean="0"/>
              <a:t>που παραμένουν σταθερές καθ' όλη την διάρκεια του πειράματος </a:t>
            </a:r>
            <a:r>
              <a:rPr lang="el-GR" sz="2400" dirty="0" smtClean="0"/>
              <a:t>ή ο ερευνητής αποφασίζει να διατηρήσει σταθερές σε όλη τη διάρκεια του πειράματος. </a:t>
            </a:r>
          </a:p>
          <a:p>
            <a:pPr eaLnBrk="1" hangingPunct="1">
              <a:defRPr/>
            </a:pPr>
            <a:endParaRPr lang="el-GR" sz="2400" dirty="0" smtClean="0"/>
          </a:p>
          <a:p>
            <a:pPr eaLnBrk="1" hangingPunct="1">
              <a:defRPr/>
            </a:pPr>
            <a:r>
              <a:rPr lang="el-GR" sz="2400" dirty="0" smtClean="0"/>
              <a:t>Τυχόν αλλαγές των ελεγχόμενων μεταβλητών θα μπορούσαν να αλλάξουν τα αποτελέσματα του πειράματος και να προκαλέσουν εσφαλμένη ερμηνεία του.</a:t>
            </a:r>
          </a:p>
          <a:p>
            <a:pPr eaLnBrk="1" hangingPunct="1">
              <a:defRPr/>
            </a:pPr>
            <a:endParaRPr lang="el-GR" sz="2400" dirty="0" smtClean="0"/>
          </a:p>
          <a:p>
            <a:pPr algn="ctr" eaLnBrk="1" hangingPunct="1">
              <a:defRPr/>
            </a:pPr>
            <a:r>
              <a:rPr lang="el-GR" sz="2400" dirty="0" smtClean="0">
                <a:solidFill>
                  <a:srgbClr val="FF0000"/>
                </a:solidFill>
              </a:rPr>
              <a:t>Μπορούμε να τις βρούμε αν απαντήσουμε στο ερώτημα</a:t>
            </a:r>
            <a:r>
              <a:rPr lang="en-US" sz="2400" dirty="0" smtClean="0">
                <a:solidFill>
                  <a:srgbClr val="FF0000"/>
                </a:solidFill>
              </a:rPr>
              <a:t>:</a:t>
            </a:r>
            <a:r>
              <a:rPr lang="el-GR" sz="2400" dirty="0" smtClean="0">
                <a:solidFill>
                  <a:srgbClr val="FF0000"/>
                </a:solidFill>
              </a:rPr>
              <a:t> εκτός από την ανεξάρτητη μεταβλητή ποιοι άλλοι παράγοντες μπορούν να επηρεάσουν την εξαρτημένη μεταβλητή;</a:t>
            </a:r>
            <a:endParaRPr lang="en-US" sz="2400" dirty="0" smtClean="0">
              <a:solidFill>
                <a:srgbClr val="FF0000"/>
              </a:solidFill>
            </a:endParaRPr>
          </a:p>
          <a:p>
            <a:pPr eaLnBrk="1" hangingPunct="1">
              <a:defRPr/>
            </a:pP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539552" y="1196752"/>
            <a:ext cx="8137525" cy="646112"/>
          </a:xfrm>
          <a:prstGeom prst="rect">
            <a:avLst/>
          </a:prstGeom>
          <a:noFill/>
          <a:ln w="34925">
            <a:solidFill>
              <a:schemeClr val="tx1"/>
            </a:solidFill>
            <a:miter lim="800000"/>
            <a:headEnd/>
            <a:tailEnd/>
          </a:ln>
        </p:spPr>
        <p:txBody>
          <a:bodyPr>
            <a:spAutoFit/>
          </a:bodyPr>
          <a:lstStyle/>
          <a:p>
            <a:r>
              <a:rPr lang="el-GR" altLang="el-GR" dirty="0"/>
              <a:t>σε </a:t>
            </a:r>
            <a:r>
              <a:rPr lang="el-GR" altLang="el-GR" b="1" dirty="0">
                <a:solidFill>
                  <a:srgbClr val="FF0000"/>
                </a:solidFill>
              </a:rPr>
              <a:t>ποσοτικές μεταβλητές</a:t>
            </a:r>
            <a:r>
              <a:rPr lang="el-GR" altLang="el-GR" dirty="0">
                <a:solidFill>
                  <a:srgbClr val="FF0000"/>
                </a:solidFill>
              </a:rPr>
              <a:t> </a:t>
            </a:r>
            <a:r>
              <a:rPr lang="el-GR" altLang="el-GR" dirty="0"/>
              <a:t>(</a:t>
            </a:r>
            <a:r>
              <a:rPr lang="el-GR" altLang="el-GR" dirty="0" err="1"/>
              <a:t>quantitative</a:t>
            </a:r>
            <a:r>
              <a:rPr lang="el-GR" altLang="el-GR" dirty="0"/>
              <a:t> </a:t>
            </a:r>
            <a:r>
              <a:rPr lang="el-GR" altLang="el-GR" dirty="0" err="1"/>
              <a:t>variables</a:t>
            </a:r>
            <a:r>
              <a:rPr lang="el-GR" altLang="el-GR" dirty="0"/>
              <a:t>) των οποίων οι τιμές </a:t>
            </a:r>
            <a:r>
              <a:rPr lang="el-GR" altLang="el-GR" b="1" dirty="0">
                <a:solidFill>
                  <a:srgbClr val="FF0000"/>
                </a:solidFill>
              </a:rPr>
              <a:t>είναι </a:t>
            </a:r>
            <a:r>
              <a:rPr lang="el-GR" altLang="el-GR" dirty="0">
                <a:solidFill>
                  <a:srgbClr val="FF0000"/>
                </a:solidFill>
              </a:rPr>
              <a:t>αριθμοί</a:t>
            </a:r>
            <a:r>
              <a:rPr lang="el-GR" altLang="el-GR" dirty="0"/>
              <a:t> και διακρίνονται σε :</a:t>
            </a:r>
          </a:p>
        </p:txBody>
      </p:sp>
      <p:sp>
        <p:nvSpPr>
          <p:cNvPr id="5" name="TextBox 4"/>
          <p:cNvSpPr txBox="1">
            <a:spLocks noChangeArrowheads="1"/>
          </p:cNvSpPr>
          <p:nvPr/>
        </p:nvSpPr>
        <p:spPr bwMode="auto">
          <a:xfrm>
            <a:off x="611560" y="2060848"/>
            <a:ext cx="8137525" cy="2030412"/>
          </a:xfrm>
          <a:prstGeom prst="rect">
            <a:avLst/>
          </a:prstGeom>
          <a:noFill/>
          <a:ln w="34925">
            <a:solidFill>
              <a:schemeClr val="tx1"/>
            </a:solidFill>
            <a:miter lim="800000"/>
            <a:headEnd/>
            <a:tailEnd/>
          </a:ln>
        </p:spPr>
        <p:txBody>
          <a:bodyPr>
            <a:spAutoFit/>
          </a:bodyPr>
          <a:lstStyle/>
          <a:p>
            <a:pPr defTabSz="912813"/>
            <a:r>
              <a:rPr lang="el-GR" altLang="el-GR" b="1">
                <a:solidFill>
                  <a:srgbClr val="FF0000"/>
                </a:solidFill>
              </a:rPr>
              <a:t>διακριτές </a:t>
            </a:r>
            <a:r>
              <a:rPr lang="el-GR" altLang="el-GR">
                <a:solidFill>
                  <a:srgbClr val="FF0000"/>
                </a:solidFill>
              </a:rPr>
              <a:t>ή</a:t>
            </a:r>
            <a:r>
              <a:rPr lang="el-GR" altLang="el-GR" b="1">
                <a:solidFill>
                  <a:srgbClr val="FF0000"/>
                </a:solidFill>
              </a:rPr>
              <a:t> ασυνεχείς μεταβλητές </a:t>
            </a:r>
            <a:r>
              <a:rPr lang="el-GR" altLang="el-GR" b="1"/>
              <a:t>( </a:t>
            </a:r>
            <a:r>
              <a:rPr lang="el-GR" altLang="el-GR"/>
              <a:t>discrete variables</a:t>
            </a:r>
            <a:r>
              <a:rPr lang="el-GR" altLang="el-GR" b="1"/>
              <a:t>) </a:t>
            </a:r>
            <a:r>
              <a:rPr lang="el-GR" altLang="el-GR"/>
              <a:t>που παίρνουν</a:t>
            </a:r>
            <a:r>
              <a:rPr lang="el-GR" altLang="el-GR" b="1"/>
              <a:t> </a:t>
            </a:r>
            <a:r>
              <a:rPr lang="el-GR" altLang="el-GR"/>
              <a:t>μόνο </a:t>
            </a:r>
            <a:r>
              <a:rPr lang="el-GR" altLang="el-GR" b="1">
                <a:solidFill>
                  <a:srgbClr val="FF0000"/>
                </a:solidFill>
              </a:rPr>
              <a:t>μεμονωμένες τιμές </a:t>
            </a:r>
            <a:r>
              <a:rPr lang="el-GR" altLang="el-GR" b="1"/>
              <a:t>( πεπερασμένο ή αριθμήσιμο</a:t>
            </a:r>
            <a:r>
              <a:rPr lang="el-GR" altLang="el-GR"/>
              <a:t> πλήθος τιμών</a:t>
            </a:r>
            <a:r>
              <a:rPr lang="el-GR" altLang="el-GR" b="1"/>
              <a:t>)</a:t>
            </a:r>
            <a:endParaRPr lang="el-GR" altLang="el-GR"/>
          </a:p>
          <a:p>
            <a:pPr defTabSz="912813"/>
            <a:r>
              <a:rPr lang="el-GR" altLang="el-GR" b="1"/>
              <a:t> </a:t>
            </a:r>
            <a:endParaRPr lang="el-GR" altLang="el-GR"/>
          </a:p>
          <a:p>
            <a:pPr defTabSz="912813"/>
            <a:r>
              <a:rPr lang="el-GR" altLang="el-GR"/>
              <a:t>Παράδειγμα: ο αριθμός των παιδιών μιας οικογένειας (0,1,2,3,..), ο αριθμός των υπαλλήλων μιας επιχείρησης (πχ 5,16,150), το αποτέλεσμα της ρίψης ενός ζαριού (1,2,3,4,5,6) , τα νούμερα των παπουτσιών.</a:t>
            </a:r>
          </a:p>
          <a:p>
            <a:pPr defTabSz="912813" eaLnBrk="1" hangingPunct="1"/>
            <a:endParaRPr lang="el-GR" altLang="el-GR"/>
          </a:p>
        </p:txBody>
      </p:sp>
      <p:sp>
        <p:nvSpPr>
          <p:cNvPr id="8" name="TextBox 7"/>
          <p:cNvSpPr txBox="1">
            <a:spLocks noChangeArrowheads="1"/>
          </p:cNvSpPr>
          <p:nvPr/>
        </p:nvSpPr>
        <p:spPr bwMode="auto">
          <a:xfrm>
            <a:off x="611560" y="171450"/>
            <a:ext cx="8136904" cy="830997"/>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None/>
              <a:defRPr/>
            </a:pPr>
            <a:r>
              <a:rPr lang="el-GR" sz="2400" b="1" dirty="0" smtClean="0"/>
              <a:t>Οι μεταβλητές διακρίνονται σε</a:t>
            </a:r>
            <a:r>
              <a:rPr lang="en-US" sz="2400" dirty="0" smtClean="0"/>
              <a:t>:</a:t>
            </a:r>
            <a:endParaRPr lang="el-GR" sz="2400" dirty="0" smtClean="0"/>
          </a:p>
          <a:p>
            <a:pPr eaLnBrk="1" hangingPunct="1">
              <a:buFont typeface="Wingdings" pitchFamily="2" charset="2"/>
              <a:buChar char="v"/>
              <a:defRPr/>
            </a:pPr>
            <a:r>
              <a:rPr lang="el-GR" sz="2400" dirty="0" smtClean="0">
                <a:solidFill>
                  <a:srgbClr val="FF0000"/>
                </a:solidFill>
              </a:rPr>
              <a:t>Ποσοτικές </a:t>
            </a:r>
            <a:r>
              <a:rPr lang="el-GR" sz="2400" dirty="0">
                <a:solidFill>
                  <a:srgbClr val="FF0000"/>
                </a:solidFill>
              </a:rPr>
              <a:t>μεταβλητές </a:t>
            </a:r>
            <a:endParaRPr lang="el-GR" sz="2400" dirty="0" smtClean="0">
              <a:solidFill>
                <a:srgbClr val="FF0000"/>
              </a:solidFill>
            </a:endParaRPr>
          </a:p>
        </p:txBody>
      </p:sp>
      <p:sp>
        <p:nvSpPr>
          <p:cNvPr id="9" name="TextBox 8"/>
          <p:cNvSpPr txBox="1">
            <a:spLocks noChangeArrowheads="1"/>
          </p:cNvSpPr>
          <p:nvPr/>
        </p:nvSpPr>
        <p:spPr bwMode="auto">
          <a:xfrm>
            <a:off x="611560" y="4365104"/>
            <a:ext cx="8137525" cy="2032000"/>
          </a:xfrm>
          <a:prstGeom prst="rect">
            <a:avLst/>
          </a:prstGeom>
          <a:noFill/>
          <a:ln w="34925">
            <a:solidFill>
              <a:schemeClr val="tx1"/>
            </a:solidFill>
            <a:miter lim="800000"/>
            <a:headEnd/>
            <a:tailEnd/>
          </a:ln>
        </p:spPr>
        <p:txBody>
          <a:bodyPr>
            <a:spAutoFit/>
          </a:bodyPr>
          <a:lstStyle/>
          <a:p>
            <a:r>
              <a:rPr lang="el-GR" altLang="el-GR" b="1">
                <a:solidFill>
                  <a:srgbClr val="FF0000"/>
                </a:solidFill>
              </a:rPr>
              <a:t>συνεχείς μεταβλητές </a:t>
            </a:r>
            <a:r>
              <a:rPr lang="el-GR" altLang="el-GR"/>
              <a:t>που παίρνουν οποιαδήποτε τιμή ενός</a:t>
            </a:r>
            <a:r>
              <a:rPr lang="el-GR" altLang="el-GR" b="1"/>
              <a:t> </a:t>
            </a:r>
            <a:r>
              <a:rPr lang="el-GR" altLang="el-GR"/>
              <a:t>διαστήματος της ευθείας των πραγματικών αριθμών. Π.Χ 1,1 1,2 1,3 </a:t>
            </a:r>
            <a:r>
              <a:rPr lang="el-GR" altLang="el-GR">
                <a:solidFill>
                  <a:srgbClr val="FF0000"/>
                </a:solidFill>
              </a:rPr>
              <a:t>ΟΠΟΙΑΔΗΠΟΤΕ ΤΙΜΗ</a:t>
            </a:r>
          </a:p>
          <a:p>
            <a:r>
              <a:rPr lang="el-GR" altLang="el-GR"/>
              <a:t> </a:t>
            </a:r>
          </a:p>
          <a:p>
            <a:r>
              <a:rPr lang="el-GR" altLang="el-GR"/>
              <a:t>Παράδειγμα: το ύψος και το βάρος των μαθητών ενός σχολείου, ο χρόνος μιας εξέτασης για κάθε μαθητή, η διάρκεια μιας τηλεφωνικής κλίσης, η στάθμη μιας λίμνης, ο μισθός των υπαλλήλων μιας επιχείρησης ,η ηλικία.</a:t>
            </a:r>
          </a:p>
          <a:p>
            <a:r>
              <a:rPr lang="el-GR" altLang="el-G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circle(in)">
                                      <p:cBhvr>
                                        <p:cTn id="7" dur="2000"/>
                                        <p:tgtEl>
                                          <p:spTgt spid="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1013" y="1844675"/>
            <a:ext cx="8137525" cy="2586038"/>
          </a:xfrm>
          <a:prstGeom prst="rect">
            <a:avLst/>
          </a:prstGeom>
          <a:noFill/>
          <a:ln w="349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defTabSz="912813" eaLnBrk="0" hangingPunct="0">
              <a:defRPr>
                <a:solidFill>
                  <a:schemeClr val="tx1"/>
                </a:solidFill>
                <a:latin typeface="Arial" panose="020B0604020202020204" pitchFamily="34" charset="0"/>
                <a:cs typeface="Arial" panose="020B0604020202020204" pitchFamily="34" charset="0"/>
              </a:defRPr>
            </a:lvl1pPr>
            <a:lvl2pPr marL="742950" indent="-285750" defTabSz="912813" eaLnBrk="0" hangingPunct="0">
              <a:defRPr>
                <a:solidFill>
                  <a:schemeClr val="tx1"/>
                </a:solidFill>
                <a:latin typeface="Arial" panose="020B0604020202020204" pitchFamily="34" charset="0"/>
                <a:cs typeface="Arial" panose="020B0604020202020204" pitchFamily="34" charset="0"/>
              </a:defRPr>
            </a:lvl2pPr>
            <a:lvl3pPr marL="1143000" indent="-228600" defTabSz="912813" eaLnBrk="0" hangingPunct="0">
              <a:defRPr>
                <a:solidFill>
                  <a:schemeClr val="tx1"/>
                </a:solidFill>
                <a:latin typeface="Arial" panose="020B0604020202020204" pitchFamily="34" charset="0"/>
                <a:cs typeface="Arial" panose="020B0604020202020204" pitchFamily="34" charset="0"/>
              </a:defRPr>
            </a:lvl3pPr>
            <a:lvl4pPr marL="1600200" indent="-228600" defTabSz="912813" eaLnBrk="0" hangingPunct="0">
              <a:defRPr>
                <a:solidFill>
                  <a:schemeClr val="tx1"/>
                </a:solidFill>
                <a:latin typeface="Arial" panose="020B0604020202020204" pitchFamily="34" charset="0"/>
                <a:cs typeface="Arial" panose="020B0604020202020204" pitchFamily="34" charset="0"/>
              </a:defRPr>
            </a:lvl4pPr>
            <a:lvl5pPr marL="2057400" indent="-228600" defTabSz="912813" eaLnBrk="0" hangingPunct="0">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l-GR" altLang="el-GR" dirty="0" smtClean="0"/>
              <a:t>Σε </a:t>
            </a:r>
            <a:r>
              <a:rPr lang="el-GR" altLang="el-GR" b="1" dirty="0" smtClean="0">
                <a:solidFill>
                  <a:srgbClr val="FF0000"/>
                </a:solidFill>
              </a:rPr>
              <a:t>ποιοτικές ή κατηγορικές μεταβλητές</a:t>
            </a:r>
            <a:r>
              <a:rPr lang="el-GR" altLang="el-GR" dirty="0" smtClean="0">
                <a:solidFill>
                  <a:srgbClr val="FF0000"/>
                </a:solidFill>
              </a:rPr>
              <a:t> </a:t>
            </a:r>
            <a:r>
              <a:rPr lang="el-GR" altLang="el-GR" dirty="0" smtClean="0"/>
              <a:t>(</a:t>
            </a:r>
            <a:r>
              <a:rPr lang="el-GR" altLang="el-GR" dirty="0" err="1" smtClean="0"/>
              <a:t>qualitative</a:t>
            </a:r>
            <a:r>
              <a:rPr lang="el-GR" altLang="el-GR" dirty="0" smtClean="0"/>
              <a:t> </a:t>
            </a:r>
            <a:r>
              <a:rPr lang="el-GR" altLang="el-GR" dirty="0" err="1" smtClean="0"/>
              <a:t>variables</a:t>
            </a:r>
            <a:r>
              <a:rPr lang="el-GR" altLang="el-GR" dirty="0" smtClean="0"/>
              <a:t>) των οποίων οι τιμές </a:t>
            </a:r>
            <a:r>
              <a:rPr lang="el-GR" altLang="el-GR" b="1" dirty="0" smtClean="0">
                <a:solidFill>
                  <a:srgbClr val="FF0000"/>
                </a:solidFill>
              </a:rPr>
              <a:t>δεν είναι αριθμοί</a:t>
            </a:r>
            <a:r>
              <a:rPr lang="el-GR" altLang="el-GR" dirty="0" smtClean="0"/>
              <a:t>, αλλά </a:t>
            </a:r>
            <a:r>
              <a:rPr lang="el-GR" altLang="el-GR" b="1" dirty="0" smtClean="0">
                <a:solidFill>
                  <a:srgbClr val="FF0000"/>
                </a:solidFill>
                <a:effectLst>
                  <a:outerShdw blurRad="38100" dist="38100" dir="2700000" algn="tl">
                    <a:srgbClr val="000000">
                      <a:alpha val="43137"/>
                    </a:srgbClr>
                  </a:outerShdw>
                </a:effectLst>
              </a:rPr>
              <a:t>λέξεις ή εκφράσεις</a:t>
            </a:r>
            <a:r>
              <a:rPr lang="el-GR" altLang="el-GR" dirty="0" smtClean="0"/>
              <a:t>. .</a:t>
            </a:r>
          </a:p>
          <a:p>
            <a:pPr>
              <a:defRPr/>
            </a:pPr>
            <a:r>
              <a:rPr lang="el-GR" altLang="el-GR" b="1" dirty="0" smtClean="0"/>
              <a:t> </a:t>
            </a:r>
            <a:endParaRPr lang="el-GR" altLang="el-GR" dirty="0" smtClean="0"/>
          </a:p>
          <a:p>
            <a:pPr>
              <a:defRPr/>
            </a:pPr>
            <a:r>
              <a:rPr lang="el-GR" altLang="el-GR" dirty="0" smtClean="0"/>
              <a:t>Παράδειγμα : το φύλο, η ομάδα αίματος, οι συνέπειες του καπνίσματος, το χρώμα των αυτοκινήτων, το ενδιαφέρον των μαθητών για την Τεχνολογία (υψηλό, μέτριο, χαμηλό), το είδος των βιβλίων, η ικανοποίηση από την εργασία, ο τόπος καταγωγής, το επάγγελμα των γονιών , το θρήσκευμα του μαθητή κα.</a:t>
            </a:r>
          </a:p>
          <a:p>
            <a:pPr eaLnBrk="1" hangingPunct="1">
              <a:defRPr/>
            </a:pPr>
            <a:endParaRPr lang="el-GR" altLang="el-GR" dirty="0" smtClean="0"/>
          </a:p>
        </p:txBody>
      </p:sp>
      <p:sp>
        <p:nvSpPr>
          <p:cNvPr id="7" name="TextBox 6"/>
          <p:cNvSpPr txBox="1">
            <a:spLocks noChangeArrowheads="1"/>
          </p:cNvSpPr>
          <p:nvPr/>
        </p:nvSpPr>
        <p:spPr bwMode="auto">
          <a:xfrm>
            <a:off x="899592" y="171450"/>
            <a:ext cx="7128792" cy="830997"/>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None/>
              <a:defRPr/>
            </a:pPr>
            <a:r>
              <a:rPr lang="el-GR" sz="2400" b="1" dirty="0" smtClean="0"/>
              <a:t>Οι μεταβλητές διακρίνονται σε</a:t>
            </a:r>
            <a:r>
              <a:rPr lang="en-US" sz="2400" dirty="0" smtClean="0"/>
              <a:t>:</a:t>
            </a:r>
            <a:endParaRPr lang="el-GR" sz="2400" dirty="0" smtClean="0"/>
          </a:p>
          <a:p>
            <a:pPr eaLnBrk="1" hangingPunct="1">
              <a:buFont typeface="Wingdings" pitchFamily="2" charset="2"/>
              <a:buChar char="v"/>
              <a:defRPr/>
            </a:pPr>
            <a:r>
              <a:rPr lang="el-GR" sz="2400" dirty="0" smtClean="0">
                <a:solidFill>
                  <a:srgbClr val="FF0000"/>
                </a:solidFill>
              </a:rPr>
              <a:t>Ποιοτικές ή κατηγορικές μεταβλητές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a:xfrm>
            <a:off x="457200" y="274638"/>
            <a:ext cx="8229600" cy="633412"/>
          </a:xfrm>
          <a:solidFill>
            <a:schemeClr val="accent1"/>
          </a:solidFill>
          <a:ln w="34925">
            <a:solidFill>
              <a:schemeClr val="tx1"/>
            </a:solidFill>
          </a:ln>
        </p:spPr>
        <p:txBody>
          <a:bodyPr/>
          <a:lstStyle/>
          <a:p>
            <a:pPr eaLnBrk="1" hangingPunct="1"/>
            <a:r>
              <a:rPr lang="el-GR" altLang="el-GR" sz="2800" smtClean="0"/>
              <a:t>Παραδείγματα μεταβλητών</a:t>
            </a:r>
          </a:p>
        </p:txBody>
      </p:sp>
      <p:sp>
        <p:nvSpPr>
          <p:cNvPr id="3" name="2 - Θέση περιεχομένου"/>
          <p:cNvSpPr>
            <a:spLocks noGrp="1"/>
          </p:cNvSpPr>
          <p:nvPr>
            <p:ph idx="1"/>
          </p:nvPr>
        </p:nvSpPr>
        <p:spPr>
          <a:xfrm>
            <a:off x="467544" y="1196751"/>
            <a:ext cx="8219256" cy="4896073"/>
          </a:xfrm>
        </p:spPr>
        <p:txBody>
          <a:bodyPr rtlCol="0">
            <a:normAutofit/>
          </a:bodyPr>
          <a:lstStyle/>
          <a:p>
            <a:pPr eaLnBrk="1" fontAlgn="auto" hangingPunct="1">
              <a:spcAft>
                <a:spcPts val="0"/>
              </a:spcAft>
              <a:buFont typeface="Wingdings" pitchFamily="2" charset="2"/>
              <a:buChar char="v"/>
              <a:defRPr/>
            </a:pPr>
            <a:r>
              <a:rPr lang="el-GR" sz="1800" dirty="0" smtClean="0"/>
              <a:t>Σε </a:t>
            </a:r>
            <a:r>
              <a:rPr lang="el-GR" sz="1800" dirty="0" smtClean="0"/>
              <a:t>έρευνα με τίτλο : </a:t>
            </a:r>
            <a:r>
              <a:rPr lang="el-GR" sz="1800" b="1" dirty="0" smtClean="0"/>
              <a:t>Επίπτωση </a:t>
            </a:r>
            <a:r>
              <a:rPr lang="el-GR" sz="1800" b="1" dirty="0" smtClean="0"/>
              <a:t>που έχει η μέθοδος διδασκαλίας στην επίδοση των μαθητών στο διαγώνισμα που θα </a:t>
            </a:r>
            <a:r>
              <a:rPr lang="el-GR" sz="1800" b="1" dirty="0" smtClean="0"/>
              <a:t>επακολουθήσει</a:t>
            </a:r>
          </a:p>
          <a:p>
            <a:pPr eaLnBrk="1" fontAlgn="auto" hangingPunct="1">
              <a:spcAft>
                <a:spcPts val="0"/>
              </a:spcAft>
              <a:buNone/>
              <a:defRPr/>
            </a:pPr>
            <a:endParaRPr lang="el-GR" sz="1800" b="1" dirty="0" smtClean="0"/>
          </a:p>
          <a:p>
            <a:pPr eaLnBrk="1" fontAlgn="auto" hangingPunct="1">
              <a:spcAft>
                <a:spcPts val="0"/>
              </a:spcAft>
              <a:buNone/>
              <a:defRPr/>
            </a:pPr>
            <a:r>
              <a:rPr lang="el-GR" sz="1800" dirty="0" smtClean="0"/>
              <a:t>Να εντοπίσετε την ανεξάρτητη καθώς και την εξαρτημένη </a:t>
            </a:r>
            <a:r>
              <a:rPr lang="el-GR" sz="1800" dirty="0" smtClean="0"/>
              <a:t>μεταβλητή</a:t>
            </a:r>
          </a:p>
          <a:p>
            <a:pPr eaLnBrk="1" fontAlgn="auto" hangingPunct="1">
              <a:spcAft>
                <a:spcPts val="0"/>
              </a:spcAft>
              <a:buNone/>
              <a:defRPr/>
            </a:pPr>
            <a:endParaRPr lang="el-GR" sz="1800" dirty="0" smtClean="0"/>
          </a:p>
          <a:p>
            <a:pPr eaLnBrk="1" fontAlgn="auto" hangingPunct="1">
              <a:spcAft>
                <a:spcPts val="0"/>
              </a:spcAft>
              <a:buFont typeface="Arial" pitchFamily="34" charset="0"/>
              <a:buChar char="•"/>
              <a:defRPr/>
            </a:pPr>
            <a:r>
              <a:rPr lang="el-GR" sz="1800" dirty="0" smtClean="0"/>
              <a:t>Η μέθοδος διδασκαλίας μπορεί να διαφοροποιηθεί από τον ερευνητή</a:t>
            </a:r>
          </a:p>
          <a:p>
            <a:pPr eaLnBrk="1" fontAlgn="auto" hangingPunct="1">
              <a:spcAft>
                <a:spcPts val="0"/>
              </a:spcAft>
              <a:buNone/>
              <a:defRPr/>
            </a:pPr>
            <a:r>
              <a:rPr lang="el-GR" sz="1800" dirty="0" smtClean="0"/>
              <a:t>      (</a:t>
            </a:r>
            <a:r>
              <a:rPr lang="el-GR" sz="1800" b="1" dirty="0" smtClean="0"/>
              <a:t>Ανεξάρτητη μεταβλητή</a:t>
            </a:r>
            <a:r>
              <a:rPr lang="el-GR" sz="1800" dirty="0" smtClean="0"/>
              <a:t>).</a:t>
            </a:r>
          </a:p>
          <a:p>
            <a:pPr eaLnBrk="1" fontAlgn="auto" hangingPunct="1">
              <a:spcAft>
                <a:spcPts val="0"/>
              </a:spcAft>
              <a:buNone/>
              <a:defRPr/>
            </a:pPr>
            <a:r>
              <a:rPr lang="el-GR" sz="1800" dirty="0" smtClean="0"/>
              <a:t>•    Ο ερευνητής παρατηρεί και μετρά τα αποτελέσματα στην επίδοση των μαθητών στο διαγώνισμα που επακολουθεί σε πολλές ισοδύναμες ομάδες.  Η επίδοση των μαθητών είναι η </a:t>
            </a:r>
            <a:r>
              <a:rPr lang="el-GR" sz="1800" b="1" dirty="0" smtClean="0"/>
              <a:t>εξαρτημένη μεταβλητή</a:t>
            </a:r>
            <a:r>
              <a:rPr lang="el-GR" sz="1800" dirty="0" smtClean="0"/>
              <a:t>.</a:t>
            </a:r>
          </a:p>
          <a:p>
            <a:pPr eaLnBrk="1" fontAlgn="auto" hangingPunct="1">
              <a:spcAft>
                <a:spcPts val="0"/>
              </a:spcAft>
              <a:buNone/>
              <a:defRPr/>
            </a:pPr>
            <a:endParaRPr lang="el-GR" sz="1800" dirty="0" smtClean="0"/>
          </a:p>
          <a:p>
            <a:pPr eaLnBrk="1" fontAlgn="auto" hangingPunct="1">
              <a:spcAft>
                <a:spcPts val="0"/>
              </a:spcAft>
              <a:buNone/>
              <a:defRPr/>
            </a:pPr>
            <a:r>
              <a:rPr lang="el-GR" sz="1800" dirty="0" smtClean="0"/>
              <a:t>Υπάρχουν κατά την γνώμη σας άλλοι παράγοντες που μπορούν να επηρεάσουν την έρευνα ; (ελεγχόμενες μεταβλητές)</a:t>
            </a:r>
          </a:p>
          <a:p>
            <a:pPr eaLnBrk="1" fontAlgn="auto" hangingPunct="1">
              <a:spcAft>
                <a:spcPts val="0"/>
              </a:spcAft>
              <a:buFont typeface="Arial" charset="0"/>
              <a:buNone/>
              <a:defRPr/>
            </a:pPr>
            <a:endParaRPr lang="el-GR" sz="1800" dirty="0" smtClean="0"/>
          </a:p>
          <a:p>
            <a:pPr marL="457200" indent="-457200" eaLnBrk="1" fontAlgn="auto" hangingPunct="1">
              <a:spcAft>
                <a:spcPts val="0"/>
              </a:spcAft>
              <a:buFont typeface="Arial" charset="0"/>
              <a:buNone/>
              <a:defRPr/>
            </a:pPr>
            <a:endParaRPr lang="en-US" sz="1800" dirty="0" smtClean="0"/>
          </a:p>
          <a:p>
            <a:pPr marL="457200" indent="-457200" eaLnBrk="1" fontAlgn="auto" hangingPunct="1">
              <a:spcAft>
                <a:spcPts val="0"/>
              </a:spcAft>
              <a:buFont typeface="Arial" charset="0"/>
              <a:buNone/>
              <a:defRPr/>
            </a:pPr>
            <a:endParaRPr lang="el-GR" sz="1800" dirty="0" smtClean="0"/>
          </a:p>
          <a:p>
            <a:pPr marL="457200" indent="-457200" eaLnBrk="1" fontAlgn="auto" hangingPunct="1">
              <a:spcAft>
                <a:spcPts val="0"/>
              </a:spcAft>
              <a:buFont typeface="Arial" charset="0"/>
              <a:buNone/>
              <a:defRPr/>
            </a:pP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circle(in)">
                                      <p:cBhvr>
                                        <p:cTn id="7" dur="20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Παράδειγμα </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eaLnBrk="1" hangingPunct="1"/>
            <a:r>
              <a:rPr lang="el-GR" sz="2400" dirty="0" smtClean="0"/>
              <a:t>Σύνολο</a:t>
            </a:r>
            <a:r>
              <a:rPr lang="el-GR" sz="2400" dirty="0" smtClean="0"/>
              <a:t>:   "Πολίτες της Ελλάδας"</a:t>
            </a:r>
          </a:p>
          <a:p>
            <a:pPr eaLnBrk="1" hangingPunct="1"/>
            <a:r>
              <a:rPr lang="el-GR" sz="2400" dirty="0" smtClean="0"/>
              <a:t>Σταθερά:  "Υπηκοότητα</a:t>
            </a:r>
            <a:r>
              <a:rPr lang="en-US" sz="2400" dirty="0" smtClean="0"/>
              <a:t>”</a:t>
            </a:r>
            <a:endParaRPr lang="el-GR" sz="2400" dirty="0" smtClean="0"/>
          </a:p>
          <a:p>
            <a:pPr marL="342900" lvl="2" indent="-342900" eaLnBrk="1" hangingPunct="1">
              <a:buFont typeface="Wingdings" pitchFamily="2" charset="2"/>
              <a:buChar char="v"/>
            </a:pPr>
            <a:r>
              <a:rPr lang="el-GR" dirty="0" smtClean="0"/>
              <a:t>Ένα χαρακτηριστικό που μπορεί να είναι σταθερά για τα στοιχεία ενός συνόλου μπορεί να είναι μεταβλητή για τα στοιχεία ενός άλλου συνόλου. Έτσι αν στο προηγούμενο παράδειγμα που δόθηκε για τη σταθερά, το σύνολο είναι: "Πολίτες του κόσμου", τότε η "υπηκοότητα" είναι μεταβλητή</a:t>
            </a:r>
            <a:endParaRPr lang="el-GR" sz="2000" dirty="0" smtClean="0"/>
          </a:p>
          <a:p>
            <a:pPr algn="ctr" eaLnBrk="1" hangingPunct="1">
              <a:buNone/>
            </a:pPr>
            <a:r>
              <a:rPr lang="el-GR" sz="2400" dirty="0" smtClean="0"/>
              <a:t>Επίσης : </a:t>
            </a:r>
          </a:p>
          <a:p>
            <a:pPr eaLnBrk="1" hangingPunct="1">
              <a:buNone/>
            </a:pPr>
            <a:r>
              <a:rPr lang="el-GR" sz="2400" dirty="0" smtClean="0"/>
              <a:t>    το τμήμα που ανήκει ένας μαθητής είναι </a:t>
            </a:r>
            <a:r>
              <a:rPr lang="el-GR" sz="2400" b="1" dirty="0" smtClean="0"/>
              <a:t>μεταβλητή</a:t>
            </a:r>
            <a:r>
              <a:rPr lang="el-GR" sz="2400" dirty="0" smtClean="0"/>
              <a:t> για το σύνολο των μαθητών του σχολείου, αλλά </a:t>
            </a:r>
            <a:r>
              <a:rPr lang="el-GR" sz="2400" b="1" dirty="0" smtClean="0"/>
              <a:t>σταθερή</a:t>
            </a:r>
            <a:r>
              <a:rPr lang="el-GR" sz="2400" dirty="0" smtClean="0"/>
              <a:t> για τους μαθητές του τμήματος</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a:xfrm>
            <a:off x="457200" y="274638"/>
            <a:ext cx="8229600" cy="633412"/>
          </a:xfrm>
          <a:solidFill>
            <a:schemeClr val="accent1"/>
          </a:solidFill>
          <a:ln w="34925">
            <a:solidFill>
              <a:schemeClr val="tx1"/>
            </a:solidFill>
          </a:ln>
        </p:spPr>
        <p:txBody>
          <a:bodyPr/>
          <a:lstStyle/>
          <a:p>
            <a:pPr eaLnBrk="1" hangingPunct="1"/>
            <a:r>
              <a:rPr lang="el-GR" altLang="el-GR" sz="2800" smtClean="0"/>
              <a:t>Παραδείγματα μεταβλητών</a:t>
            </a:r>
          </a:p>
        </p:txBody>
      </p:sp>
      <p:sp>
        <p:nvSpPr>
          <p:cNvPr id="3" name="2 - Θέση περιεχομένου"/>
          <p:cNvSpPr>
            <a:spLocks noGrp="1"/>
          </p:cNvSpPr>
          <p:nvPr>
            <p:ph idx="1"/>
          </p:nvPr>
        </p:nvSpPr>
        <p:spPr>
          <a:xfrm>
            <a:off x="467544" y="1484783"/>
            <a:ext cx="8219256" cy="4608041"/>
          </a:xfrm>
        </p:spPr>
        <p:txBody>
          <a:bodyPr rtlCol="0">
            <a:normAutofit/>
          </a:bodyPr>
          <a:lstStyle/>
          <a:p>
            <a:pPr marL="457200" indent="-457200" eaLnBrk="1" fontAlgn="auto" hangingPunct="1">
              <a:spcAft>
                <a:spcPts val="0"/>
              </a:spcAft>
              <a:buFont typeface="Wingdings" pitchFamily="2" charset="2"/>
              <a:buChar char="v"/>
              <a:defRPr/>
            </a:pPr>
            <a:r>
              <a:rPr lang="el-GR" sz="1800" dirty="0" smtClean="0"/>
              <a:t>Σε έρευνα με τίτλο : </a:t>
            </a:r>
            <a:r>
              <a:rPr lang="el-GR" sz="1800" b="1" dirty="0" smtClean="0"/>
              <a:t>Επίπτωση </a:t>
            </a:r>
            <a:r>
              <a:rPr lang="el-GR" sz="1800" b="1" dirty="0" smtClean="0"/>
              <a:t>που έχει στην επίδοση των μαθητών (εξαρτημένη μεταβλητή) η κοινωνική τους προέλευση (ανεξάρτητη μεταβλητή</a:t>
            </a:r>
            <a:r>
              <a:rPr lang="el-GR" sz="1800" b="1" dirty="0" smtClean="0"/>
              <a:t>)</a:t>
            </a:r>
          </a:p>
          <a:p>
            <a:pPr marL="457200" indent="-457200" eaLnBrk="1" fontAlgn="auto" hangingPunct="1">
              <a:spcAft>
                <a:spcPts val="0"/>
              </a:spcAft>
              <a:buNone/>
              <a:defRPr/>
            </a:pPr>
            <a:r>
              <a:rPr lang="el-GR" sz="1800" dirty="0" smtClean="0"/>
              <a:t>Να εντοπίσετε την ανεξάρτητη καθώς και την εξαρτημένη μεταβλητή</a:t>
            </a:r>
          </a:p>
          <a:p>
            <a:pPr eaLnBrk="1" fontAlgn="auto" hangingPunct="1">
              <a:spcAft>
                <a:spcPts val="0"/>
              </a:spcAft>
              <a:defRPr/>
            </a:pPr>
            <a:r>
              <a:rPr lang="el-GR" sz="1800" dirty="0" smtClean="0"/>
              <a:t>           </a:t>
            </a:r>
            <a:r>
              <a:rPr lang="el-GR" sz="1800" b="1" dirty="0" smtClean="0"/>
              <a:t>Ανεξάρτητη μεταβλητή </a:t>
            </a:r>
            <a:r>
              <a:rPr lang="el-GR" sz="1800" dirty="0" smtClean="0"/>
              <a:t>: η κοινωνική τους προέλευση </a:t>
            </a:r>
            <a:r>
              <a:rPr lang="el-GR" sz="1800" dirty="0" smtClean="0"/>
              <a:t> των μαθητών</a:t>
            </a:r>
            <a:endParaRPr lang="el-GR" sz="1800" dirty="0" smtClean="0"/>
          </a:p>
          <a:p>
            <a:pPr eaLnBrk="1" fontAlgn="auto" hangingPunct="1">
              <a:spcAft>
                <a:spcPts val="0"/>
              </a:spcAft>
              <a:defRPr/>
            </a:pPr>
            <a:r>
              <a:rPr lang="el-GR" sz="1800" dirty="0" smtClean="0"/>
              <a:t>            </a:t>
            </a:r>
            <a:r>
              <a:rPr lang="el-GR" sz="1800" b="1" dirty="0" smtClean="0"/>
              <a:t>Εξαρτημένη μεταβλητή</a:t>
            </a:r>
            <a:r>
              <a:rPr lang="el-GR" sz="1800" dirty="0" smtClean="0"/>
              <a:t>: </a:t>
            </a:r>
            <a:r>
              <a:rPr lang="el-GR" sz="1800" dirty="0" smtClean="0"/>
              <a:t>η επίδοση </a:t>
            </a:r>
            <a:r>
              <a:rPr lang="el-GR" sz="1800" dirty="0" smtClean="0"/>
              <a:t>των μαθητών </a:t>
            </a:r>
            <a:endParaRPr lang="el-GR" sz="1800" dirty="0" smtClean="0"/>
          </a:p>
          <a:p>
            <a:pPr eaLnBrk="1" fontAlgn="auto" hangingPunct="1">
              <a:spcAft>
                <a:spcPts val="0"/>
              </a:spcAft>
              <a:defRPr/>
            </a:pPr>
            <a:endParaRPr lang="el-GR" sz="1800" dirty="0" smtClean="0"/>
          </a:p>
          <a:p>
            <a:pPr marL="457200" indent="-457200" eaLnBrk="1" fontAlgn="auto" hangingPunct="1">
              <a:spcAft>
                <a:spcPts val="0"/>
              </a:spcAft>
              <a:buNone/>
              <a:defRPr/>
            </a:pPr>
            <a:r>
              <a:rPr lang="el-GR" sz="1800" dirty="0" smtClean="0"/>
              <a:t>              Μπορεί </a:t>
            </a:r>
            <a:r>
              <a:rPr lang="el-GR" sz="1800" dirty="0" smtClean="0"/>
              <a:t>ο ερευνητής να ελέγξει την ανεξάρτητη μεταβλητή;</a:t>
            </a:r>
          </a:p>
          <a:p>
            <a:pPr eaLnBrk="1" fontAlgn="auto" hangingPunct="1">
              <a:spcAft>
                <a:spcPts val="0"/>
              </a:spcAft>
              <a:buFont typeface="Arial" charset="0"/>
              <a:buNone/>
              <a:defRPr/>
            </a:pPr>
            <a:endParaRPr lang="el-GR" sz="1800" dirty="0" smtClean="0"/>
          </a:p>
          <a:p>
            <a:pPr marL="457200" indent="-457200" eaLnBrk="1" fontAlgn="auto" hangingPunct="1">
              <a:spcAft>
                <a:spcPts val="0"/>
              </a:spcAft>
              <a:buFont typeface="Arial" charset="0"/>
              <a:buNone/>
              <a:defRPr/>
            </a:pPr>
            <a:endParaRPr lang="en-US" sz="1800" dirty="0" smtClean="0"/>
          </a:p>
          <a:p>
            <a:pPr marL="457200" indent="-457200" eaLnBrk="1" fontAlgn="auto" hangingPunct="1">
              <a:spcAft>
                <a:spcPts val="0"/>
              </a:spcAft>
              <a:buFont typeface="Arial" charset="0"/>
              <a:buNone/>
              <a:defRPr/>
            </a:pPr>
            <a:endParaRPr lang="el-GR" sz="1800" dirty="0" smtClean="0"/>
          </a:p>
          <a:p>
            <a:pPr marL="457200" indent="-457200" eaLnBrk="1" fontAlgn="auto" hangingPunct="1">
              <a:spcAft>
                <a:spcPts val="0"/>
              </a:spcAft>
              <a:buFont typeface="Arial" charset="0"/>
              <a:buNone/>
              <a:defRPr/>
            </a:pP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circle(in)">
                                      <p:cBhvr>
                                        <p:cTn id="7" dur="20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a:xfrm>
            <a:off x="457200" y="274638"/>
            <a:ext cx="8229600" cy="633412"/>
          </a:xfrm>
          <a:solidFill>
            <a:schemeClr val="accent1"/>
          </a:solidFill>
          <a:ln w="34925">
            <a:solidFill>
              <a:schemeClr val="tx1"/>
            </a:solidFill>
          </a:ln>
        </p:spPr>
        <p:txBody>
          <a:bodyPr/>
          <a:lstStyle/>
          <a:p>
            <a:pPr eaLnBrk="1" hangingPunct="1"/>
            <a:r>
              <a:rPr lang="el-GR" altLang="el-GR" sz="2800" smtClean="0"/>
              <a:t>Παραδείγματα μεταβλητών</a:t>
            </a:r>
          </a:p>
        </p:txBody>
      </p:sp>
      <p:sp>
        <p:nvSpPr>
          <p:cNvPr id="3" name="2 - Θέση περιεχομένου"/>
          <p:cNvSpPr>
            <a:spLocks noGrp="1"/>
          </p:cNvSpPr>
          <p:nvPr>
            <p:ph idx="1"/>
          </p:nvPr>
        </p:nvSpPr>
        <p:spPr>
          <a:xfrm>
            <a:off x="457200" y="836613"/>
            <a:ext cx="8229600" cy="5256212"/>
          </a:xfrm>
        </p:spPr>
        <p:txBody>
          <a:bodyPr rtlCol="0">
            <a:normAutofit/>
          </a:bodyPr>
          <a:lstStyle/>
          <a:p>
            <a:pPr eaLnBrk="1" fontAlgn="auto" hangingPunct="1">
              <a:spcAft>
                <a:spcPts val="0"/>
              </a:spcAft>
              <a:buFont typeface="+mj-lt"/>
              <a:buAutoNum type="arabicParenR"/>
              <a:defRPr/>
            </a:pPr>
            <a:endParaRPr lang="en-US" sz="1800" dirty="0" smtClean="0"/>
          </a:p>
          <a:p>
            <a:pPr eaLnBrk="1" fontAlgn="auto" hangingPunct="1">
              <a:spcAft>
                <a:spcPts val="0"/>
              </a:spcAft>
              <a:buFont typeface="Wingdings" pitchFamily="2" charset="2"/>
              <a:buChar char="v"/>
              <a:defRPr/>
            </a:pPr>
            <a:r>
              <a:rPr lang="el-GR" sz="1800" dirty="0" smtClean="0"/>
              <a:t>Σε έρευνα με τίτλο : Σε ποιο βαθμό το χρώμα ενός αντικειμένου επηρεάζει την απορρόφηση ή την ανάκλαση της θερμικής ακτινοβολίας μιας φωτεινής πηγής</a:t>
            </a:r>
            <a:endParaRPr lang="en-US" sz="1800" dirty="0" smtClean="0"/>
          </a:p>
          <a:p>
            <a:pPr eaLnBrk="1" fontAlgn="auto" hangingPunct="1">
              <a:spcAft>
                <a:spcPts val="0"/>
              </a:spcAft>
              <a:buFont typeface="+mj-lt"/>
              <a:buAutoNum type="arabicParenR"/>
              <a:defRPr/>
            </a:pPr>
            <a:endParaRPr lang="en-US" sz="1800" dirty="0"/>
          </a:p>
          <a:p>
            <a:pPr marL="0" indent="0" eaLnBrk="1" fontAlgn="auto" hangingPunct="1">
              <a:spcAft>
                <a:spcPts val="0"/>
              </a:spcAft>
              <a:buFont typeface="Arial" charset="0"/>
              <a:buNone/>
              <a:defRPr/>
            </a:pPr>
            <a:endParaRPr lang="el-GR" sz="1800" dirty="0" smtClean="0"/>
          </a:p>
          <a:p>
            <a:pPr eaLnBrk="1" fontAlgn="auto" hangingPunct="1">
              <a:spcAft>
                <a:spcPts val="0"/>
              </a:spcAft>
              <a:defRPr/>
            </a:pPr>
            <a:r>
              <a:rPr lang="el-GR" sz="1800" dirty="0" smtClean="0"/>
              <a:t>             Ανεξάρτητη μεταβλητή : το χρώμα</a:t>
            </a:r>
          </a:p>
          <a:p>
            <a:pPr eaLnBrk="1" fontAlgn="auto" hangingPunct="1">
              <a:spcAft>
                <a:spcPts val="0"/>
              </a:spcAft>
              <a:defRPr/>
            </a:pPr>
            <a:r>
              <a:rPr lang="el-GR" sz="1800" dirty="0" smtClean="0"/>
              <a:t>            Εξαρτημένη μεταβλητή: η θερμοκρασία</a:t>
            </a:r>
            <a:endParaRPr lang="en-US" sz="1800" dirty="0" smtClean="0"/>
          </a:p>
          <a:p>
            <a:pPr eaLnBrk="1" fontAlgn="auto" hangingPunct="1">
              <a:spcAft>
                <a:spcPts val="0"/>
              </a:spcAft>
              <a:buFont typeface="Arial" charset="0"/>
              <a:buNone/>
              <a:defRPr/>
            </a:pPr>
            <a:endParaRPr lang="el-GR" sz="2000" dirty="0" smtClean="0"/>
          </a:p>
          <a:p>
            <a:pPr eaLnBrk="1" fontAlgn="auto" hangingPunct="1">
              <a:spcAft>
                <a:spcPts val="0"/>
              </a:spcAft>
              <a:buFont typeface="Wingdings" pitchFamily="2" charset="2"/>
              <a:buChar char="v"/>
              <a:defRPr/>
            </a:pPr>
            <a:r>
              <a:rPr lang="el-GR" sz="1800" dirty="0" smtClean="0"/>
              <a:t>Σε </a:t>
            </a:r>
            <a:r>
              <a:rPr lang="el-GR" sz="1800" dirty="0" smtClean="0"/>
              <a:t>έρευνα με τίτλο : Ποιες είναι οι επιπτώσεις της άρδευσης με υφάλμυρο νερό στην ανάπτυξη φυτών καλαμποκιού</a:t>
            </a:r>
            <a:endParaRPr lang="en-US" sz="1800" dirty="0" smtClean="0"/>
          </a:p>
          <a:p>
            <a:pPr eaLnBrk="1" fontAlgn="auto" hangingPunct="1">
              <a:spcAft>
                <a:spcPts val="0"/>
              </a:spcAft>
              <a:buFont typeface="Arial" charset="0"/>
              <a:buNone/>
              <a:defRPr/>
            </a:pPr>
            <a:endParaRPr lang="el-GR" sz="1800" dirty="0" smtClean="0"/>
          </a:p>
          <a:p>
            <a:pPr eaLnBrk="1" fontAlgn="auto" hangingPunct="1">
              <a:spcAft>
                <a:spcPts val="0"/>
              </a:spcAft>
              <a:defRPr/>
            </a:pPr>
            <a:r>
              <a:rPr lang="el-GR" sz="1800" dirty="0" smtClean="0"/>
              <a:t>             Ανεξάρτητη μεταβλητή : το πόσο υφάλμυρο είναι το νερό με το οποίο         </a:t>
            </a:r>
            <a:r>
              <a:rPr lang="en-US" sz="1800" dirty="0" smtClean="0"/>
              <a:t>  </a:t>
            </a:r>
            <a:r>
              <a:rPr lang="el-GR" sz="1800" dirty="0" smtClean="0"/>
              <a:t>ποτίζουμε τα φυτά.                                                                                                                         </a:t>
            </a:r>
          </a:p>
          <a:p>
            <a:pPr eaLnBrk="1" fontAlgn="auto" hangingPunct="1">
              <a:spcAft>
                <a:spcPts val="0"/>
              </a:spcAft>
              <a:defRPr/>
            </a:pPr>
            <a:r>
              <a:rPr lang="el-GR" sz="1800" dirty="0" smtClean="0"/>
              <a:t>            Εξαρτημένη μεταβλητή : ανάπτυξη του καλαμποκιού</a:t>
            </a:r>
            <a:endParaRPr lang="en-US" sz="1800" dirty="0" smtClean="0"/>
          </a:p>
          <a:p>
            <a:pPr eaLnBrk="1" fontAlgn="auto" hangingPunct="1">
              <a:spcAft>
                <a:spcPts val="0"/>
              </a:spcAft>
              <a:buFont typeface="Arial" charset="0"/>
              <a:buNone/>
              <a:defRPr/>
            </a:pPr>
            <a:endParaRPr lang="el-GR" sz="1800" dirty="0" smtClean="0"/>
          </a:p>
          <a:p>
            <a:pPr marL="457200" indent="-457200" eaLnBrk="1" fontAlgn="auto" hangingPunct="1">
              <a:spcAft>
                <a:spcPts val="0"/>
              </a:spcAft>
              <a:buFont typeface="Arial" charset="0"/>
              <a:buNone/>
              <a:defRPr/>
            </a:pPr>
            <a:endParaRPr lang="en-US" sz="1800" dirty="0" smtClean="0"/>
          </a:p>
          <a:p>
            <a:pPr marL="457200" indent="-457200" eaLnBrk="1" fontAlgn="auto" hangingPunct="1">
              <a:spcAft>
                <a:spcPts val="0"/>
              </a:spcAft>
              <a:buFont typeface="Arial" charset="0"/>
              <a:buNone/>
              <a:defRPr/>
            </a:pPr>
            <a:endParaRPr lang="el-GR" sz="1800" dirty="0" smtClean="0"/>
          </a:p>
          <a:p>
            <a:pPr marL="457200" indent="-457200" eaLnBrk="1" fontAlgn="auto" hangingPunct="1">
              <a:spcAft>
                <a:spcPts val="0"/>
              </a:spcAft>
              <a:buFont typeface="Arial" charset="0"/>
              <a:buNone/>
              <a:defRPr/>
            </a:pP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circle(in)">
                                      <p:cBhvr>
                                        <p:cTn id="7" dur="20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ircle(in)">
                                      <p:cBhvr>
                                        <p:cTn id="12" dur="2000"/>
                                        <p:tgtEl>
                                          <p:spTgt spid="3">
                                            <p:txEl>
                                              <p:pRg st="4" end="4"/>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circle(in)">
                                      <p:cBhvr>
                                        <p:cTn id="15" dur="2000"/>
                                        <p:tgtEl>
                                          <p:spTgt spid="3">
                                            <p:txEl>
                                              <p:pRg st="5" end="5"/>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circle(in)">
                                      <p:cBhvr>
                                        <p:cTn id="20" dur="2000"/>
                                        <p:tgtEl>
                                          <p:spTgt spid="3">
                                            <p:txEl>
                                              <p:pRg st="7" end="7"/>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6" presetClass="entr" presetSubtype="16"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circle(in)">
                                      <p:cBhvr>
                                        <p:cTn id="25" dur="2000"/>
                                        <p:tgtEl>
                                          <p:spTgt spid="3">
                                            <p:txEl>
                                              <p:pRg st="9" end="9"/>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circle(in)">
                                      <p:cBhvr>
                                        <p:cTn id="28"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a:xfrm>
            <a:off x="457200" y="274638"/>
            <a:ext cx="8229600" cy="633412"/>
          </a:xfrm>
          <a:solidFill>
            <a:schemeClr val="accent1"/>
          </a:solidFill>
          <a:ln w="34925">
            <a:solidFill>
              <a:schemeClr val="tx1"/>
            </a:solidFill>
          </a:ln>
        </p:spPr>
        <p:txBody>
          <a:bodyPr/>
          <a:lstStyle/>
          <a:p>
            <a:pPr eaLnBrk="1" hangingPunct="1"/>
            <a:r>
              <a:rPr lang="el-GR" altLang="el-GR" sz="2800" smtClean="0"/>
              <a:t>Παραδείγματα μεταβλητών</a:t>
            </a:r>
          </a:p>
        </p:txBody>
      </p:sp>
      <p:sp>
        <p:nvSpPr>
          <p:cNvPr id="3" name="2 - Θέση περιεχομένου"/>
          <p:cNvSpPr>
            <a:spLocks noGrp="1"/>
          </p:cNvSpPr>
          <p:nvPr>
            <p:ph idx="1"/>
          </p:nvPr>
        </p:nvSpPr>
        <p:spPr>
          <a:xfrm>
            <a:off x="457200" y="836613"/>
            <a:ext cx="8229600" cy="5545137"/>
          </a:xfrm>
        </p:spPr>
        <p:txBody>
          <a:bodyPr rtlCol="0">
            <a:normAutofit/>
          </a:bodyPr>
          <a:lstStyle/>
          <a:p>
            <a:pPr marL="0" indent="0" eaLnBrk="1" fontAlgn="auto" hangingPunct="1">
              <a:spcAft>
                <a:spcPts val="0"/>
              </a:spcAft>
              <a:buFont typeface="Arial" charset="0"/>
              <a:buNone/>
              <a:defRPr/>
            </a:pPr>
            <a:endParaRPr lang="en-US" sz="1800" dirty="0"/>
          </a:p>
          <a:p>
            <a:pPr marL="0" indent="0" eaLnBrk="1" fontAlgn="auto" hangingPunct="1">
              <a:spcAft>
                <a:spcPts val="0"/>
              </a:spcAft>
              <a:buFont typeface="Arial" charset="0"/>
              <a:buNone/>
              <a:defRPr/>
            </a:pPr>
            <a:endParaRPr lang="en-US" sz="1800" dirty="0" smtClean="0"/>
          </a:p>
          <a:p>
            <a:pPr eaLnBrk="1" fontAlgn="auto" hangingPunct="1">
              <a:spcAft>
                <a:spcPts val="0"/>
              </a:spcAft>
              <a:buFont typeface="Wingdings" pitchFamily="2" charset="2"/>
              <a:buChar char="v"/>
              <a:defRPr/>
            </a:pPr>
            <a:r>
              <a:rPr lang="el-GR" sz="1800" dirty="0" smtClean="0"/>
              <a:t>Σε </a:t>
            </a:r>
            <a:r>
              <a:rPr lang="el-GR" sz="1800" dirty="0" smtClean="0"/>
              <a:t>έρευνα με τίτλο :Διατήρηση του ψωμιού ανάλογα με τη συσκευασία </a:t>
            </a:r>
            <a:endParaRPr lang="en-US" sz="1800" dirty="0" smtClean="0"/>
          </a:p>
          <a:p>
            <a:pPr eaLnBrk="1" fontAlgn="auto" hangingPunct="1">
              <a:spcAft>
                <a:spcPts val="0"/>
              </a:spcAft>
              <a:buFont typeface="Arial" charset="0"/>
              <a:buNone/>
              <a:defRPr/>
            </a:pPr>
            <a:endParaRPr lang="en-US" sz="1800" dirty="0"/>
          </a:p>
          <a:p>
            <a:pPr eaLnBrk="1" fontAlgn="auto" hangingPunct="1">
              <a:spcAft>
                <a:spcPts val="0"/>
              </a:spcAft>
              <a:buFont typeface="Arial" charset="0"/>
              <a:buNone/>
              <a:defRPr/>
            </a:pPr>
            <a:endParaRPr lang="el-GR" sz="1800" dirty="0" smtClean="0"/>
          </a:p>
          <a:p>
            <a:pPr eaLnBrk="1" fontAlgn="auto" hangingPunct="1">
              <a:spcAft>
                <a:spcPts val="0"/>
              </a:spcAft>
              <a:buFont typeface="Arial" charset="0"/>
              <a:buNone/>
              <a:defRPr/>
            </a:pPr>
            <a:r>
              <a:rPr lang="el-GR" sz="1800" dirty="0" smtClean="0"/>
              <a:t>             Ανεξάρτητη μεταβλητή : Συσκευασίες ψωμιού</a:t>
            </a:r>
          </a:p>
          <a:p>
            <a:pPr eaLnBrk="1" fontAlgn="auto" hangingPunct="1">
              <a:spcAft>
                <a:spcPts val="0"/>
              </a:spcAft>
              <a:buFont typeface="Arial" charset="0"/>
              <a:buNone/>
              <a:defRPr/>
            </a:pPr>
            <a:r>
              <a:rPr lang="el-GR" sz="1800" dirty="0" smtClean="0"/>
              <a:t>             Εξαρτημένη μεταβλητή : Ημέρες που διατηρείται το ψωμί </a:t>
            </a:r>
            <a:endParaRPr lang="en-US" sz="1800" dirty="0" smtClean="0"/>
          </a:p>
          <a:p>
            <a:pPr eaLnBrk="1" fontAlgn="auto" hangingPunct="1">
              <a:spcAft>
                <a:spcPts val="0"/>
              </a:spcAft>
              <a:buFont typeface="Arial" charset="0"/>
              <a:buNone/>
              <a:defRPr/>
            </a:pPr>
            <a:endParaRPr lang="en-US" sz="1800" dirty="0"/>
          </a:p>
          <a:p>
            <a:pPr eaLnBrk="1" fontAlgn="auto" hangingPunct="1">
              <a:spcAft>
                <a:spcPts val="0"/>
              </a:spcAft>
              <a:buFont typeface="Arial" charset="0"/>
              <a:buNone/>
              <a:defRPr/>
            </a:pPr>
            <a:endParaRPr lang="el-GR" sz="1800" dirty="0" smtClean="0"/>
          </a:p>
          <a:p>
            <a:pPr eaLnBrk="1" fontAlgn="auto" hangingPunct="1">
              <a:spcAft>
                <a:spcPts val="0"/>
              </a:spcAft>
              <a:buFont typeface="Wingdings" pitchFamily="2" charset="2"/>
              <a:buChar char="v"/>
              <a:defRPr/>
            </a:pPr>
            <a:r>
              <a:rPr lang="el-GR" sz="1800" dirty="0" smtClean="0"/>
              <a:t>Σε </a:t>
            </a:r>
            <a:r>
              <a:rPr lang="el-GR" sz="1800" dirty="0" smtClean="0"/>
              <a:t>έρευνα με τίτλο : Αντοχή διάφορων υλικών κολλημένων με ένα είδος κόλλας.</a:t>
            </a:r>
            <a:endParaRPr lang="en-US" sz="1800" dirty="0" smtClean="0"/>
          </a:p>
          <a:p>
            <a:pPr eaLnBrk="1" fontAlgn="auto" hangingPunct="1">
              <a:spcAft>
                <a:spcPts val="0"/>
              </a:spcAft>
              <a:buFont typeface="Arial" charset="0"/>
              <a:buNone/>
              <a:defRPr/>
            </a:pPr>
            <a:endParaRPr lang="en-US" sz="1800" dirty="0"/>
          </a:p>
          <a:p>
            <a:pPr eaLnBrk="1" fontAlgn="auto" hangingPunct="1">
              <a:spcAft>
                <a:spcPts val="0"/>
              </a:spcAft>
              <a:buFont typeface="Arial" charset="0"/>
              <a:buNone/>
              <a:defRPr/>
            </a:pPr>
            <a:endParaRPr lang="el-GR" sz="1800" dirty="0" smtClean="0"/>
          </a:p>
          <a:p>
            <a:pPr marL="457200" indent="-457200" eaLnBrk="1" fontAlgn="auto" hangingPunct="1">
              <a:spcAft>
                <a:spcPts val="0"/>
              </a:spcAft>
              <a:buFont typeface="Arial" charset="0"/>
              <a:buNone/>
              <a:defRPr/>
            </a:pPr>
            <a:r>
              <a:rPr lang="el-GR" sz="1800" dirty="0" smtClean="0"/>
              <a:t>              Ανεξάρτητη μεταβλητή : το είδος του αντικειμένου που κολλάμε </a:t>
            </a:r>
          </a:p>
          <a:p>
            <a:pPr marL="457200" indent="-457200" eaLnBrk="1" fontAlgn="auto" hangingPunct="1">
              <a:spcAft>
                <a:spcPts val="0"/>
              </a:spcAft>
              <a:buFont typeface="Arial" charset="0"/>
              <a:buNone/>
              <a:defRPr/>
            </a:pPr>
            <a:r>
              <a:rPr lang="el-GR" sz="1800" dirty="0" smtClean="0"/>
              <a:t>              Εξαρτημένη μεταβλητή : η αντοχή των κολλημένων αντικειμένων.</a:t>
            </a:r>
          </a:p>
          <a:p>
            <a:pPr marL="457200" indent="-457200" eaLnBrk="1" fontAlgn="auto" hangingPunct="1">
              <a:spcAft>
                <a:spcPts val="0"/>
              </a:spcAft>
              <a:buFont typeface="Arial" charset="0"/>
              <a:buNone/>
              <a:defRPr/>
            </a:pPr>
            <a:endParaRPr lang="el-GR" sz="1800" dirty="0" smtClean="0"/>
          </a:p>
          <a:p>
            <a:pPr marL="457200" indent="-457200" eaLnBrk="1" fontAlgn="auto" hangingPunct="1">
              <a:spcAft>
                <a:spcPts val="0"/>
              </a:spcAft>
              <a:buFont typeface="Arial" charset="0"/>
              <a:buNone/>
              <a:defRPr/>
            </a:pP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circle(in)">
                                      <p:cBhvr>
                                        <p:cTn id="7" dur="20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ircle(in)">
                                      <p:cBhvr>
                                        <p:cTn id="17" dur="2000"/>
                                        <p:tgtEl>
                                          <p:spTgt spid="3">
                                            <p:txEl>
                                              <p:pRg st="5" end="5"/>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circle(in)">
                                      <p:cBhvr>
                                        <p:cTn id="20" dur="2000"/>
                                        <p:tgtEl>
                                          <p:spTgt spid="3">
                                            <p:txEl>
                                              <p:pRg st="6" end="6"/>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6" presetClass="entr" presetSubtype="16"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circle(in)">
                                      <p:cBhvr>
                                        <p:cTn id="25" dur="2000"/>
                                        <p:tgtEl>
                                          <p:spTgt spid="3">
                                            <p:txEl>
                                              <p:pRg st="9" end="9"/>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16" fill="hold" nodeType="clickEffect">
                                  <p:stCondLst>
                                    <p:cond delay="0"/>
                                  </p:stCondLst>
                                  <p:childTnLst>
                                    <p:set>
                                      <p:cBhvr>
                                        <p:cTn id="29" dur="1" fill="hold">
                                          <p:stCondLst>
                                            <p:cond delay="0"/>
                                          </p:stCondLst>
                                        </p:cTn>
                                        <p:tgtEl>
                                          <p:spTgt spid="3">
                                            <p:txEl>
                                              <p:pRg st="12" end="12"/>
                                            </p:txEl>
                                          </p:spTgt>
                                        </p:tgtEl>
                                        <p:attrNameLst>
                                          <p:attrName>style.visibility</p:attrName>
                                        </p:attrNameLst>
                                      </p:cBhvr>
                                      <p:to>
                                        <p:strVal val="visible"/>
                                      </p:to>
                                    </p:set>
                                    <p:animEffect transition="in" filter="circle(in)">
                                      <p:cBhvr>
                                        <p:cTn id="30" dur="2000"/>
                                        <p:tgtEl>
                                          <p:spTgt spid="3">
                                            <p:txEl>
                                              <p:pRg st="12" end="12"/>
                                            </p:txEl>
                                          </p:spTgt>
                                        </p:tgtEl>
                                      </p:cBhvr>
                                    </p:animEffect>
                                  </p:childTnLst>
                                </p:cTn>
                              </p:par>
                              <p:par>
                                <p:cTn id="31" presetID="6" presetClass="entr" presetSubtype="16"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animEffect transition="in" filter="circle(in)">
                                      <p:cBhvr>
                                        <p:cTn id="33"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997450"/>
          </a:xfrm>
        </p:spPr>
        <p:txBody>
          <a:bodyPr rtlCol="0">
            <a:normAutofit/>
          </a:bodyPr>
          <a:lstStyle/>
          <a:p>
            <a:pPr eaLnBrk="1" fontAlgn="auto" hangingPunct="1">
              <a:spcAft>
                <a:spcPts val="0"/>
              </a:spcAft>
              <a:buFont typeface="Wingdings" pitchFamily="2" charset="2"/>
              <a:buChar char="v"/>
              <a:defRPr/>
            </a:pPr>
            <a:r>
              <a:rPr lang="el-GR" sz="1800" dirty="0" smtClean="0"/>
              <a:t>Η</a:t>
            </a:r>
            <a:r>
              <a:rPr lang="en-US" sz="1800" dirty="0" smtClean="0"/>
              <a:t> </a:t>
            </a:r>
            <a:r>
              <a:rPr lang="el-GR" sz="1800" dirty="0" smtClean="0"/>
              <a:t>θερμοκρασία</a:t>
            </a:r>
            <a:r>
              <a:rPr lang="en-US" sz="1800" dirty="0" smtClean="0"/>
              <a:t> </a:t>
            </a:r>
            <a:r>
              <a:rPr lang="el-GR" sz="1800" dirty="0" smtClean="0"/>
              <a:t>μπορεί</a:t>
            </a:r>
            <a:r>
              <a:rPr lang="en-US" sz="1800" dirty="0" smtClean="0"/>
              <a:t> </a:t>
            </a:r>
            <a:r>
              <a:rPr lang="el-GR" sz="1800" dirty="0" smtClean="0"/>
              <a:t>να</a:t>
            </a:r>
            <a:r>
              <a:rPr lang="en-US" sz="1800" dirty="0" smtClean="0"/>
              <a:t> </a:t>
            </a:r>
            <a:r>
              <a:rPr lang="el-GR" sz="1800" dirty="0" smtClean="0"/>
              <a:t>προκαλέσει</a:t>
            </a:r>
            <a:r>
              <a:rPr lang="en-US" sz="1800" dirty="0" smtClean="0"/>
              <a:t> </a:t>
            </a:r>
            <a:r>
              <a:rPr lang="el-GR" sz="1800" dirty="0" smtClean="0"/>
              <a:t>αλλαγή</a:t>
            </a:r>
            <a:r>
              <a:rPr lang="en-US" sz="1800" dirty="0" smtClean="0"/>
              <a:t> </a:t>
            </a:r>
            <a:r>
              <a:rPr lang="el-GR" sz="1800" dirty="0" smtClean="0"/>
              <a:t>χρώματος</a:t>
            </a:r>
            <a:r>
              <a:rPr lang="en-US" sz="1800" dirty="0" smtClean="0"/>
              <a:t> </a:t>
            </a:r>
            <a:r>
              <a:rPr lang="el-GR" sz="1800" dirty="0" smtClean="0"/>
              <a:t>στα</a:t>
            </a:r>
            <a:r>
              <a:rPr lang="en-US" sz="1800" dirty="0" smtClean="0"/>
              <a:t> </a:t>
            </a:r>
            <a:r>
              <a:rPr lang="el-GR" sz="1800" dirty="0" smtClean="0"/>
              <a:t>φύλλα</a:t>
            </a:r>
            <a:r>
              <a:rPr lang="en-US" sz="1800" dirty="0" smtClean="0"/>
              <a:t>.</a:t>
            </a:r>
          </a:p>
          <a:p>
            <a:pPr eaLnBrk="1" fontAlgn="auto" hangingPunct="1">
              <a:spcAft>
                <a:spcPts val="0"/>
              </a:spcAft>
              <a:buFont typeface="Arial" charset="0"/>
              <a:buNone/>
              <a:defRPr/>
            </a:pPr>
            <a:endParaRPr lang="en-US" sz="1800" dirty="0"/>
          </a:p>
          <a:p>
            <a:pPr eaLnBrk="1" fontAlgn="auto" hangingPunct="1">
              <a:spcAft>
                <a:spcPts val="0"/>
              </a:spcAft>
              <a:buFont typeface="Arial" charset="0"/>
              <a:buNone/>
              <a:defRPr/>
            </a:pPr>
            <a:endParaRPr lang="en-US" sz="1800" dirty="0" smtClean="0"/>
          </a:p>
          <a:p>
            <a:pPr eaLnBrk="1" fontAlgn="auto" hangingPunct="1">
              <a:spcAft>
                <a:spcPts val="0"/>
              </a:spcAft>
              <a:buFont typeface="Arial" charset="0"/>
              <a:buNone/>
              <a:defRPr/>
            </a:pPr>
            <a:endParaRPr lang="en-US" sz="1800" dirty="0"/>
          </a:p>
          <a:p>
            <a:pPr eaLnBrk="1" fontAlgn="auto" hangingPunct="1">
              <a:spcAft>
                <a:spcPts val="0"/>
              </a:spcAft>
              <a:buFont typeface="Arial" charset="0"/>
              <a:buNone/>
              <a:defRPr/>
            </a:pPr>
            <a:endParaRPr lang="en-US" sz="1800" dirty="0" smtClean="0"/>
          </a:p>
          <a:p>
            <a:pPr eaLnBrk="1" fontAlgn="auto" hangingPunct="1">
              <a:spcAft>
                <a:spcPts val="0"/>
              </a:spcAft>
              <a:buFont typeface="Arial" charset="0"/>
              <a:buNone/>
              <a:defRPr/>
            </a:pPr>
            <a:endParaRPr lang="en-US" sz="1800" dirty="0" smtClean="0"/>
          </a:p>
          <a:p>
            <a:pPr eaLnBrk="1" fontAlgn="auto" hangingPunct="1">
              <a:spcAft>
                <a:spcPts val="0"/>
              </a:spcAft>
              <a:buFont typeface="Arial" charset="0"/>
              <a:buNone/>
              <a:defRPr/>
            </a:pPr>
            <a:r>
              <a:rPr lang="en-US" sz="1800" dirty="0" smtClean="0"/>
              <a:t>    </a:t>
            </a:r>
            <a:r>
              <a:rPr lang="el-GR" sz="1800" dirty="0" smtClean="0"/>
              <a:t>Ανεξάρτητη μεταβλητή: η θερμοκρασία</a:t>
            </a:r>
          </a:p>
          <a:p>
            <a:pPr eaLnBrk="1" fontAlgn="auto" hangingPunct="1">
              <a:spcAft>
                <a:spcPts val="0"/>
              </a:spcAft>
              <a:buFont typeface="Arial" charset="0"/>
              <a:buNone/>
              <a:defRPr/>
            </a:pPr>
            <a:r>
              <a:rPr lang="el-GR" sz="1800" dirty="0" smtClean="0"/>
              <a:t>    Εξαρτημένη μεταβλητή: το χρώμα των φύλλων</a:t>
            </a:r>
          </a:p>
          <a:p>
            <a:pPr eaLnBrk="1" fontAlgn="auto" hangingPunct="1">
              <a:spcAft>
                <a:spcPts val="0"/>
              </a:spcAft>
              <a:buFont typeface="Arial" charset="0"/>
              <a:buNone/>
              <a:defRPr/>
            </a:pPr>
            <a:r>
              <a:rPr lang="el-GR" sz="1800" dirty="0" smtClean="0"/>
              <a:t>    Ελεγχόμενες μεταβλητές: το είδος του φυτού</a:t>
            </a:r>
          </a:p>
          <a:p>
            <a:pPr eaLnBrk="1" fontAlgn="auto" hangingPunct="1">
              <a:spcAft>
                <a:spcPts val="0"/>
              </a:spcAft>
              <a:buFont typeface="Arial" charset="0"/>
              <a:buNone/>
              <a:defRPr/>
            </a:pPr>
            <a:r>
              <a:rPr lang="el-GR" sz="1800" dirty="0" smtClean="0"/>
              <a:t>                                                   Το στάδιο ανάπτυξής του</a:t>
            </a:r>
          </a:p>
          <a:p>
            <a:pPr eaLnBrk="1" fontAlgn="auto" hangingPunct="1">
              <a:spcAft>
                <a:spcPts val="0"/>
              </a:spcAft>
              <a:buFont typeface="Arial" charset="0"/>
              <a:buNone/>
              <a:defRPr/>
            </a:pPr>
            <a:r>
              <a:rPr lang="el-GR" sz="1800" dirty="0" smtClean="0"/>
              <a:t>                                                   το είδος του εδάφους που </a:t>
            </a:r>
            <a:r>
              <a:rPr lang="el-GR" sz="1800" dirty="0" err="1" smtClean="0"/>
              <a:t>αναπτύσεται</a:t>
            </a:r>
            <a:endParaRPr lang="el-GR" sz="1800" dirty="0" smtClean="0"/>
          </a:p>
          <a:p>
            <a:pPr eaLnBrk="1" fontAlgn="auto" hangingPunct="1">
              <a:spcAft>
                <a:spcPts val="0"/>
              </a:spcAft>
              <a:buFont typeface="Arial" charset="0"/>
              <a:buNone/>
              <a:defRPr/>
            </a:pPr>
            <a:r>
              <a:rPr lang="el-GR" sz="1800" dirty="0" smtClean="0"/>
              <a:t>                                                   </a:t>
            </a:r>
            <a:r>
              <a:rPr lang="el-GR" sz="1800" dirty="0" err="1" smtClean="0"/>
              <a:t>κ.τ.λ</a:t>
            </a:r>
            <a:r>
              <a:rPr lang="el-GR" sz="1800" dirty="0" smtClean="0"/>
              <a:t>  </a:t>
            </a:r>
          </a:p>
          <a:p>
            <a:pPr eaLnBrk="1" fontAlgn="auto" hangingPunct="1">
              <a:spcAft>
                <a:spcPts val="0"/>
              </a:spcAft>
              <a:buFont typeface="Arial" charset="0"/>
              <a:buNone/>
              <a:defRPr/>
            </a:pPr>
            <a:endParaRPr lang="el-GR" sz="1800" dirty="0" smtClean="0"/>
          </a:p>
          <a:p>
            <a:pPr marL="457200" indent="-457200" eaLnBrk="1" fontAlgn="auto" hangingPunct="1">
              <a:spcAft>
                <a:spcPts val="0"/>
              </a:spcAft>
              <a:buFont typeface="Arial" charset="0"/>
              <a:buNone/>
              <a:defRPr/>
            </a:pPr>
            <a:endParaRPr lang="el-GR" sz="1800" dirty="0" smtClean="0"/>
          </a:p>
          <a:p>
            <a:pPr eaLnBrk="1" fontAlgn="auto" hangingPunct="1">
              <a:spcAft>
                <a:spcPts val="0"/>
              </a:spcAft>
              <a:buFont typeface="Arial" charset="0"/>
              <a:buNone/>
              <a:defRPr/>
            </a:pPr>
            <a:endParaRPr lang="el-GR" sz="1800" dirty="0"/>
          </a:p>
        </p:txBody>
      </p:sp>
      <p:sp>
        <p:nvSpPr>
          <p:cNvPr id="5" name="1 - Τίτλος"/>
          <p:cNvSpPr>
            <a:spLocks noGrp="1"/>
          </p:cNvSpPr>
          <p:nvPr>
            <p:ph type="title"/>
          </p:nvPr>
        </p:nvSpPr>
        <p:spPr>
          <a:xfrm>
            <a:off x="457200" y="274638"/>
            <a:ext cx="8229600" cy="633412"/>
          </a:xfrm>
          <a:solidFill>
            <a:schemeClr val="accent1"/>
          </a:solidFill>
          <a:ln w="34925">
            <a:solidFill>
              <a:schemeClr val="tx1"/>
            </a:solidFill>
          </a:ln>
        </p:spPr>
        <p:txBody>
          <a:bodyPr/>
          <a:lstStyle/>
          <a:p>
            <a:pPr eaLnBrk="1" hangingPunct="1"/>
            <a:r>
              <a:rPr lang="el-GR" altLang="el-GR" sz="2800" smtClean="0"/>
              <a:t>Παραδείγματα μεταβλητών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circle(in)">
                                      <p:cBhvr>
                                        <p:cTn id="17" dur="2000"/>
                                        <p:tgtEl>
                                          <p:spTgt spid="3">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circle(in)">
                                      <p:cBhvr>
                                        <p:cTn id="22" dur="2000"/>
                                        <p:tgtEl>
                                          <p:spTgt spid="3">
                                            <p:txEl>
                                              <p:pRg st="7" end="7"/>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circle(in)">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997450"/>
          </a:xfrm>
        </p:spPr>
        <p:txBody>
          <a:bodyPr rtlCol="0">
            <a:normAutofit/>
          </a:bodyPr>
          <a:lstStyle/>
          <a:p>
            <a:pPr eaLnBrk="1" fontAlgn="auto" hangingPunct="1">
              <a:spcAft>
                <a:spcPts val="0"/>
              </a:spcAft>
              <a:buFont typeface="Wingdings" pitchFamily="2" charset="2"/>
              <a:buChar char="v"/>
              <a:defRPr/>
            </a:pPr>
            <a:r>
              <a:rPr lang="el-GR" sz="1800" dirty="0" smtClean="0"/>
              <a:t>Το </a:t>
            </a:r>
            <a:r>
              <a:rPr lang="el-GR" sz="1800" dirty="0" smtClean="0"/>
              <a:t>βάθος φύτευσης σπόρων επηρεάζει το χρόνο φυτρώματος</a:t>
            </a:r>
            <a:endParaRPr lang="en-US" sz="1800" dirty="0" smtClean="0"/>
          </a:p>
          <a:p>
            <a:pPr eaLnBrk="1" fontAlgn="auto" hangingPunct="1">
              <a:spcAft>
                <a:spcPts val="0"/>
              </a:spcAft>
              <a:buFont typeface="Arial" charset="0"/>
              <a:buNone/>
              <a:defRPr/>
            </a:pPr>
            <a:endParaRPr lang="en-US" sz="1800" dirty="0"/>
          </a:p>
          <a:p>
            <a:pPr eaLnBrk="1" fontAlgn="auto" hangingPunct="1">
              <a:spcAft>
                <a:spcPts val="0"/>
              </a:spcAft>
              <a:buFont typeface="Arial" charset="0"/>
              <a:buNone/>
              <a:defRPr/>
            </a:pPr>
            <a:endParaRPr lang="en-US" sz="1800" dirty="0" smtClean="0"/>
          </a:p>
          <a:p>
            <a:pPr eaLnBrk="1" fontAlgn="auto" hangingPunct="1">
              <a:spcAft>
                <a:spcPts val="0"/>
              </a:spcAft>
              <a:buFont typeface="Arial" charset="0"/>
              <a:buNone/>
              <a:defRPr/>
            </a:pPr>
            <a:endParaRPr lang="en-US" sz="1800" dirty="0"/>
          </a:p>
          <a:p>
            <a:pPr eaLnBrk="1" fontAlgn="auto" hangingPunct="1">
              <a:spcAft>
                <a:spcPts val="0"/>
              </a:spcAft>
              <a:buFont typeface="Arial" charset="0"/>
              <a:buNone/>
              <a:defRPr/>
            </a:pPr>
            <a:endParaRPr lang="en-US" sz="1800" dirty="0" smtClean="0"/>
          </a:p>
          <a:p>
            <a:pPr eaLnBrk="1" fontAlgn="auto" hangingPunct="1">
              <a:spcAft>
                <a:spcPts val="0"/>
              </a:spcAft>
              <a:buFont typeface="Arial" charset="0"/>
              <a:buNone/>
              <a:defRPr/>
            </a:pPr>
            <a:endParaRPr lang="en-US" sz="1800" dirty="0"/>
          </a:p>
          <a:p>
            <a:pPr eaLnBrk="1" fontAlgn="auto" hangingPunct="1">
              <a:spcAft>
                <a:spcPts val="0"/>
              </a:spcAft>
              <a:buFont typeface="Arial" charset="0"/>
              <a:buNone/>
              <a:defRPr/>
            </a:pPr>
            <a:endParaRPr lang="el-GR" sz="1800" dirty="0" smtClean="0"/>
          </a:p>
          <a:p>
            <a:pPr eaLnBrk="1" fontAlgn="auto" hangingPunct="1">
              <a:spcAft>
                <a:spcPts val="0"/>
              </a:spcAft>
              <a:buFont typeface="Arial" charset="0"/>
              <a:buNone/>
              <a:defRPr/>
            </a:pPr>
            <a:r>
              <a:rPr lang="el-GR" sz="1800" dirty="0" smtClean="0"/>
              <a:t>        Ανεξάρτητη μεταβλητή: το βάθος σποράς</a:t>
            </a:r>
          </a:p>
          <a:p>
            <a:pPr eaLnBrk="1" fontAlgn="auto" hangingPunct="1">
              <a:spcAft>
                <a:spcPts val="0"/>
              </a:spcAft>
              <a:buFont typeface="Arial" charset="0"/>
              <a:buNone/>
              <a:defRPr/>
            </a:pPr>
            <a:r>
              <a:rPr lang="el-GR" sz="1800" dirty="0" smtClean="0"/>
              <a:t>        Εξαρτημένη μεταβλητή: Ημέρες από τη σπορά μέχρι το φύτρωμα</a:t>
            </a:r>
          </a:p>
          <a:p>
            <a:pPr eaLnBrk="1" fontAlgn="auto" hangingPunct="1">
              <a:spcAft>
                <a:spcPts val="0"/>
              </a:spcAft>
              <a:buFont typeface="Arial" charset="0"/>
              <a:buNone/>
              <a:defRPr/>
            </a:pPr>
            <a:r>
              <a:rPr lang="el-GR" sz="1800" dirty="0" smtClean="0"/>
              <a:t>        Ελεγχόμενες μεταβλητές: Το είδος των σπόρων</a:t>
            </a:r>
          </a:p>
          <a:p>
            <a:pPr eaLnBrk="1" fontAlgn="auto" hangingPunct="1">
              <a:spcAft>
                <a:spcPts val="0"/>
              </a:spcAft>
              <a:buFont typeface="Arial" charset="0"/>
              <a:buNone/>
              <a:defRPr/>
            </a:pPr>
            <a:r>
              <a:rPr lang="el-GR" sz="1800" dirty="0" smtClean="0"/>
              <a:t>                                                       Το είδος του εδάφους</a:t>
            </a:r>
          </a:p>
          <a:p>
            <a:pPr eaLnBrk="1" fontAlgn="auto" hangingPunct="1">
              <a:spcAft>
                <a:spcPts val="0"/>
              </a:spcAft>
              <a:buFont typeface="Arial" charset="0"/>
              <a:buNone/>
              <a:defRPr/>
            </a:pPr>
            <a:r>
              <a:rPr lang="el-GR" sz="1800" dirty="0" smtClean="0"/>
              <a:t>                                                       Η θερμοκρασία, υγρασία </a:t>
            </a:r>
            <a:r>
              <a:rPr lang="el-GR" sz="1800" dirty="0" err="1" smtClean="0"/>
              <a:t>κ.τ.λ</a:t>
            </a:r>
            <a:r>
              <a:rPr lang="el-GR" sz="1800" dirty="0" smtClean="0"/>
              <a:t> </a:t>
            </a:r>
          </a:p>
          <a:p>
            <a:pPr eaLnBrk="1" fontAlgn="auto" hangingPunct="1">
              <a:spcAft>
                <a:spcPts val="0"/>
              </a:spcAft>
              <a:buFont typeface="Arial" charset="0"/>
              <a:buNone/>
              <a:defRPr/>
            </a:pPr>
            <a:endParaRPr lang="el-GR" sz="1800" dirty="0" smtClean="0"/>
          </a:p>
          <a:p>
            <a:pPr marL="457200" indent="-457200" eaLnBrk="1" fontAlgn="auto" hangingPunct="1">
              <a:spcAft>
                <a:spcPts val="0"/>
              </a:spcAft>
              <a:buFont typeface="Arial" charset="0"/>
              <a:buNone/>
              <a:defRPr/>
            </a:pPr>
            <a:endParaRPr lang="el-GR" sz="1800" dirty="0" smtClean="0"/>
          </a:p>
          <a:p>
            <a:pPr eaLnBrk="1" fontAlgn="auto" hangingPunct="1">
              <a:spcAft>
                <a:spcPts val="0"/>
              </a:spcAft>
              <a:buFont typeface="Arial" charset="0"/>
              <a:buNone/>
              <a:defRPr/>
            </a:pPr>
            <a:endParaRPr lang="el-GR" sz="1800" dirty="0"/>
          </a:p>
        </p:txBody>
      </p:sp>
      <p:sp>
        <p:nvSpPr>
          <p:cNvPr id="5" name="1 - Τίτλος"/>
          <p:cNvSpPr>
            <a:spLocks noGrp="1"/>
          </p:cNvSpPr>
          <p:nvPr>
            <p:ph type="title"/>
          </p:nvPr>
        </p:nvSpPr>
        <p:spPr>
          <a:xfrm>
            <a:off x="457200" y="274638"/>
            <a:ext cx="8229600" cy="633412"/>
          </a:xfrm>
          <a:solidFill>
            <a:schemeClr val="accent1"/>
          </a:solidFill>
          <a:ln w="34925">
            <a:solidFill>
              <a:schemeClr val="tx1"/>
            </a:solidFill>
          </a:ln>
        </p:spPr>
        <p:txBody>
          <a:bodyPr/>
          <a:lstStyle/>
          <a:p>
            <a:pPr eaLnBrk="1" hangingPunct="1"/>
            <a:r>
              <a:rPr lang="el-GR" altLang="el-GR" sz="2800" smtClean="0"/>
              <a:t>Παραδείγματα μεταβλητών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circle(in)">
                                      <p:cBhvr>
                                        <p:cTn id="17" dur="2000"/>
                                        <p:tgtEl>
                                          <p:spTgt spid="3">
                                            <p:txEl>
                                              <p:pRg st="7" end="7"/>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circle(in)">
                                      <p:cBhvr>
                                        <p:cTn id="22" dur="2000"/>
                                        <p:tgtEl>
                                          <p:spTgt spid="3">
                                            <p:txEl>
                                              <p:pRg st="8" end="8"/>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circle(in)">
                                      <p:cBhvr>
                                        <p:cTn id="2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a:xfrm>
            <a:off x="457200" y="274638"/>
            <a:ext cx="8218488" cy="1354137"/>
          </a:xfrm>
        </p:spPr>
        <p:txBody>
          <a:bodyPr/>
          <a:lstStyle/>
          <a:p>
            <a:pPr eaLnBrk="1" hangingPunct="1"/>
            <a:r>
              <a:rPr lang="el-GR" sz="2800" smtClean="0"/>
              <a:t>Βρείτε την ανεξάρτητη και εξαρτημένη μεταβλητή στις παρακάτω προτάσεις</a:t>
            </a:r>
          </a:p>
        </p:txBody>
      </p:sp>
      <p:sp>
        <p:nvSpPr>
          <p:cNvPr id="19459" name="2 - Θέση περιεχομένου"/>
          <p:cNvSpPr>
            <a:spLocks noGrp="1"/>
          </p:cNvSpPr>
          <p:nvPr>
            <p:ph idx="1"/>
          </p:nvPr>
        </p:nvSpPr>
        <p:spPr>
          <a:xfrm>
            <a:off x="250825" y="1700213"/>
            <a:ext cx="8229600" cy="3817937"/>
          </a:xfrm>
        </p:spPr>
        <p:txBody>
          <a:bodyPr/>
          <a:lstStyle/>
          <a:p>
            <a:pPr marL="457200" indent="-457200" algn="ctr" eaLnBrk="1" hangingPunct="1">
              <a:buFont typeface="Wingdings" pitchFamily="2" charset="2"/>
              <a:buChar char="v"/>
              <a:defRPr/>
            </a:pPr>
            <a:endParaRPr lang="el-GR" sz="2800" dirty="0" smtClean="0"/>
          </a:p>
          <a:p>
            <a:pPr marL="457200" indent="-457200" algn="ctr" eaLnBrk="1" hangingPunct="1">
              <a:buFont typeface="Wingdings" pitchFamily="2" charset="2"/>
              <a:buChar char="v"/>
              <a:defRPr/>
            </a:pPr>
            <a:r>
              <a:rPr lang="el-GR" sz="2800" dirty="0" smtClean="0"/>
              <a:t>Αν προσθέσουμε διαφορετικές ποσότητες χημικών ουσιών στο νερό τότε επηρεάζεται ο ρυθμός εξάτμισής του. </a:t>
            </a:r>
          </a:p>
          <a:p>
            <a:pPr marL="457200" indent="-457200" eaLnBrk="1" hangingPunct="1">
              <a:buFont typeface="Arial" charset="0"/>
              <a:buNone/>
              <a:defRPr/>
            </a:pPr>
            <a:endParaRPr lang="el-GR" sz="24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marL="342900" lvl="2" indent="-342900"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ppt_x"/>
                                          </p:val>
                                        </p:tav>
                                        <p:tav tm="100000">
                                          <p:val>
                                            <p:strVal val="#ppt_x"/>
                                          </p:val>
                                        </p:tav>
                                      </p:tavLst>
                                    </p:anim>
                                    <p:anim calcmode="lin" valueType="num">
                                      <p:cBhvr additive="base">
                                        <p:cTn id="8" dur="500" fill="hold"/>
                                        <p:tgtEl>
                                          <p:spTgt spid="194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a:xfrm>
            <a:off x="457200" y="274638"/>
            <a:ext cx="8229600" cy="1066800"/>
          </a:xfrm>
        </p:spPr>
        <p:txBody>
          <a:bodyPr/>
          <a:lstStyle/>
          <a:p>
            <a:pPr eaLnBrk="1" hangingPunct="1"/>
            <a:r>
              <a:rPr lang="el-GR" sz="2800" smtClean="0"/>
              <a:t>Βρείτε την ανεξάρτητη και εξαρτημένη μεταβλητή στις παρακάτω προτάσεις</a:t>
            </a:r>
          </a:p>
        </p:txBody>
      </p:sp>
      <p:sp>
        <p:nvSpPr>
          <p:cNvPr id="19459" name="2 - Θέση περιεχομένου"/>
          <p:cNvSpPr>
            <a:spLocks noGrp="1"/>
          </p:cNvSpPr>
          <p:nvPr>
            <p:ph idx="1"/>
          </p:nvPr>
        </p:nvSpPr>
        <p:spPr>
          <a:xfrm>
            <a:off x="457200" y="1700213"/>
            <a:ext cx="8229600" cy="4897437"/>
          </a:xfrm>
        </p:spPr>
        <p:txBody>
          <a:bodyPr/>
          <a:lstStyle/>
          <a:p>
            <a:pPr marL="457200" indent="-457200" eaLnBrk="1" hangingPunct="1">
              <a:buFont typeface="Arial" charset="0"/>
              <a:buNone/>
              <a:defRPr/>
            </a:pPr>
            <a:endParaRPr lang="el-GR" sz="2800" dirty="0" smtClean="0"/>
          </a:p>
          <a:p>
            <a:pPr algn="ctr" eaLnBrk="1" hangingPunct="1">
              <a:buFont typeface="Wingdings" pitchFamily="2" charset="2"/>
              <a:buChar char="v"/>
              <a:defRPr/>
            </a:pPr>
            <a:endParaRPr lang="el-GR" sz="2800" dirty="0" smtClean="0"/>
          </a:p>
          <a:p>
            <a:pPr algn="ctr" eaLnBrk="1" hangingPunct="1">
              <a:buFont typeface="Wingdings" pitchFamily="2" charset="2"/>
              <a:buChar char="v"/>
              <a:defRPr/>
            </a:pPr>
            <a:r>
              <a:rPr lang="el-GR" sz="2800" dirty="0" smtClean="0"/>
              <a:t>Ο όγκος που καταλαμβάνει ένα αέριο μπορεί να επηρεαστεί από τη θερμοκρασία</a:t>
            </a:r>
          </a:p>
          <a:p>
            <a:pPr eaLnBrk="1" hangingPunct="1">
              <a:buFont typeface="Arial" charset="0"/>
              <a:buNone/>
              <a:defRPr/>
            </a:pPr>
            <a:endParaRPr lang="el-GR" sz="2800" dirty="0" smtClean="0"/>
          </a:p>
          <a:p>
            <a:pPr eaLnBrk="1" hangingPunct="1">
              <a:buFont typeface="Arial" charset="0"/>
              <a:buNone/>
              <a:defRPr/>
            </a:pPr>
            <a:endParaRPr lang="el-GR" sz="24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marL="342900" lvl="2" indent="-342900"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2000" dirty="0" smtClean="0"/>
          </a:p>
          <a:p>
            <a:pPr eaLnBrk="1" hangingPunct="1">
              <a:buFont typeface="Arial" charset="0"/>
              <a:buNone/>
              <a:defRPr/>
            </a:pPr>
            <a:endParaRPr lang="el-GR"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ppt_x"/>
                                          </p:val>
                                        </p:tav>
                                        <p:tav tm="100000">
                                          <p:val>
                                            <p:strVal val="#ppt_x"/>
                                          </p:val>
                                        </p:tav>
                                      </p:tavLst>
                                    </p:anim>
                                    <p:anim calcmode="lin" valueType="num">
                                      <p:cBhvr additive="base">
                                        <p:cTn id="8" dur="500" fill="hold"/>
                                        <p:tgtEl>
                                          <p:spTgt spid="194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 calcmode="lin" valueType="num">
                                      <p:cBhvr additive="base">
                                        <p:cTn id="13"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a:xfrm>
            <a:off x="457200" y="274638"/>
            <a:ext cx="8229600" cy="1066800"/>
          </a:xfrm>
        </p:spPr>
        <p:txBody>
          <a:bodyPr/>
          <a:lstStyle/>
          <a:p>
            <a:pPr eaLnBrk="1" hangingPunct="1"/>
            <a:r>
              <a:rPr lang="el-GR" sz="2800" smtClean="0"/>
              <a:t>Βρείτε την ανεξάρτητη και εξαρτημένη μεταβλητή στις παρακάτω προτάσεις</a:t>
            </a:r>
          </a:p>
        </p:txBody>
      </p:sp>
      <p:sp>
        <p:nvSpPr>
          <p:cNvPr id="19459" name="2 - Θέση περιεχομένου"/>
          <p:cNvSpPr>
            <a:spLocks noGrp="1"/>
          </p:cNvSpPr>
          <p:nvPr>
            <p:ph idx="1"/>
          </p:nvPr>
        </p:nvSpPr>
        <p:spPr>
          <a:xfrm>
            <a:off x="457200" y="1341438"/>
            <a:ext cx="8229600" cy="5256212"/>
          </a:xfrm>
        </p:spPr>
        <p:txBody>
          <a:bodyPr/>
          <a:lstStyle/>
          <a:p>
            <a:pPr eaLnBrk="1" hangingPunct="1">
              <a:buFont typeface="Arial" charset="0"/>
              <a:buNone/>
            </a:pPr>
            <a:endParaRPr lang="el-GR" sz="2400" smtClean="0"/>
          </a:p>
          <a:p>
            <a:pPr eaLnBrk="1" hangingPunct="1">
              <a:buFont typeface="Arial" charset="0"/>
              <a:buNone/>
            </a:pPr>
            <a:endParaRPr lang="el-GR" sz="2400" smtClean="0"/>
          </a:p>
          <a:p>
            <a:pPr eaLnBrk="1" hangingPunct="1">
              <a:buFont typeface="Wingdings" pitchFamily="2" charset="2"/>
              <a:buChar char="v"/>
            </a:pPr>
            <a:r>
              <a:rPr lang="el-GR" sz="2800" smtClean="0"/>
              <a:t>Ο προσανατολισμός ενός σπιτιού το κάνει να είναι πιο αποδοτικό σε ενέργεια</a:t>
            </a:r>
          </a:p>
          <a:p>
            <a:pPr eaLnBrk="1" hangingPunct="1">
              <a:buFont typeface="Arial" charset="0"/>
              <a:buNone/>
            </a:pPr>
            <a:endParaRPr lang="el-GR" sz="2400" smtClean="0"/>
          </a:p>
          <a:p>
            <a:pPr eaLnBrk="1" hangingPunct="1">
              <a:buFont typeface="Arial" charset="0"/>
              <a:buNone/>
            </a:pPr>
            <a:endParaRPr lang="el-GR" sz="24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marL="342900" lvl="2" indent="-342900"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1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ppt_x"/>
                                          </p:val>
                                        </p:tav>
                                        <p:tav tm="100000">
                                          <p:val>
                                            <p:strVal val="#ppt_x"/>
                                          </p:val>
                                        </p:tav>
                                      </p:tavLst>
                                    </p:anim>
                                    <p:anim calcmode="lin" valueType="num">
                                      <p:cBhvr additive="base">
                                        <p:cTn id="8" dur="500" fill="hold"/>
                                        <p:tgtEl>
                                          <p:spTgt spid="194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 calcmode="lin" valueType="num">
                                      <p:cBhvr additive="base">
                                        <p:cTn id="13"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a:xfrm>
            <a:off x="457200" y="274638"/>
            <a:ext cx="8229600" cy="1066800"/>
          </a:xfrm>
        </p:spPr>
        <p:txBody>
          <a:bodyPr/>
          <a:lstStyle/>
          <a:p>
            <a:pPr eaLnBrk="1" hangingPunct="1"/>
            <a:r>
              <a:rPr lang="el-GR" sz="2800" smtClean="0"/>
              <a:t>Βρείτε την ανεξάρτητη και εξαρτημένη μεταβλητή στις παρακάτω προτάσεις</a:t>
            </a:r>
          </a:p>
        </p:txBody>
      </p:sp>
      <p:sp>
        <p:nvSpPr>
          <p:cNvPr id="19459" name="2 - Θέση περιεχομένου"/>
          <p:cNvSpPr>
            <a:spLocks noGrp="1"/>
          </p:cNvSpPr>
          <p:nvPr>
            <p:ph idx="1"/>
          </p:nvPr>
        </p:nvSpPr>
        <p:spPr>
          <a:xfrm>
            <a:off x="457200" y="1341438"/>
            <a:ext cx="8229600" cy="5256212"/>
          </a:xfrm>
        </p:spPr>
        <p:txBody>
          <a:bodyPr/>
          <a:lstStyle/>
          <a:p>
            <a:pPr eaLnBrk="1" hangingPunct="1">
              <a:buFont typeface="Arial" charset="0"/>
              <a:buNone/>
            </a:pPr>
            <a:endParaRPr lang="el-GR" sz="2400" smtClean="0"/>
          </a:p>
          <a:p>
            <a:pPr algn="ctr" eaLnBrk="1" hangingPunct="1">
              <a:buFont typeface="Wingdings" pitchFamily="2" charset="2"/>
              <a:buChar char="v"/>
            </a:pPr>
            <a:r>
              <a:rPr lang="el-GR" sz="2800" smtClean="0"/>
              <a:t>Το pH του εδάφους επηρεάζει την ανάπτυξη των φυτών καλαμποκιού.</a:t>
            </a:r>
          </a:p>
          <a:p>
            <a:pPr eaLnBrk="1" hangingPunct="1">
              <a:buFont typeface="Arial" charset="0"/>
              <a:buNone/>
            </a:pPr>
            <a:endParaRPr lang="el-GR" sz="24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marL="342900" lvl="2" indent="-342900"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2000" smtClean="0"/>
          </a:p>
          <a:p>
            <a:pPr eaLnBrk="1" hangingPunct="1">
              <a:buFont typeface="Arial" charset="0"/>
              <a:buNone/>
            </a:pPr>
            <a:endParaRPr lang="el-GR" sz="1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ppt_x"/>
                                          </p:val>
                                        </p:tav>
                                        <p:tav tm="100000">
                                          <p:val>
                                            <p:strVal val="#ppt_x"/>
                                          </p:val>
                                        </p:tav>
                                      </p:tavLst>
                                    </p:anim>
                                    <p:anim calcmode="lin" valueType="num">
                                      <p:cBhvr additive="base">
                                        <p:cTn id="8" dur="500" fill="hold"/>
                                        <p:tgtEl>
                                          <p:spTgt spid="194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a:xfrm>
            <a:off x="457200" y="0"/>
            <a:ext cx="8229600" cy="549275"/>
          </a:xfrm>
        </p:spPr>
        <p:txBody>
          <a:bodyPr rtlCol="0">
            <a:normAutofit fontScale="90000"/>
          </a:bodyPr>
          <a:lstStyle/>
          <a:p>
            <a:pPr eaLnBrk="1" fontAlgn="auto" hangingPunct="1">
              <a:spcAft>
                <a:spcPts val="0"/>
              </a:spcAft>
              <a:defRPr/>
            </a:pPr>
            <a:r>
              <a:rPr lang="el-GR" sz="3200" smtClean="0"/>
              <a:t>Ασκήσεις για το σπίτι</a:t>
            </a:r>
          </a:p>
        </p:txBody>
      </p:sp>
      <p:sp>
        <p:nvSpPr>
          <p:cNvPr id="23555" name="2 - Θέση περιεχομένου"/>
          <p:cNvSpPr>
            <a:spLocks noGrp="1"/>
          </p:cNvSpPr>
          <p:nvPr>
            <p:ph idx="1"/>
          </p:nvPr>
        </p:nvSpPr>
        <p:spPr>
          <a:xfrm>
            <a:off x="457200" y="404813"/>
            <a:ext cx="8229600" cy="6453187"/>
          </a:xfrm>
        </p:spPr>
        <p:txBody>
          <a:bodyPr rtlCol="0">
            <a:normAutofit/>
          </a:bodyPr>
          <a:lstStyle/>
          <a:p>
            <a:pPr eaLnBrk="1" fontAlgn="auto" hangingPunct="1">
              <a:spcAft>
                <a:spcPts val="0"/>
              </a:spcAft>
              <a:buFont typeface="Arial" charset="0"/>
              <a:buNone/>
              <a:defRPr/>
            </a:pPr>
            <a:r>
              <a:rPr lang="el-GR" sz="2000" dirty="0" smtClean="0"/>
              <a:t>1)   </a:t>
            </a:r>
            <a:r>
              <a:rPr lang="el-GR" sz="2000" b="1" dirty="0" smtClean="0"/>
              <a:t>Οι παρακάτω προτάσεις αποτελούν πιθανούς τίτλους έρευνας. Σε κάθε μια από αυτές να εντοπίσετε και να γράψετε την ανεξάρτητη και την εξαρτημένη μεταβλητή</a:t>
            </a:r>
            <a:r>
              <a:rPr lang="en-US" sz="2000" dirty="0" smtClean="0"/>
              <a:t>:</a:t>
            </a:r>
            <a:endParaRPr lang="el-GR" sz="2000" dirty="0" smtClean="0"/>
          </a:p>
          <a:p>
            <a:pPr eaLnBrk="1" fontAlgn="auto" hangingPunct="1">
              <a:spcAft>
                <a:spcPts val="0"/>
              </a:spcAft>
              <a:defRPr/>
            </a:pPr>
            <a:r>
              <a:rPr lang="el-GR" sz="2000" dirty="0" smtClean="0"/>
              <a:t>Το </a:t>
            </a:r>
            <a:r>
              <a:rPr lang="en-US" sz="2000" dirty="0" smtClean="0"/>
              <a:t>PH </a:t>
            </a:r>
            <a:r>
              <a:rPr lang="el-GR" sz="2000" dirty="0" smtClean="0"/>
              <a:t>του εδάφους επηρεάζει την ανάπτυξη συγκεκριμένου φυτού</a:t>
            </a:r>
          </a:p>
          <a:p>
            <a:pPr eaLnBrk="1" fontAlgn="auto" hangingPunct="1">
              <a:spcAft>
                <a:spcPts val="0"/>
              </a:spcAft>
              <a:defRPr/>
            </a:pPr>
            <a:r>
              <a:rPr lang="el-GR" sz="2000" dirty="0" smtClean="0"/>
              <a:t>Ο όγκος που καταλαμβάνει ένα αέριο μπορεί να επηρεαστεί από τη θερμοκρασία</a:t>
            </a:r>
          </a:p>
          <a:p>
            <a:pPr eaLnBrk="1" fontAlgn="auto" hangingPunct="1">
              <a:spcAft>
                <a:spcPts val="0"/>
              </a:spcAft>
              <a:defRPr/>
            </a:pPr>
            <a:r>
              <a:rPr lang="el-GR" sz="2000" dirty="0" smtClean="0"/>
              <a:t>Αν προσθέσουμε διαφορετικές ποσότητες χημικών ουσιών  στο νερό τότε επηρεάζεται ο ρυθμός εξάτμισής του</a:t>
            </a:r>
          </a:p>
          <a:p>
            <a:pPr eaLnBrk="1" fontAlgn="auto" hangingPunct="1">
              <a:spcAft>
                <a:spcPts val="0"/>
              </a:spcAft>
              <a:defRPr/>
            </a:pPr>
            <a:r>
              <a:rPr lang="el-GR" sz="2000" dirty="0" smtClean="0"/>
              <a:t>Το μήκος ενός εκκρεμούς επηρεάζει την περίοδο ταλάντωσής του</a:t>
            </a:r>
          </a:p>
          <a:p>
            <a:pPr eaLnBrk="1" fontAlgn="auto" hangingPunct="1">
              <a:spcAft>
                <a:spcPts val="0"/>
              </a:spcAft>
              <a:defRPr/>
            </a:pPr>
            <a:r>
              <a:rPr lang="el-GR" sz="2000" dirty="0" smtClean="0"/>
              <a:t>Το βάθος φύτευσης των σπόρων επηρεάζει το ρυθμό ανάπτυξης του φυτού</a:t>
            </a:r>
            <a:endParaRPr lang="en-US" sz="2000" dirty="0" smtClean="0"/>
          </a:p>
          <a:p>
            <a:pPr eaLnBrk="1" fontAlgn="auto" hangingPunct="1">
              <a:spcAft>
                <a:spcPts val="0"/>
              </a:spcAft>
              <a:buFont typeface="Arial" charset="0"/>
              <a:buNone/>
              <a:defRPr/>
            </a:pPr>
            <a:r>
              <a:rPr lang="el-GR" sz="2000" dirty="0" smtClean="0"/>
              <a:t>2</a:t>
            </a:r>
            <a:r>
              <a:rPr lang="en-US" sz="2000" dirty="0" smtClean="0"/>
              <a:t>) </a:t>
            </a:r>
            <a:r>
              <a:rPr lang="el-GR" sz="2000" b="1" dirty="0" smtClean="0"/>
              <a:t>Οι παρακάτω προτάσεις αποτελούν πιθανούς τίτλους έρευνας</a:t>
            </a:r>
            <a:r>
              <a:rPr lang="en-US" sz="2000" b="1" dirty="0" smtClean="0"/>
              <a:t>. N</a:t>
            </a:r>
            <a:r>
              <a:rPr lang="el-GR" sz="2000" b="1" dirty="0" smtClean="0"/>
              <a:t>α</a:t>
            </a:r>
            <a:r>
              <a:rPr lang="en-US" sz="2000" b="1" dirty="0" smtClean="0"/>
              <a:t> </a:t>
            </a:r>
            <a:r>
              <a:rPr lang="el-GR" sz="2000" b="1" dirty="0" smtClean="0"/>
              <a:t>βρείτε ποιές είναι οι ανεξάρτητες οι εξαρτημένες και οι ελεγχόμενες μεταβλητές</a:t>
            </a:r>
            <a:r>
              <a:rPr lang="en-US" sz="2000" b="1" dirty="0" smtClean="0"/>
              <a:t>:</a:t>
            </a:r>
            <a:endParaRPr lang="el-GR" sz="2000" b="1" dirty="0" smtClean="0"/>
          </a:p>
          <a:p>
            <a:pPr eaLnBrk="1" fontAlgn="auto" hangingPunct="1">
              <a:spcAft>
                <a:spcPts val="0"/>
              </a:spcAft>
              <a:buFont typeface="Wingdings" pitchFamily="2" charset="2"/>
              <a:buChar char="Ø"/>
              <a:defRPr/>
            </a:pPr>
            <a:r>
              <a:rPr lang="el-GR" sz="2000" dirty="0" smtClean="0"/>
              <a:t>Το ποσοστό διοξειδίου του άνθρακα που περιέχει η ατμόσφαιρα επηρεάζει την ανάπτυξη της φασολιάς</a:t>
            </a:r>
          </a:p>
          <a:p>
            <a:pPr eaLnBrk="1" fontAlgn="auto" hangingPunct="1">
              <a:spcAft>
                <a:spcPts val="0"/>
              </a:spcAft>
              <a:buFont typeface="Wingdings" pitchFamily="2" charset="2"/>
              <a:buChar char="Ø"/>
              <a:defRPr/>
            </a:pPr>
            <a:r>
              <a:rPr lang="el-GR" sz="2000" dirty="0" smtClean="0"/>
              <a:t>Πως το βάρος ενός χάρτινου αεροπλάνου επηρεάζει την απόσταση που θα πετάξει</a:t>
            </a:r>
          </a:p>
          <a:p>
            <a:pPr eaLnBrk="1" fontAlgn="auto" hangingPunct="1">
              <a:spcAft>
                <a:spcPts val="0"/>
              </a:spcAft>
              <a:buFont typeface="Arial" charset="0"/>
              <a:buNone/>
              <a:defRPr/>
            </a:pPr>
            <a:endParaRPr lang="el-GR" sz="1600" b="1" dirty="0" smtClean="0"/>
          </a:p>
          <a:p>
            <a:pPr marL="457200" indent="-457200" eaLnBrk="1" fontAlgn="auto" hangingPunct="1">
              <a:spcAft>
                <a:spcPts val="0"/>
              </a:spcAft>
              <a:buFont typeface="Arial" charset="0"/>
              <a:buNone/>
              <a:defRPr/>
            </a:pPr>
            <a:endParaRPr lang="el-GR" sz="2000" dirty="0" smtClean="0"/>
          </a:p>
          <a:p>
            <a:pPr eaLnBrk="1" fontAlgn="auto" hangingPunct="1">
              <a:spcAft>
                <a:spcPts val="0"/>
              </a:spcAft>
              <a:buFont typeface="Arial" charset="0"/>
              <a:buNone/>
              <a:defRPr/>
            </a:pPr>
            <a:endParaRPr lang="el-GR" sz="2000" dirty="0" smtClean="0"/>
          </a:p>
          <a:p>
            <a:pPr eaLnBrk="1" fontAlgn="auto" hangingPunct="1">
              <a:spcAft>
                <a:spcPts val="0"/>
              </a:spcAft>
              <a:buFont typeface="Wingdings" pitchFamily="2" charset="2"/>
              <a:buChar char="Ø"/>
              <a:defRPr/>
            </a:pPr>
            <a:endParaRPr lang="el-GR"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r>
              <a:rPr lang="el-GR" smtClean="0"/>
              <a:t>Παράδειγμα</a:t>
            </a:r>
          </a:p>
        </p:txBody>
      </p:sp>
      <p:sp>
        <p:nvSpPr>
          <p:cNvPr id="3075" name="Θέση περιεχομένου 2"/>
          <p:cNvSpPr>
            <a:spLocks noGrp="1"/>
          </p:cNvSpPr>
          <p:nvPr>
            <p:ph idx="1"/>
          </p:nvPr>
        </p:nvSpPr>
        <p:spPr>
          <a:xfrm>
            <a:off x="457200" y="1196975"/>
            <a:ext cx="8229600" cy="4929188"/>
          </a:xfrm>
        </p:spPr>
        <p:txBody>
          <a:bodyPr/>
          <a:lstStyle/>
          <a:p>
            <a:pPr>
              <a:lnSpc>
                <a:spcPct val="90000"/>
              </a:lnSpc>
              <a:spcBef>
                <a:spcPts val="600"/>
              </a:spcBef>
              <a:buFont typeface="Arial" charset="0"/>
              <a:buNone/>
            </a:pPr>
            <a:r>
              <a:rPr lang="en-GB" altLang="el-GR" sz="2400" b="1" smtClean="0"/>
              <a:t>Παράδειγμα </a:t>
            </a:r>
          </a:p>
          <a:p>
            <a:pPr>
              <a:lnSpc>
                <a:spcPct val="90000"/>
              </a:lnSpc>
              <a:spcBef>
                <a:spcPts val="600"/>
              </a:spcBef>
              <a:buFont typeface="Arial" charset="0"/>
              <a:buNone/>
            </a:pPr>
            <a:r>
              <a:rPr lang="en-GB" altLang="el-GR" sz="2400" smtClean="0"/>
              <a:t>Διεξάγουμε μια έρευνα, προκειμένου να διαπιστώσουμε </a:t>
            </a:r>
            <a:r>
              <a:rPr lang="en-GB" altLang="el-GR" sz="2400" u="sng" smtClean="0"/>
              <a:t>τις επιπτώσεις που έχει η διάρκεια του χρόνου μελέτης στην επίδοση των μαθητών της Ε΄ τάξης σ’ ένα διαγώνισμα.</a:t>
            </a:r>
            <a:r>
              <a:rPr lang="en-GB" altLang="el-GR" sz="2400" smtClean="0"/>
              <a:t> </a:t>
            </a:r>
          </a:p>
          <a:p>
            <a:pPr>
              <a:lnSpc>
                <a:spcPct val="90000"/>
              </a:lnSpc>
              <a:spcBef>
                <a:spcPts val="600"/>
              </a:spcBef>
              <a:buFont typeface="Arial" charset="0"/>
              <a:buNone/>
            </a:pPr>
            <a:r>
              <a:rPr lang="en-GB" altLang="el-GR" sz="2400" smtClean="0"/>
              <a:t>Αφού χωρίσουμε τους μαθητές σε τυχαίες ομάδες, </a:t>
            </a:r>
            <a:r>
              <a:rPr lang="en-GB" altLang="el-GR" sz="2400" u="sng" smtClean="0"/>
              <a:t>διαφοροποιούμε το χρόνο μελέτης</a:t>
            </a:r>
            <a:r>
              <a:rPr lang="en-GB" altLang="el-GR" sz="2400" smtClean="0"/>
              <a:t> της κάθε ομάδας και μετά τους εξετάζουμε όλους μαζί. Εδώ η τάξη των μαθητών είναι σταθερή, για όλους τους μαθητές είναι ίδια. Άρα, </a:t>
            </a:r>
            <a:r>
              <a:rPr lang="en-GB" altLang="el-GR" sz="2400" b="1" smtClean="0"/>
              <a:t>η πέμπτη τάξη</a:t>
            </a:r>
            <a:r>
              <a:rPr lang="en-GB" altLang="el-GR" sz="2400" smtClean="0"/>
              <a:t> είναι «</a:t>
            </a:r>
            <a:r>
              <a:rPr lang="en-GB" altLang="el-GR" sz="2400" b="1" smtClean="0"/>
              <a:t>σταθερά</a:t>
            </a:r>
            <a:r>
              <a:rPr lang="en-GB" altLang="el-GR" sz="2400" smtClean="0"/>
              <a:t>». </a:t>
            </a:r>
            <a:endParaRPr lang="el-GR" altLang="el-GR" sz="2400" smtClean="0"/>
          </a:p>
          <a:p>
            <a:pPr>
              <a:lnSpc>
                <a:spcPct val="90000"/>
              </a:lnSpc>
              <a:spcBef>
                <a:spcPts val="600"/>
              </a:spcBef>
              <a:buFont typeface="Arial" charset="0"/>
              <a:buNone/>
            </a:pPr>
            <a:r>
              <a:rPr lang="en-GB" altLang="el-GR" sz="2400" smtClean="0"/>
              <a:t>Και </a:t>
            </a:r>
            <a:r>
              <a:rPr lang="en-GB" altLang="el-GR" sz="2400" u="sng" smtClean="0"/>
              <a:t>το σχολείο</a:t>
            </a:r>
            <a:r>
              <a:rPr lang="en-GB" altLang="el-GR" sz="2400" smtClean="0"/>
              <a:t> είναι ίδιο. Άρα, και αυτό είναι </a:t>
            </a:r>
            <a:r>
              <a:rPr lang="en-GB" altLang="el-GR" sz="2400" u="sng" smtClean="0"/>
              <a:t>σταθερά</a:t>
            </a:r>
            <a:r>
              <a:rPr lang="en-GB" altLang="el-GR" sz="2400" smtClean="0"/>
              <a:t>. Αντίθετα, τόσο </a:t>
            </a:r>
            <a:r>
              <a:rPr lang="en-GB" altLang="el-GR" sz="2400" u="sng" smtClean="0"/>
              <a:t>ο χρόνος μελέτης</a:t>
            </a:r>
            <a:r>
              <a:rPr lang="en-GB" altLang="el-GR" sz="2400" smtClean="0"/>
              <a:t> όσο και </a:t>
            </a:r>
            <a:r>
              <a:rPr lang="en-GB" altLang="el-GR" sz="2400" u="sng" smtClean="0"/>
              <a:t>η επίδοση στην εξέταση</a:t>
            </a:r>
            <a:r>
              <a:rPr lang="en-GB" altLang="el-GR" sz="2400" smtClean="0"/>
              <a:t> είναι </a:t>
            </a:r>
            <a:r>
              <a:rPr lang="en-GB" altLang="el-GR" sz="2400" b="1" smtClean="0"/>
              <a:t>μεταβλητές</a:t>
            </a:r>
            <a:r>
              <a:rPr lang="en-GB" altLang="el-GR" sz="2400" smtClean="0"/>
              <a:t>, γιατί και ο χρόνος δεν είναι ίδιος για όλους τους μαθητές, και φυσικά οι επιδόσεις των μαθητών αναμένεται να είναι διαφορετικές.</a:t>
            </a:r>
          </a:p>
          <a:p>
            <a:pPr>
              <a:lnSpc>
                <a:spcPct val="90000"/>
              </a:lnSpc>
              <a:spcBef>
                <a:spcPts val="600"/>
              </a:spcBef>
              <a:buFont typeface="Arial" charset="0"/>
              <a:buNone/>
            </a:pPr>
            <a:endParaRPr lang="en-GB" altLang="el-GR" sz="2400" smtClean="0"/>
          </a:p>
          <a:p>
            <a:endParaRPr lang="el-GR"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p:cNvSpPr>
            <a:spLocks noGrp="1"/>
          </p:cNvSpPr>
          <p:nvPr>
            <p:ph type="title"/>
          </p:nvPr>
        </p:nvSpPr>
        <p:spPr/>
        <p:txBody>
          <a:bodyPr/>
          <a:lstStyle/>
          <a:p>
            <a:pPr eaLnBrk="1" hangingPunct="1"/>
            <a:r>
              <a:rPr lang="el-GR" sz="2800" smtClean="0"/>
              <a:t>Ασκήσεις για το σπίτι</a:t>
            </a:r>
          </a:p>
        </p:txBody>
      </p:sp>
      <p:sp>
        <p:nvSpPr>
          <p:cNvPr id="33795" name="2 - Θέση περιεχομένου"/>
          <p:cNvSpPr>
            <a:spLocks noGrp="1"/>
          </p:cNvSpPr>
          <p:nvPr>
            <p:ph idx="1"/>
          </p:nvPr>
        </p:nvSpPr>
        <p:spPr>
          <a:xfrm>
            <a:off x="468313" y="1628775"/>
            <a:ext cx="8229600" cy="4752975"/>
          </a:xfrm>
        </p:spPr>
        <p:txBody>
          <a:bodyPr/>
          <a:lstStyle/>
          <a:p>
            <a:pPr marL="457200" indent="-457200" eaLnBrk="1" hangingPunct="1">
              <a:buFont typeface="Arial" charset="0"/>
              <a:buNone/>
            </a:pPr>
            <a:r>
              <a:rPr lang="el-GR" sz="2000" smtClean="0"/>
              <a:t>3.     Να γράψετε 2 παραδείγματα μεταβλητών που έχουν σχέση μεταξύ τους (ανεξάρτητη – εξαρτημένη) από το χώρο: της υγείας, της γεωργίας και του περιβάλλοντος.</a:t>
            </a:r>
          </a:p>
          <a:p>
            <a:pPr marL="457200" indent="-457200" eaLnBrk="1" hangingPunct="1">
              <a:buFont typeface="Calibri" pitchFamily="34" charset="0"/>
              <a:buAutoNum type="arabicPeriod"/>
            </a:pPr>
            <a:endParaRPr lang="el-GR" sz="2000" smtClean="0"/>
          </a:p>
          <a:p>
            <a:pPr marL="457200" indent="-457200" eaLnBrk="1" hangingPunct="1">
              <a:buFont typeface="Calibri" pitchFamily="34" charset="0"/>
              <a:buAutoNum type="arabicPeriod"/>
            </a:pPr>
            <a:endParaRPr lang="el-GR" sz="2000" smtClean="0"/>
          </a:p>
          <a:p>
            <a:pPr marL="457200" indent="-457200" eaLnBrk="1" hangingPunct="1">
              <a:buFont typeface="Calibri" pitchFamily="34" charset="0"/>
              <a:buAutoNum type="arabicPeriod"/>
            </a:pPr>
            <a:endParaRPr lang="el-GR" sz="2000" smtClean="0"/>
          </a:p>
          <a:p>
            <a:pPr marL="457200" indent="-457200" eaLnBrk="1" hangingPunct="1">
              <a:buFont typeface="Calibri" pitchFamily="34" charset="0"/>
              <a:buAutoNum type="arabicPeriod"/>
            </a:pPr>
            <a:endParaRPr lang="el-GR" sz="2000" smtClean="0"/>
          </a:p>
          <a:p>
            <a:pPr marL="457200" indent="-457200" eaLnBrk="1" hangingPunct="1">
              <a:buFont typeface="Calibri" pitchFamily="34" charset="0"/>
              <a:buAutoNum type="arabicPeriod"/>
            </a:pPr>
            <a:endParaRPr lang="el-GR" sz="2000" smtClean="0"/>
          </a:p>
          <a:p>
            <a:pPr marL="457200" indent="-457200" eaLnBrk="1" hangingPunct="1">
              <a:buFont typeface="Calibri" pitchFamily="34" charset="0"/>
              <a:buAutoNum type="arabicPeriod"/>
            </a:pPr>
            <a:endParaRPr lang="el-GR" sz="2000" smtClean="0"/>
          </a:p>
          <a:p>
            <a:pPr marL="457200" indent="-457200" eaLnBrk="1" hangingPunct="1">
              <a:buFont typeface="Calibri" pitchFamily="34" charset="0"/>
              <a:buAutoNum type="arabicPeriod"/>
            </a:pPr>
            <a:endParaRPr lang="el-GR" sz="2000" smtClean="0"/>
          </a:p>
          <a:p>
            <a:pPr marL="457200" indent="-457200" eaLnBrk="1" hangingPunct="1">
              <a:buFont typeface="Calibri" pitchFamily="34" charset="0"/>
              <a:buAutoNum type="arabicPeriod"/>
            </a:pPr>
            <a:endParaRPr lang="el-GR" sz="2000" smtClean="0"/>
          </a:p>
          <a:p>
            <a:pPr marL="457200" indent="-457200" eaLnBrk="1" hangingPunct="1">
              <a:buFont typeface="Calibri" pitchFamily="34" charset="0"/>
              <a:buAutoNum type="arabicPeriod"/>
            </a:pPr>
            <a:endParaRPr lang="el-GR" sz="2000" smtClean="0"/>
          </a:p>
          <a:p>
            <a:pPr marL="457200" indent="-457200" eaLnBrk="1" hangingPunct="1">
              <a:buFont typeface="Arial" charset="0"/>
              <a:buNone/>
            </a:pPr>
            <a:endParaRPr lang="el-GR"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476672"/>
            <a:ext cx="8496944" cy="5760640"/>
          </a:xfrm>
        </p:spPr>
        <p:txBody>
          <a:bodyPr/>
          <a:lstStyle/>
          <a:p>
            <a:pPr>
              <a:buNone/>
            </a:pPr>
            <a:r>
              <a:rPr lang="el-GR" dirty="0" smtClean="0"/>
              <a:t/>
            </a:r>
            <a:br>
              <a:rPr lang="el-GR" dirty="0" smtClean="0"/>
            </a:br>
            <a:r>
              <a:rPr lang="el-GR" sz="2400" b="1" dirty="0" smtClean="0"/>
              <a:t>Παρατηρήσεις:</a:t>
            </a:r>
          </a:p>
          <a:p>
            <a:r>
              <a:rPr lang="el-GR" sz="2400" dirty="0" smtClean="0"/>
              <a:t>Αν κάτι δεν μπορεί να μετρηθεί δεν μπορεί στην έρευνα να θεωρηθεί μεταβλητή </a:t>
            </a:r>
            <a:r>
              <a:rPr lang="el-GR" sz="2400" dirty="0" err="1" smtClean="0"/>
              <a:t>π.χ</a:t>
            </a:r>
            <a:r>
              <a:rPr lang="el-GR" sz="2400" dirty="0" smtClean="0"/>
              <a:t> η διαίσθηση</a:t>
            </a:r>
          </a:p>
          <a:p>
            <a:r>
              <a:rPr lang="el-GR" sz="2400" dirty="0" smtClean="0"/>
              <a:t>Υπάρχουν </a:t>
            </a:r>
            <a:r>
              <a:rPr lang="el-GR" sz="2400" b="1" dirty="0" smtClean="0"/>
              <a:t>συνεχείς</a:t>
            </a:r>
            <a:r>
              <a:rPr lang="el-GR" sz="2400" dirty="0" smtClean="0"/>
              <a:t> μεταβλητές, που μπορούν να πάρουν οποιαδήποτε τιμή  </a:t>
            </a:r>
            <a:r>
              <a:rPr lang="el-GR" sz="2400" dirty="0" err="1" smtClean="0"/>
              <a:t>π.χ</a:t>
            </a:r>
            <a:r>
              <a:rPr lang="el-GR" sz="2400" dirty="0" smtClean="0"/>
              <a:t> ύψος, βάρος, νοημοσύνη(</a:t>
            </a:r>
            <a:r>
              <a:rPr lang="en-US" sz="2400" dirty="0" smtClean="0"/>
              <a:t>IQ).</a:t>
            </a:r>
          </a:p>
          <a:p>
            <a:r>
              <a:rPr lang="el-GR" sz="2400" dirty="0" smtClean="0"/>
              <a:t>Υπάρχουν </a:t>
            </a:r>
            <a:r>
              <a:rPr lang="el-GR" sz="2400" b="1" dirty="0" smtClean="0"/>
              <a:t>διακριτές</a:t>
            </a:r>
            <a:r>
              <a:rPr lang="el-GR" sz="2400" dirty="0" smtClean="0"/>
              <a:t> μεταβλητές </a:t>
            </a:r>
            <a:r>
              <a:rPr lang="el-GR" sz="2400" dirty="0" err="1" smtClean="0"/>
              <a:t>π.χ</a:t>
            </a:r>
            <a:r>
              <a:rPr lang="el-GR" sz="2400" dirty="0" smtClean="0"/>
              <a:t> αριθμός μαθητών μέσα σε μία αίθουσα</a:t>
            </a:r>
          </a:p>
          <a:p>
            <a:r>
              <a:rPr lang="el-GR" sz="2400" dirty="0" smtClean="0"/>
              <a:t>Υπάρχουν μεταβλητές που μπορούν να πάρουν δύο ή περισσότερες τιμές </a:t>
            </a:r>
            <a:r>
              <a:rPr lang="el-GR" sz="2400" dirty="0" err="1" smtClean="0"/>
              <a:t>π.χ</a:t>
            </a:r>
            <a:r>
              <a:rPr lang="el-GR" sz="2400" dirty="0" smtClean="0"/>
              <a:t> η μεταβλητή</a:t>
            </a:r>
            <a:r>
              <a:rPr lang="el-GR" sz="2400" b="1" dirty="0" smtClean="0"/>
              <a:t> φύλο </a:t>
            </a:r>
            <a:r>
              <a:rPr lang="el-GR" sz="2400" dirty="0" smtClean="0"/>
              <a:t>μπορεί να πάρει 2 τιμές :</a:t>
            </a:r>
          </a:p>
          <a:p>
            <a:pPr algn="ctr">
              <a:buNone/>
            </a:pPr>
            <a:r>
              <a:rPr lang="el-GR" sz="2400" dirty="0" smtClean="0"/>
              <a:t> Αρσενικό /θηλυκό</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Άσκηση</a:t>
            </a:r>
            <a:endParaRPr lang="el-GR" dirty="0"/>
          </a:p>
        </p:txBody>
      </p:sp>
      <p:sp>
        <p:nvSpPr>
          <p:cNvPr id="3" name="2 - Θέση περιεχομένου"/>
          <p:cNvSpPr>
            <a:spLocks noGrp="1"/>
          </p:cNvSpPr>
          <p:nvPr>
            <p:ph idx="1"/>
          </p:nvPr>
        </p:nvSpPr>
        <p:spPr/>
        <p:txBody>
          <a:bodyPr/>
          <a:lstStyle/>
          <a:p>
            <a:r>
              <a:rPr lang="el-GR" dirty="0" smtClean="0"/>
              <a:t>Να γράψετε </a:t>
            </a:r>
            <a:r>
              <a:rPr lang="el-GR" b="1" dirty="0" smtClean="0"/>
              <a:t>3 μεταβλητές </a:t>
            </a:r>
            <a:r>
              <a:rPr lang="el-GR" dirty="0" smtClean="0"/>
              <a:t>και </a:t>
            </a:r>
            <a:r>
              <a:rPr lang="el-GR" b="1" dirty="0" smtClean="0"/>
              <a:t>2 σταθερές </a:t>
            </a:r>
            <a:r>
              <a:rPr lang="el-GR" dirty="0" smtClean="0"/>
              <a:t>για το σύνολο : </a:t>
            </a:r>
            <a:r>
              <a:rPr lang="el-GR" b="1" dirty="0" smtClean="0"/>
              <a:t>αγελάδες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836712"/>
            <a:ext cx="8568952" cy="5832647"/>
          </a:xfrm>
        </p:spPr>
        <p:txBody>
          <a:bodyPr/>
          <a:lstStyle/>
          <a:p>
            <a:r>
              <a:rPr lang="el-GR" sz="2400" dirty="0" smtClean="0"/>
              <a:t>Μία μεταβλητή αποτελείται από έναν αριθμό επιπέδων .Για παράδειγμα άνδρας ή γυναίκα αποτελούν διαφορετικά επίπεδα της μεταβλητής φύλο, δηλ.</a:t>
            </a:r>
          </a:p>
          <a:p>
            <a:pPr>
              <a:buNone/>
            </a:pPr>
            <a:r>
              <a:rPr lang="el-GR" sz="2400" dirty="0" smtClean="0"/>
              <a:t>     </a:t>
            </a:r>
            <a:r>
              <a:rPr lang="el-GR" sz="2400" b="1" dirty="0" smtClean="0"/>
              <a:t>Σύνολο</a:t>
            </a:r>
            <a:r>
              <a:rPr lang="el-GR" sz="2400" dirty="0" smtClean="0"/>
              <a:t> : άνθρωποι</a:t>
            </a:r>
          </a:p>
          <a:p>
            <a:pPr>
              <a:buNone/>
            </a:pPr>
            <a:r>
              <a:rPr lang="el-GR" sz="2400" dirty="0" smtClean="0"/>
              <a:t>     </a:t>
            </a:r>
            <a:r>
              <a:rPr lang="el-GR" sz="2400" b="1" dirty="0" smtClean="0"/>
              <a:t>Μεταβλητή</a:t>
            </a:r>
            <a:r>
              <a:rPr lang="el-GR" sz="2400" dirty="0" smtClean="0"/>
              <a:t>: φύλο</a:t>
            </a:r>
          </a:p>
          <a:p>
            <a:pPr>
              <a:buNone/>
            </a:pPr>
            <a:r>
              <a:rPr lang="el-GR" sz="2400" dirty="0" smtClean="0"/>
              <a:t>     </a:t>
            </a:r>
            <a:r>
              <a:rPr lang="el-GR" sz="2400" b="1" dirty="0" smtClean="0"/>
              <a:t>Επίπεδα</a:t>
            </a:r>
            <a:r>
              <a:rPr lang="el-GR" sz="2400" dirty="0" smtClean="0"/>
              <a:t>: άνδρας , γυναίκα</a:t>
            </a:r>
          </a:p>
          <a:p>
            <a:pPr algn="ctr">
              <a:buNone/>
            </a:pPr>
            <a:r>
              <a:rPr lang="el-GR" sz="2400" dirty="0" smtClean="0"/>
              <a:t>Άλλα παραδείγματα:</a:t>
            </a:r>
          </a:p>
          <a:p>
            <a:pPr>
              <a:buNone/>
            </a:pPr>
            <a:r>
              <a:rPr lang="el-GR" sz="2400" dirty="0" smtClean="0"/>
              <a:t>Α) </a:t>
            </a:r>
            <a:r>
              <a:rPr lang="el-GR" sz="2400" b="1" dirty="0" smtClean="0"/>
              <a:t>Σύνολο</a:t>
            </a:r>
            <a:r>
              <a:rPr lang="el-GR" sz="2400" dirty="0" smtClean="0"/>
              <a:t> : καρέκλες</a:t>
            </a:r>
          </a:p>
          <a:p>
            <a:pPr>
              <a:buNone/>
            </a:pPr>
            <a:r>
              <a:rPr lang="el-GR" sz="2400" dirty="0" smtClean="0"/>
              <a:t>     </a:t>
            </a:r>
            <a:r>
              <a:rPr lang="el-GR" sz="2400" b="1" dirty="0" smtClean="0"/>
              <a:t>Μεταβλητή</a:t>
            </a:r>
            <a:r>
              <a:rPr lang="el-GR" sz="2400" dirty="0" smtClean="0"/>
              <a:t>: χρώμα</a:t>
            </a:r>
          </a:p>
          <a:p>
            <a:pPr>
              <a:buNone/>
            </a:pPr>
            <a:r>
              <a:rPr lang="el-GR" sz="2400" b="1" dirty="0" smtClean="0"/>
              <a:t>     Επίπεδα</a:t>
            </a:r>
            <a:r>
              <a:rPr lang="el-GR" sz="2400" dirty="0" smtClean="0"/>
              <a:t>: κόκκινο, πράσινο, καφέ, μπλε</a:t>
            </a:r>
          </a:p>
          <a:p>
            <a:pPr eaLnBrk="1" hangingPunct="1">
              <a:buNone/>
            </a:pPr>
            <a:r>
              <a:rPr lang="el-GR" sz="2400" dirty="0" smtClean="0"/>
              <a:t>Β) </a:t>
            </a:r>
            <a:r>
              <a:rPr lang="el-GR" sz="2400" b="1" dirty="0" smtClean="0"/>
              <a:t>Σύνολο</a:t>
            </a:r>
            <a:r>
              <a:rPr lang="el-GR" sz="2400" dirty="0" smtClean="0"/>
              <a:t>  </a:t>
            </a:r>
            <a:r>
              <a:rPr lang="en-US" sz="2400" dirty="0" smtClean="0"/>
              <a:t>:</a:t>
            </a:r>
            <a:r>
              <a:rPr lang="el-GR" sz="2400" dirty="0" smtClean="0"/>
              <a:t>         ποδοσφαιρικές ομάδες</a:t>
            </a:r>
          </a:p>
          <a:p>
            <a:pPr eaLnBrk="1" hangingPunct="1">
              <a:buNone/>
            </a:pPr>
            <a:r>
              <a:rPr lang="el-GR" sz="2400" dirty="0" smtClean="0"/>
              <a:t>     </a:t>
            </a:r>
            <a:r>
              <a:rPr lang="el-GR" sz="2400" b="1" dirty="0" smtClean="0"/>
              <a:t>Μεταβλητή</a:t>
            </a:r>
            <a:r>
              <a:rPr lang="el-GR" sz="2400" dirty="0" smtClean="0"/>
              <a:t> </a:t>
            </a:r>
            <a:r>
              <a:rPr lang="en-US" sz="2400" dirty="0" smtClean="0"/>
              <a:t>:</a:t>
            </a:r>
            <a:r>
              <a:rPr lang="el-GR" sz="2400" dirty="0" smtClean="0"/>
              <a:t>  χρώμα φανέλας</a:t>
            </a:r>
          </a:p>
          <a:p>
            <a:pPr eaLnBrk="1" hangingPunct="1">
              <a:buNone/>
            </a:pPr>
            <a:r>
              <a:rPr lang="el-GR" sz="2400" dirty="0" smtClean="0"/>
              <a:t>     </a:t>
            </a:r>
            <a:r>
              <a:rPr lang="el-GR" sz="2400" b="1" dirty="0" smtClean="0"/>
              <a:t>Επίπεδα</a:t>
            </a:r>
            <a:r>
              <a:rPr lang="el-GR" sz="2400" dirty="0" smtClean="0"/>
              <a:t>  </a:t>
            </a:r>
            <a:r>
              <a:rPr lang="en-US" sz="2400" dirty="0" smtClean="0"/>
              <a:t>:</a:t>
            </a:r>
            <a:r>
              <a:rPr lang="el-GR" sz="2400" dirty="0" smtClean="0"/>
              <a:t>       άσπρη, πράσινη, κίτρινη</a:t>
            </a:r>
          </a:p>
          <a:p>
            <a:endParaRPr lang="el-GR" dirty="0"/>
          </a:p>
        </p:txBody>
      </p:sp>
      <p:sp>
        <p:nvSpPr>
          <p:cNvPr id="4" name="3 - Τίτλος"/>
          <p:cNvSpPr>
            <a:spLocks noGrp="1"/>
          </p:cNvSpPr>
          <p:nvPr>
            <p:ph type="title"/>
          </p:nvPr>
        </p:nvSpPr>
        <p:spPr>
          <a:xfrm>
            <a:off x="467544" y="188640"/>
            <a:ext cx="8229600" cy="706090"/>
          </a:xfrm>
        </p:spPr>
        <p:txBody>
          <a:bodyPr/>
          <a:lstStyle/>
          <a:p>
            <a:r>
              <a:rPr lang="el-GR" sz="3200" b="1" dirty="0" smtClean="0"/>
              <a:t>Επίπεδα μεταβλητής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Άσκηση</a:t>
            </a:r>
            <a:endParaRPr lang="el-GR" dirty="0"/>
          </a:p>
        </p:txBody>
      </p:sp>
      <p:sp>
        <p:nvSpPr>
          <p:cNvPr id="3" name="2 - Θέση περιεχομένου"/>
          <p:cNvSpPr>
            <a:spLocks noGrp="1"/>
          </p:cNvSpPr>
          <p:nvPr>
            <p:ph idx="1"/>
          </p:nvPr>
        </p:nvSpPr>
        <p:spPr/>
        <p:txBody>
          <a:bodyPr/>
          <a:lstStyle/>
          <a:p>
            <a:r>
              <a:rPr lang="el-GR" dirty="0" smtClean="0"/>
              <a:t>Να βρείτε τα επίπεδα για τις μεταβλητές:</a:t>
            </a:r>
          </a:p>
          <a:p>
            <a:pPr>
              <a:buNone/>
            </a:pPr>
            <a:r>
              <a:rPr lang="el-GR" dirty="0" smtClean="0"/>
              <a:t>   α) εμπιστοσύνη</a:t>
            </a:r>
          </a:p>
          <a:p>
            <a:pPr>
              <a:buNone/>
            </a:pPr>
            <a:r>
              <a:rPr lang="el-GR" dirty="0" smtClean="0"/>
              <a:t>   β) χρώμα ματιών</a:t>
            </a:r>
          </a:p>
          <a:p>
            <a:pPr>
              <a:buNone/>
            </a:pPr>
            <a:r>
              <a:rPr lang="el-GR" dirty="0" smtClean="0"/>
              <a:t>   γ) βάρος</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899592" y="332656"/>
            <a:ext cx="7416824" cy="4278094"/>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None/>
              <a:defRPr/>
            </a:pPr>
            <a:r>
              <a:rPr lang="el-GR" sz="3200" b="1" dirty="0" smtClean="0"/>
              <a:t>Οι μεταβλητές διακρίνονται σε</a:t>
            </a:r>
            <a:r>
              <a:rPr lang="en-US" sz="3200" dirty="0" smtClean="0"/>
              <a:t>:</a:t>
            </a:r>
            <a:endParaRPr lang="el-GR" sz="3200" dirty="0" smtClean="0"/>
          </a:p>
          <a:p>
            <a:pPr eaLnBrk="1" hangingPunct="1">
              <a:lnSpc>
                <a:spcPct val="150000"/>
              </a:lnSpc>
              <a:buFont typeface="Wingdings" pitchFamily="2" charset="2"/>
              <a:buChar char="v"/>
              <a:defRPr/>
            </a:pPr>
            <a:r>
              <a:rPr lang="el-GR" sz="3200" dirty="0" smtClean="0">
                <a:solidFill>
                  <a:srgbClr val="FF0000"/>
                </a:solidFill>
              </a:rPr>
              <a:t>Φυσικές – </a:t>
            </a:r>
            <a:r>
              <a:rPr lang="el-GR" sz="3200" dirty="0" smtClean="0">
                <a:solidFill>
                  <a:srgbClr val="FF0000"/>
                </a:solidFill>
              </a:rPr>
              <a:t>Κατασκευασμένες</a:t>
            </a:r>
            <a:endParaRPr lang="el-GR" sz="3200" dirty="0" smtClean="0">
              <a:solidFill>
                <a:srgbClr val="FF0000"/>
              </a:solidFill>
            </a:endParaRPr>
          </a:p>
          <a:p>
            <a:pPr eaLnBrk="1" hangingPunct="1">
              <a:lnSpc>
                <a:spcPct val="150000"/>
              </a:lnSpc>
              <a:buFont typeface="Wingdings" pitchFamily="2" charset="2"/>
              <a:buChar char="v"/>
              <a:defRPr/>
            </a:pPr>
            <a:r>
              <a:rPr lang="el-GR" sz="3200" dirty="0" smtClean="0">
                <a:solidFill>
                  <a:srgbClr val="FF0000"/>
                </a:solidFill>
              </a:rPr>
              <a:t>Ανεξάρτητες – </a:t>
            </a:r>
            <a:r>
              <a:rPr lang="el-GR" sz="3200" dirty="0" smtClean="0">
                <a:solidFill>
                  <a:srgbClr val="FF0000"/>
                </a:solidFill>
              </a:rPr>
              <a:t>Εξαρτημένες</a:t>
            </a:r>
            <a:endParaRPr lang="el-GR" sz="3200" dirty="0" smtClean="0">
              <a:solidFill>
                <a:srgbClr val="FF0000"/>
              </a:solidFill>
            </a:endParaRPr>
          </a:p>
          <a:p>
            <a:pPr eaLnBrk="1" hangingPunct="1">
              <a:lnSpc>
                <a:spcPct val="150000"/>
              </a:lnSpc>
              <a:buFont typeface="Wingdings" pitchFamily="2" charset="2"/>
              <a:buChar char="v"/>
              <a:defRPr/>
            </a:pPr>
            <a:r>
              <a:rPr lang="el-GR" sz="3200" dirty="0" smtClean="0">
                <a:solidFill>
                  <a:srgbClr val="FF0000"/>
                </a:solidFill>
              </a:rPr>
              <a:t>Ελεγχόμενες</a:t>
            </a:r>
          </a:p>
          <a:p>
            <a:pPr eaLnBrk="1" hangingPunct="1">
              <a:lnSpc>
                <a:spcPct val="150000"/>
              </a:lnSpc>
              <a:buFont typeface="Wingdings" pitchFamily="2" charset="2"/>
              <a:buChar char="v"/>
              <a:defRPr/>
            </a:pPr>
            <a:r>
              <a:rPr lang="el-GR" sz="3200" dirty="0">
                <a:solidFill>
                  <a:srgbClr val="FF0000"/>
                </a:solidFill>
              </a:rPr>
              <a:t> Ποσοτικές μεταβλητές </a:t>
            </a:r>
            <a:endParaRPr lang="el-GR" sz="3200" dirty="0" smtClean="0">
              <a:solidFill>
                <a:srgbClr val="FF0000"/>
              </a:solidFill>
            </a:endParaRPr>
          </a:p>
          <a:p>
            <a:pPr eaLnBrk="1" hangingPunct="1">
              <a:lnSpc>
                <a:spcPct val="150000"/>
              </a:lnSpc>
              <a:buFont typeface="Wingdings" pitchFamily="2" charset="2"/>
              <a:buChar char="v"/>
              <a:defRPr/>
            </a:pPr>
            <a:r>
              <a:rPr lang="el-GR" sz="3200" dirty="0" smtClean="0">
                <a:solidFill>
                  <a:srgbClr val="FF0000"/>
                </a:solidFill>
              </a:rPr>
              <a:t>Ποιοτικές ή κατηγορικές μεταβλητές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4"/>
          <p:cNvSpPr txBox="1">
            <a:spLocks noChangeArrowheads="1"/>
          </p:cNvSpPr>
          <p:nvPr/>
        </p:nvSpPr>
        <p:spPr bwMode="auto">
          <a:xfrm>
            <a:off x="467544" y="332656"/>
            <a:ext cx="8137525" cy="5509200"/>
          </a:xfrm>
          <a:prstGeom prst="rect">
            <a:avLst/>
          </a:prstGeom>
          <a:noFill/>
          <a:ln w="34925">
            <a:solidFill>
              <a:schemeClr val="tx1"/>
            </a:solidFill>
            <a:miter lim="800000"/>
            <a:headEnd/>
            <a:tailEnd/>
          </a:ln>
        </p:spPr>
        <p:txBody>
          <a:bodyPr>
            <a:spAutoFit/>
          </a:bodyPr>
          <a:lstStyle/>
          <a:p>
            <a:pPr eaLnBrk="1" hangingPunct="1"/>
            <a:r>
              <a:rPr lang="el-GR" altLang="el-GR" sz="3200" dirty="0"/>
              <a:t>Οι </a:t>
            </a:r>
            <a:r>
              <a:rPr lang="el-GR" altLang="el-GR" sz="3200" dirty="0">
                <a:solidFill>
                  <a:srgbClr val="FF0000"/>
                </a:solidFill>
              </a:rPr>
              <a:t>φυσικές </a:t>
            </a:r>
            <a:r>
              <a:rPr lang="el-GR" altLang="el-GR" sz="3200" dirty="0" smtClean="0">
                <a:solidFill>
                  <a:srgbClr val="FF0000"/>
                </a:solidFill>
              </a:rPr>
              <a:t>μεταβλητές</a:t>
            </a:r>
          </a:p>
          <a:p>
            <a:pPr eaLnBrk="1" hangingPunct="1">
              <a:buFont typeface="Wingdings" pitchFamily="2" charset="2"/>
              <a:buChar char="v"/>
            </a:pPr>
            <a:r>
              <a:rPr lang="el-GR" altLang="el-GR" sz="3200" dirty="0" smtClean="0">
                <a:solidFill>
                  <a:srgbClr val="FF0000"/>
                </a:solidFill>
              </a:rPr>
              <a:t> </a:t>
            </a:r>
            <a:r>
              <a:rPr lang="el-GR" sz="3200" dirty="0" smtClean="0"/>
              <a:t>έχουν φυσική υπόσταση</a:t>
            </a:r>
            <a:endParaRPr lang="el-GR" sz="3200" b="1" dirty="0" smtClean="0"/>
          </a:p>
          <a:p>
            <a:pPr eaLnBrk="1" hangingPunct="1">
              <a:buFont typeface="Wingdings" pitchFamily="2" charset="2"/>
              <a:buChar char="v"/>
            </a:pPr>
            <a:r>
              <a:rPr lang="el-GR" sz="3200" dirty="0" smtClean="0"/>
              <a:t>μπορούν να μετρηθούν </a:t>
            </a:r>
            <a:r>
              <a:rPr lang="el-GR" sz="3200" dirty="0" smtClean="0"/>
              <a:t>εύκολα</a:t>
            </a:r>
          </a:p>
          <a:p>
            <a:pPr eaLnBrk="1" hangingPunct="1"/>
            <a:r>
              <a:rPr lang="el-GR" sz="3200" dirty="0" smtClean="0"/>
              <a:t>         </a:t>
            </a:r>
            <a:r>
              <a:rPr lang="el-GR" sz="3200" dirty="0" err="1" smtClean="0"/>
              <a:t>π.χ</a:t>
            </a:r>
            <a:endParaRPr lang="el-GR" sz="3200" dirty="0" smtClean="0"/>
          </a:p>
          <a:p>
            <a:pPr eaLnBrk="1" hangingPunct="1">
              <a:buFont typeface="Arial" pitchFamily="34" charset="0"/>
              <a:buChar char="•"/>
            </a:pPr>
            <a:r>
              <a:rPr lang="el-GR" sz="3200" dirty="0" smtClean="0"/>
              <a:t> </a:t>
            </a:r>
            <a:r>
              <a:rPr lang="el-GR" sz="3200" dirty="0" smtClean="0"/>
              <a:t>το εμβαδόν της τάξης </a:t>
            </a:r>
          </a:p>
          <a:p>
            <a:pPr eaLnBrk="1" hangingPunct="1">
              <a:buFont typeface="Arial" pitchFamily="34" charset="0"/>
              <a:buChar char="•"/>
            </a:pPr>
            <a:r>
              <a:rPr lang="el-GR" sz="3200" dirty="0" smtClean="0"/>
              <a:t> το ύψος </a:t>
            </a:r>
          </a:p>
          <a:p>
            <a:pPr eaLnBrk="1" hangingPunct="1">
              <a:buFont typeface="Arial" pitchFamily="34" charset="0"/>
              <a:buChar char="•"/>
            </a:pPr>
            <a:r>
              <a:rPr lang="el-GR" sz="3200" dirty="0" smtClean="0"/>
              <a:t>το βάρος  </a:t>
            </a:r>
          </a:p>
          <a:p>
            <a:pPr eaLnBrk="1" hangingPunct="1">
              <a:buFont typeface="Arial" pitchFamily="34" charset="0"/>
              <a:buChar char="•"/>
            </a:pPr>
            <a:r>
              <a:rPr lang="el-GR" sz="3200" dirty="0" smtClean="0"/>
              <a:t>ο χρόνος μελέτης </a:t>
            </a:r>
          </a:p>
          <a:p>
            <a:pPr eaLnBrk="1" hangingPunct="1">
              <a:buFont typeface="Arial" pitchFamily="34" charset="0"/>
              <a:buChar char="•"/>
            </a:pPr>
            <a:r>
              <a:rPr lang="el-GR" sz="3200" dirty="0" smtClean="0"/>
              <a:t>το εισόδημα </a:t>
            </a:r>
          </a:p>
          <a:p>
            <a:pPr eaLnBrk="1" hangingPunct="1">
              <a:buFont typeface="Arial" pitchFamily="34" charset="0"/>
              <a:buChar char="•"/>
            </a:pPr>
            <a:r>
              <a:rPr lang="el-GR" sz="3200" dirty="0" smtClean="0"/>
              <a:t>το πλήθος των ελαττωμάτων σε ένα προϊόν </a:t>
            </a:r>
          </a:p>
          <a:p>
            <a:pPr eaLnBrk="1" hangingPunct="1"/>
            <a:endParaRPr lang="el-G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1661</Words>
  <Application>Microsoft Office PowerPoint</Application>
  <PresentationFormat>Προβολή στην οθόνη (4:3)</PresentationFormat>
  <Paragraphs>282</Paragraphs>
  <Slides>30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Θέμα του Office</vt:lpstr>
      <vt:lpstr>Διαφάνεια 1</vt:lpstr>
      <vt:lpstr>Παράδειγμα  </vt:lpstr>
      <vt:lpstr>Παράδειγμα</vt:lpstr>
      <vt:lpstr>Διαφάνεια 4</vt:lpstr>
      <vt:lpstr>Άσκηση</vt:lpstr>
      <vt:lpstr>Επίπεδα μεταβλητής</vt:lpstr>
      <vt:lpstr>Άσκηση</vt:lpstr>
      <vt:lpstr>Διαφάνεια 8</vt:lpstr>
      <vt:lpstr>Διαφάνεια 9</vt:lpstr>
      <vt:lpstr>Διαφάνεια 10</vt:lpstr>
      <vt:lpstr>Διαφάνεια 11</vt:lpstr>
      <vt:lpstr>Σχέση μεταξύ μεταβλητών</vt:lpstr>
      <vt:lpstr>Άσκηση</vt:lpstr>
      <vt:lpstr>Διαφάνεια 14</vt:lpstr>
      <vt:lpstr>Διαφάνεια 15</vt:lpstr>
      <vt:lpstr>Διαφάνεια 16</vt:lpstr>
      <vt:lpstr>Διαφάνεια 17</vt:lpstr>
      <vt:lpstr>Διαφάνεια 18</vt:lpstr>
      <vt:lpstr>Παραδείγματα μεταβλητών</vt:lpstr>
      <vt:lpstr>Παραδείγματα μεταβλητών</vt:lpstr>
      <vt:lpstr>Παραδείγματα μεταβλητών</vt:lpstr>
      <vt:lpstr>Παραδείγματα μεταβλητών</vt:lpstr>
      <vt:lpstr>Παραδείγματα μεταβλητών</vt:lpstr>
      <vt:lpstr>Παραδείγματα μεταβλητών</vt:lpstr>
      <vt:lpstr>Βρείτε την ανεξάρτητη και εξαρτημένη μεταβλητή στις παρακάτω προτάσεις</vt:lpstr>
      <vt:lpstr>Βρείτε την ανεξάρτητη και εξαρτημένη μεταβλητή στις παρακάτω προτάσεις</vt:lpstr>
      <vt:lpstr>Βρείτε την ανεξάρτητη και εξαρτημένη μεταβλητή στις παρακάτω προτάσεις</vt:lpstr>
      <vt:lpstr>Βρείτε την ανεξάρτητη και εξαρτημένη μεταβλητή στις παρακάτω προτάσεις</vt:lpstr>
      <vt:lpstr>Ασκήσεις για το σπίτι</vt:lpstr>
      <vt:lpstr>Ασκήσεις για το σπίτι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ΕΡΕΥΝΑ ΚΑΙ ΠΕΙΡΑΜΑΤΙΣΜΟΣ  Μεταβλητές</dc:title>
  <dc:creator>VARDAKIS</dc:creator>
  <cp:lastModifiedBy>ΦΩΤΗΣ</cp:lastModifiedBy>
  <cp:revision>43</cp:revision>
  <dcterms:created xsi:type="dcterms:W3CDTF">2015-10-27T15:59:34Z</dcterms:created>
  <dcterms:modified xsi:type="dcterms:W3CDTF">2021-09-19T19:03:47Z</dcterms:modified>
</cp:coreProperties>
</file>