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389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955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231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5985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42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122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732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42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6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95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722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AppData\Local\Microsoft\Windows\Temporary Internet Files\Content.IE5\18X3X63O\MP900439472[1]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667"/>
          <a:stretch/>
        </p:blipFill>
        <p:spPr bwMode="auto">
          <a:xfrm>
            <a:off x="-1044" y="-1"/>
            <a:ext cx="9145044" cy="690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643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C%CE%B1%CE%B8%CE%B7%CE%BC%CE%B1%CF%84%CE%B9%CE%BA%CE%AC" TargetMode="External"/><Relationship Id="rId7" Type="http://schemas.openxmlformats.org/officeDocument/2006/relationships/hyperlink" Target="https://el.wikipedia.org/wiki/%CE%A3%CF%85%CE%BC%CF%80%CE%B5%CF%81%CE%B9%CF%86%CE%BF%CF%81%CE%B9%CE%BA%CE%AD%CF%82_%CE%B5%CF%80%CE%B9%CF%83%CF%84%CE%AE%CE%BC%CE%B5%CF%82" TargetMode="External"/><Relationship Id="rId2" Type="http://schemas.openxmlformats.org/officeDocument/2006/relationships/hyperlink" Target="https://el.wikipedia.org/wiki/%CE%A6%CF%85%CF%83%CE%B9%CE%BA%CF%8C_%CE%BC%CE%AD%CE%B3%CE%B5%CE%B8%CE%BF%CF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8%CF%85%CF%87%CE%BF%CE%BB%CE%BF%CE%B3%CE%AF%CE%B1" TargetMode="External"/><Relationship Id="rId5" Type="http://schemas.openxmlformats.org/officeDocument/2006/relationships/hyperlink" Target="https://el.wikipedia.org/wiki/%CE%9A%CE%BF%CE%B9%CE%BD%CF%89%CE%BD%CE%B9%CE%BF%CE%BB%CE%BF%CE%B3%CE%AF%CE%B1" TargetMode="External"/><Relationship Id="rId4" Type="http://schemas.openxmlformats.org/officeDocument/2006/relationships/hyperlink" Target="https://el.wikipedia.org/wiki/%CE%A6%CF%85%CF%83%CE%B9%CE%BA%CE%A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20155" y="738138"/>
            <a:ext cx="750944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ΟΡΙΣΜΟΣ –ΧΑΡΑΚΤΗΡΙΣΤΙΚΑ -ΕΙΔΗ </a:t>
            </a:r>
            <a:r>
              <a:rPr lang="el-G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ΕΡΕΥΝΑΣ</a:t>
            </a:r>
            <a:endParaRPr lang="el-GR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590800"/>
            <a:ext cx="83058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</a:rPr>
              <a:t>Στόχοι μετά το τέλος του μαθήματος θα είσαστε ικανοί να: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</a:rPr>
              <a:t>Γνωρίζετε τον ορισμό της έρευνας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</a:rPr>
              <a:t>Αντιλαμβάνεστε την  σημασία της έρευνας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Minion Pro Cond" charset="0"/>
              </a:rPr>
              <a:t>Να κατανοείτε τα χαρακτηριστικά </a:t>
            </a:r>
            <a:r>
              <a:rPr lang="el-GR" sz="2400" dirty="0">
                <a:solidFill>
                  <a:schemeClr val="bg1"/>
                </a:solidFill>
                <a:latin typeface="Minion Pro Cond" charset="0"/>
              </a:rPr>
              <a:t>επιστημονικής </a:t>
            </a:r>
            <a:r>
              <a:rPr lang="el-GR" sz="2400" dirty="0" smtClean="0">
                <a:solidFill>
                  <a:schemeClr val="bg1"/>
                </a:solidFill>
                <a:latin typeface="Minion Pro Cond" charset="0"/>
              </a:rPr>
              <a:t>έρευνας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Minion Pro Cond" charset="0"/>
              </a:rPr>
              <a:t>Να κατανοήσετε την έννοια της μεταβλητής και να εκφράζεται απλά παραδείγματα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</a:rPr>
              <a:t>Να ορίζετε τα είδη και τις κατηγορίες της έρευνας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7" name="Επεξήγηση με κάτω βέλος 6"/>
          <p:cNvSpPr/>
          <p:nvPr/>
        </p:nvSpPr>
        <p:spPr>
          <a:xfrm>
            <a:off x="7952664" y="5474613"/>
            <a:ext cx="1143000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7976832" y="5474613"/>
            <a:ext cx="111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dirty="0" smtClean="0">
                <a:solidFill>
                  <a:schemeClr val="bg1"/>
                </a:solidFill>
              </a:rPr>
              <a:t>Ορισμός της έρευνας κάνε ερώτηση τι</a:t>
            </a:r>
            <a:r>
              <a:rPr lang="en-US" sz="1100" dirty="0" smtClean="0">
                <a:solidFill>
                  <a:schemeClr val="bg1"/>
                </a:solidFill>
              </a:rPr>
              <a:t>;</a:t>
            </a:r>
            <a:endParaRPr lang="el-G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225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2"/>
          <p:cNvSpPr>
            <a:spLocks noChangeArrowheads="1"/>
          </p:cNvSpPr>
          <p:nvPr/>
        </p:nvSpPr>
        <p:spPr bwMode="auto">
          <a:xfrm>
            <a:off x="287339" y="306388"/>
            <a:ext cx="8323262" cy="93662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5400" dirty="0">
                <a:solidFill>
                  <a:schemeClr val="bg1"/>
                </a:solidFill>
                <a:latin typeface="Minion Pro Cond" charset="0"/>
              </a:rPr>
              <a:t>Ορισμός  έρευνας </a:t>
            </a:r>
          </a:p>
        </p:txBody>
      </p:sp>
      <p:sp>
        <p:nvSpPr>
          <p:cNvPr id="5" name="Ορθογώνιο 1"/>
          <p:cNvSpPr>
            <a:spLocks noChangeArrowheads="1"/>
          </p:cNvSpPr>
          <p:nvPr/>
        </p:nvSpPr>
        <p:spPr bwMode="auto">
          <a:xfrm>
            <a:off x="287339" y="1981200"/>
            <a:ext cx="8397876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73038" algn="just" eaLnBrk="1" hangingPunct="1"/>
            <a:r>
              <a:rPr lang="el-GR" sz="2800" dirty="0">
                <a:solidFill>
                  <a:schemeClr val="bg1"/>
                </a:solidFill>
              </a:rPr>
              <a:t>Α)Με τον όρο </a:t>
            </a:r>
            <a:r>
              <a:rPr lang="el-GR" sz="2800" u="sng" dirty="0">
                <a:solidFill>
                  <a:srgbClr val="FF0000"/>
                </a:solidFill>
              </a:rPr>
              <a:t>έρευνα</a:t>
            </a:r>
            <a:r>
              <a:rPr lang="el-GR" sz="2800" dirty="0">
                <a:solidFill>
                  <a:srgbClr val="002060"/>
                </a:solidFill>
              </a:rPr>
              <a:t> </a:t>
            </a:r>
            <a:r>
              <a:rPr lang="el-GR" sz="2800" dirty="0">
                <a:solidFill>
                  <a:schemeClr val="bg1"/>
                </a:solidFill>
              </a:rPr>
              <a:t>εννοούμε </a:t>
            </a:r>
            <a:r>
              <a:rPr lang="el-GR" sz="2800" dirty="0">
                <a:solidFill>
                  <a:srgbClr val="FF0000"/>
                </a:solidFill>
              </a:rPr>
              <a:t>το σύνολο των οργανωμένων ενεργειών που γίνονται με σκοπό να ανακαλυφθεί κάτι νέο ή να ερμηνευθεί κάτι που μας ενδιαφέρει</a:t>
            </a:r>
            <a:r>
              <a:rPr lang="el-GR" sz="2800" dirty="0" smtClean="0">
                <a:solidFill>
                  <a:srgbClr val="FF0000"/>
                </a:solidFill>
              </a:rPr>
              <a:t>. (μία νέα γνώση)</a:t>
            </a:r>
            <a:endParaRPr lang="el-GR" sz="2800" dirty="0">
              <a:solidFill>
                <a:srgbClr val="FF0000"/>
              </a:solidFill>
            </a:endParaRPr>
          </a:p>
          <a:p>
            <a:pPr indent="173038" algn="just" eaLnBrk="1" hangingPunct="1"/>
            <a:endParaRPr lang="el-GR" sz="2800" dirty="0" smtClean="0">
              <a:solidFill>
                <a:schemeClr val="bg1"/>
              </a:solidFill>
            </a:endParaRPr>
          </a:p>
          <a:p>
            <a:pPr indent="173038" algn="just" eaLnBrk="1" hangingPunct="1"/>
            <a:r>
              <a:rPr lang="el-GR" sz="2800" dirty="0" smtClean="0">
                <a:solidFill>
                  <a:schemeClr val="bg1"/>
                </a:solidFill>
              </a:rPr>
              <a:t>Β)Η </a:t>
            </a:r>
            <a:r>
              <a:rPr lang="el-GR" sz="2800" dirty="0">
                <a:solidFill>
                  <a:schemeClr val="bg1"/>
                </a:solidFill>
              </a:rPr>
              <a:t>µ</a:t>
            </a:r>
            <a:r>
              <a:rPr lang="el-GR" sz="2800" dirty="0" err="1">
                <a:solidFill>
                  <a:schemeClr val="bg1"/>
                </a:solidFill>
              </a:rPr>
              <a:t>ελέτη</a:t>
            </a:r>
            <a:r>
              <a:rPr lang="el-GR" sz="2800" dirty="0">
                <a:solidFill>
                  <a:schemeClr val="bg1"/>
                </a:solidFill>
              </a:rPr>
              <a:t> και διερεύνηση που αναφέρεται στην ανακάλυψη νέων γεγονότων ή απλά στην επιβεβαίωση των υπαρχόντων. 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6" name="Επεξήγηση με κάτω βέλος 5"/>
          <p:cNvSpPr/>
          <p:nvPr/>
        </p:nvSpPr>
        <p:spPr>
          <a:xfrm>
            <a:off x="7952664" y="5474613"/>
            <a:ext cx="1143000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7976832" y="5474613"/>
            <a:ext cx="111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dirty="0" smtClean="0">
                <a:solidFill>
                  <a:schemeClr val="bg1"/>
                </a:solidFill>
              </a:rPr>
              <a:t>Σημασία της έρευνας</a:t>
            </a:r>
            <a:endParaRPr lang="el-G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30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2"/>
          <p:cNvSpPr>
            <a:spLocks noChangeArrowheads="1"/>
          </p:cNvSpPr>
          <p:nvPr/>
        </p:nvSpPr>
        <p:spPr bwMode="auto">
          <a:xfrm>
            <a:off x="457200" y="152400"/>
            <a:ext cx="8323262" cy="93662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4000" dirty="0">
                <a:latin typeface="Minion Pro Cond" charset="0"/>
              </a:rPr>
              <a:t> </a:t>
            </a:r>
            <a:r>
              <a:rPr lang="el-GR" sz="4000" dirty="0" smtClean="0">
                <a:solidFill>
                  <a:schemeClr val="bg1"/>
                </a:solidFill>
                <a:latin typeface="Minion Pro Cond" charset="0"/>
              </a:rPr>
              <a:t>Η </a:t>
            </a:r>
            <a:r>
              <a:rPr lang="el-GR" sz="4800" dirty="0">
                <a:solidFill>
                  <a:schemeClr val="bg1"/>
                </a:solidFill>
                <a:latin typeface="Minion Pro Cond" charset="0"/>
              </a:rPr>
              <a:t>Σημασία της  έρευνας       </a:t>
            </a:r>
          </a:p>
        </p:txBody>
      </p:sp>
      <p:sp>
        <p:nvSpPr>
          <p:cNvPr id="5" name="Rectangle 3"/>
          <p:cNvSpPr>
            <a:spLocks noRot="1" noChangeArrowheads="1"/>
          </p:cNvSpPr>
          <p:nvPr/>
        </p:nvSpPr>
        <p:spPr bwMode="auto">
          <a:xfrm>
            <a:off x="-166449" y="1089025"/>
            <a:ext cx="8911654" cy="2165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marL="839788" lvl="1" indent="-382588" eaLnBrk="1" hangingPunct="1">
              <a:lnSpc>
                <a:spcPct val="80000"/>
              </a:lnSpc>
              <a:spcBef>
                <a:spcPct val="20000"/>
              </a:spcBef>
              <a:buFont typeface="Wingdings" charset="0"/>
              <a:buNone/>
            </a:pPr>
            <a:endParaRPr lang="el-GR" altLang="el-GR" sz="2500" b="1" dirty="0">
              <a:solidFill>
                <a:schemeClr val="bg1"/>
              </a:solidFill>
            </a:endParaRPr>
          </a:p>
          <a:p>
            <a:pPr marL="571500" indent="-36513" algn="just" eaLnBrk="1" hangingPunct="1">
              <a:lnSpc>
                <a:spcPct val="80000"/>
              </a:lnSpc>
              <a:spcBef>
                <a:spcPct val="20000"/>
              </a:spcBef>
              <a:buFont typeface="Wingdings" charset="0"/>
              <a:buNone/>
            </a:pPr>
            <a:r>
              <a:rPr lang="el-GR" altLang="el-GR" sz="2500" b="1" dirty="0">
                <a:solidFill>
                  <a:schemeClr val="bg1"/>
                </a:solidFill>
              </a:rPr>
              <a:t>        </a:t>
            </a:r>
            <a:r>
              <a:rPr lang="el-GR" altLang="el-GR" sz="2500" dirty="0">
                <a:solidFill>
                  <a:schemeClr val="bg1"/>
                </a:solidFill>
              </a:rPr>
              <a:t>Η έρευνα είναι μια από τις σημαντικότερες δραστηριότητες στη σύγχρονη εποχή και αφορά όλους τους τομείς της ανθρώπινης δραστηριότητας.</a:t>
            </a:r>
            <a:endParaRPr lang="en-US" altLang="el-GR" sz="2500" dirty="0">
              <a:solidFill>
                <a:schemeClr val="bg1"/>
              </a:solidFill>
            </a:endParaRPr>
          </a:p>
          <a:p>
            <a:pPr marL="571500" indent="-36513" algn="just" eaLnBrk="1" hangingPunct="1">
              <a:lnSpc>
                <a:spcPct val="80000"/>
              </a:lnSpc>
              <a:spcBef>
                <a:spcPct val="20000"/>
              </a:spcBef>
              <a:buFont typeface="Wingdings" charset="0"/>
              <a:buNone/>
            </a:pPr>
            <a:r>
              <a:rPr lang="en-US" altLang="el-GR" sz="2500" dirty="0">
                <a:solidFill>
                  <a:schemeClr val="bg1"/>
                </a:solidFill>
              </a:rPr>
              <a:t>       </a:t>
            </a:r>
            <a:r>
              <a:rPr lang="el-GR" altLang="el-GR" sz="2500" dirty="0">
                <a:solidFill>
                  <a:schemeClr val="bg1"/>
                </a:solidFill>
              </a:rPr>
              <a:t> Τα επιτεύγματα της επιστημονικής έρευνας είναι ιδιαίτερα αισθητά στις θετικές επιστήμες και οι επιδράσεις τους φαίνονται στην καθημερινή μας ζωή.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335" y="3505200"/>
            <a:ext cx="892899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36513" algn="just" eaLnBrk="1" hangingPunct="1">
              <a:lnSpc>
                <a:spcPct val="80000"/>
              </a:lnSpc>
              <a:spcBef>
                <a:spcPct val="20000"/>
              </a:spcBef>
              <a:buFont typeface="Wingdings" charset="0"/>
              <a:buNone/>
            </a:pPr>
            <a:r>
              <a:rPr lang="el-GR" altLang="el-GR" sz="2500" dirty="0">
                <a:solidFill>
                  <a:schemeClr val="bg1"/>
                </a:solidFill>
              </a:rPr>
              <a:t>Έτσι η έρευνα: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Βελτιώνει όλο το φάσμα δραστηριοτήτων της βιομηχανίας ή της επιχείρησης.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Συμβάλλει στην καταπολέμηση ασθενειών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Δημιουργεί ανθεκτικές ποικιλίες φυτών σε έντομα ή ζιζάνια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Βελτιώνει τις σύγχρονες κατασκευές 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Μπορεί να μας οδηγήσει σε εφευρέσεις      </a:t>
            </a:r>
            <a:r>
              <a:rPr lang="el-GR" altLang="el-GR" sz="2500" dirty="0" err="1">
                <a:solidFill>
                  <a:schemeClr val="bg1"/>
                </a:solidFill>
              </a:rPr>
              <a:t>κ.λ.π</a:t>
            </a:r>
            <a:r>
              <a:rPr lang="el-GR" altLang="el-GR" sz="25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3706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4"/>
          <p:cNvSpPr>
            <a:spLocks noChangeArrowheads="1"/>
          </p:cNvSpPr>
          <p:nvPr/>
        </p:nvSpPr>
        <p:spPr bwMode="auto">
          <a:xfrm>
            <a:off x="609600" y="304800"/>
            <a:ext cx="8059422" cy="3516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73038" algn="just" eaLnBrk="1" hangingPunct="1"/>
            <a:r>
              <a:rPr lang="el-GR" sz="2300" dirty="0" smtClean="0">
                <a:solidFill>
                  <a:schemeClr val="bg1"/>
                </a:solidFill>
              </a:rPr>
              <a:t>φαινομένων </a:t>
            </a:r>
            <a:r>
              <a:rPr lang="el-GR" sz="2300" dirty="0">
                <a:solidFill>
                  <a:schemeClr val="bg1"/>
                </a:solidFill>
              </a:rPr>
              <a:t>(επιστήμη</a:t>
            </a:r>
            <a:r>
              <a:rPr lang="el-GR" sz="2300" dirty="0" smtClean="0">
                <a:solidFill>
                  <a:schemeClr val="bg1"/>
                </a:solidFill>
              </a:rPr>
              <a:t>)</a:t>
            </a:r>
            <a:endParaRPr lang="en-US" sz="2300" dirty="0" smtClean="0">
              <a:solidFill>
                <a:schemeClr val="bg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 smtClean="0">
                <a:solidFill>
                  <a:schemeClr val="bg1"/>
                </a:solidFill>
              </a:rPr>
              <a:t>Στη δημιουργία </a:t>
            </a:r>
            <a:r>
              <a:rPr lang="el-GR" sz="2300" dirty="0">
                <a:solidFill>
                  <a:schemeClr val="bg1"/>
                </a:solidFill>
              </a:rPr>
              <a:t>συνθετικών </a:t>
            </a:r>
            <a:r>
              <a:rPr lang="el-GR" sz="2300" dirty="0" smtClean="0">
                <a:solidFill>
                  <a:schemeClr val="bg1"/>
                </a:solidFill>
              </a:rPr>
              <a:t>υλικών </a:t>
            </a:r>
            <a:endParaRPr lang="en-US" sz="2300" dirty="0" smtClean="0">
              <a:solidFill>
                <a:schemeClr val="bg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 smtClean="0">
                <a:solidFill>
                  <a:schemeClr val="bg1"/>
                </a:solidFill>
              </a:rPr>
              <a:t>Στη </a:t>
            </a:r>
            <a:r>
              <a:rPr lang="el-GR" sz="2300" dirty="0">
                <a:solidFill>
                  <a:schemeClr val="bg1"/>
                </a:solidFill>
              </a:rPr>
              <a:t>βελτίωση συνθηκών </a:t>
            </a:r>
            <a:r>
              <a:rPr lang="el-GR" sz="2300" dirty="0" smtClean="0">
                <a:solidFill>
                  <a:schemeClr val="bg1"/>
                </a:solidFill>
              </a:rPr>
              <a:t>εργασίας</a:t>
            </a:r>
            <a:endParaRPr lang="en-US" sz="2300" dirty="0" smtClean="0">
              <a:solidFill>
                <a:schemeClr val="bg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chemeClr val="bg1"/>
                </a:solidFill>
              </a:rPr>
              <a:t>Σ</a:t>
            </a:r>
            <a:r>
              <a:rPr lang="el-GR" sz="2300" dirty="0" smtClean="0">
                <a:solidFill>
                  <a:schemeClr val="bg1"/>
                </a:solidFill>
              </a:rPr>
              <a:t>το </a:t>
            </a:r>
            <a:r>
              <a:rPr lang="el-GR" sz="2300" dirty="0">
                <a:solidFill>
                  <a:schemeClr val="bg1"/>
                </a:solidFill>
              </a:rPr>
              <a:t>σχεδιασμό νέων προϊόντων </a:t>
            </a:r>
            <a:r>
              <a:rPr lang="el-GR" sz="2300" dirty="0" smtClean="0">
                <a:solidFill>
                  <a:schemeClr val="bg1"/>
                </a:solidFill>
              </a:rPr>
              <a:t>(</a:t>
            </a:r>
            <a:r>
              <a:rPr lang="el-GR" sz="2300" dirty="0">
                <a:solidFill>
                  <a:schemeClr val="bg1"/>
                </a:solidFill>
              </a:rPr>
              <a:t>τεχνολογία</a:t>
            </a:r>
            <a:r>
              <a:rPr lang="el-GR" sz="2300" dirty="0" smtClean="0">
                <a:solidFill>
                  <a:schemeClr val="bg1"/>
                </a:solidFill>
              </a:rPr>
              <a:t>)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endParaRPr lang="en-US" sz="2300" dirty="0">
              <a:solidFill>
                <a:schemeClr val="bg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 smtClean="0">
                <a:solidFill>
                  <a:schemeClr val="bg1"/>
                </a:solidFill>
              </a:rPr>
              <a:t>Στη βελτίωση </a:t>
            </a:r>
            <a:r>
              <a:rPr lang="el-GR" sz="2300" dirty="0">
                <a:solidFill>
                  <a:schemeClr val="bg1"/>
                </a:solidFill>
              </a:rPr>
              <a:t>βιομηχανικών </a:t>
            </a:r>
            <a:r>
              <a:rPr lang="el-GR" sz="2300" dirty="0" smtClean="0">
                <a:solidFill>
                  <a:schemeClr val="bg1"/>
                </a:solidFill>
              </a:rPr>
              <a:t>προϊόντων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 smtClean="0">
                <a:solidFill>
                  <a:schemeClr val="bg1"/>
                </a:solidFill>
              </a:rPr>
              <a:t>Στη </a:t>
            </a:r>
            <a:r>
              <a:rPr lang="el-GR" sz="2300" dirty="0">
                <a:solidFill>
                  <a:schemeClr val="bg1"/>
                </a:solidFill>
              </a:rPr>
              <a:t>βελτίωση βιομηχανικών διαδικασιών </a:t>
            </a:r>
            <a:r>
              <a:rPr lang="en-US" sz="2300" dirty="0" smtClean="0">
                <a:solidFill>
                  <a:schemeClr val="bg1"/>
                </a:solidFill>
              </a:rPr>
              <a:t> </a:t>
            </a:r>
            <a:r>
              <a:rPr lang="el-GR" sz="2300" dirty="0" smtClean="0">
                <a:solidFill>
                  <a:schemeClr val="bg1"/>
                </a:solidFill>
              </a:rPr>
              <a:t>παραγωγής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 smtClean="0">
                <a:solidFill>
                  <a:schemeClr val="bg1"/>
                </a:solidFill>
              </a:rPr>
              <a:t>Στη </a:t>
            </a:r>
            <a:r>
              <a:rPr lang="el-GR" sz="2300" dirty="0">
                <a:solidFill>
                  <a:schemeClr val="bg1"/>
                </a:solidFill>
              </a:rPr>
              <a:t>προστασία του περιβάλλοντος από συγκεκριμένους κατά περίπτωση </a:t>
            </a:r>
            <a:r>
              <a:rPr lang="el-GR" sz="2300" dirty="0" smtClean="0">
                <a:solidFill>
                  <a:schemeClr val="bg1"/>
                </a:solidFill>
              </a:rPr>
              <a:t>ρύπους</a:t>
            </a:r>
            <a:r>
              <a:rPr lang="en-GB" altLang="el-GR" sz="2300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 smtClean="0">
                <a:solidFill>
                  <a:schemeClr val="bg1"/>
                </a:solidFill>
              </a:rPr>
              <a:t>Στη </a:t>
            </a:r>
            <a:r>
              <a:rPr lang="el-GR" sz="2300" dirty="0">
                <a:solidFill>
                  <a:schemeClr val="bg1"/>
                </a:solidFill>
              </a:rPr>
              <a:t>καλύτερη αξιοποίηση των πρώτων </a:t>
            </a:r>
            <a:r>
              <a:rPr lang="el-GR" sz="2300" dirty="0" smtClean="0">
                <a:solidFill>
                  <a:schemeClr val="bg1"/>
                </a:solidFill>
              </a:rPr>
              <a:t>υλών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838200" y="4038600"/>
            <a:ext cx="69128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038" algn="just" eaLnBrk="1" hangingPunct="1"/>
            <a:r>
              <a:rPr lang="el-GR" sz="2400" dirty="0" smtClean="0">
                <a:solidFill>
                  <a:schemeClr val="bg1"/>
                </a:solidFill>
              </a:rPr>
              <a:t> </a:t>
            </a:r>
            <a:r>
              <a:rPr lang="el-GR" altLang="el-GR" sz="2400" dirty="0">
                <a:solidFill>
                  <a:schemeClr val="bg1"/>
                </a:solidFill>
              </a:rPr>
              <a:t>Α</a:t>
            </a:r>
            <a:r>
              <a:rPr lang="en-GB" altLang="el-GR" sz="2400" dirty="0" err="1">
                <a:solidFill>
                  <a:schemeClr val="bg1"/>
                </a:solidFill>
              </a:rPr>
              <a:t>ρχίζει</a:t>
            </a:r>
            <a:r>
              <a:rPr lang="en-GB" altLang="el-GR" sz="2400" dirty="0">
                <a:solidFill>
                  <a:schemeClr val="bg1"/>
                </a:solidFill>
              </a:rPr>
              <a:t> από μ</a:t>
            </a:r>
            <a:r>
              <a:rPr lang="el-GR" altLang="el-GR" sz="2400" dirty="0">
                <a:solidFill>
                  <a:schemeClr val="bg1"/>
                </a:solidFill>
              </a:rPr>
              <a:t>ί</a:t>
            </a:r>
            <a:r>
              <a:rPr lang="en-GB" altLang="el-GR" sz="2400" dirty="0">
                <a:solidFill>
                  <a:schemeClr val="bg1"/>
                </a:solidFill>
              </a:rPr>
              <a:t>α </a:t>
            </a:r>
            <a:r>
              <a:rPr lang="el-GR" altLang="el-GR" sz="2400" dirty="0" err="1">
                <a:solidFill>
                  <a:schemeClr val="bg1"/>
                </a:solidFill>
              </a:rPr>
              <a:t>ι</a:t>
            </a:r>
            <a:r>
              <a:rPr lang="en-GB" altLang="el-GR" sz="2400" dirty="0" err="1" smtClean="0">
                <a:solidFill>
                  <a:schemeClr val="bg1"/>
                </a:solidFill>
              </a:rPr>
              <a:t>δέ</a:t>
            </a:r>
            <a:r>
              <a:rPr lang="en-GB" altLang="el-GR" sz="2400" dirty="0" smtClean="0">
                <a:solidFill>
                  <a:schemeClr val="bg1"/>
                </a:solidFill>
              </a:rPr>
              <a:t>α</a:t>
            </a:r>
            <a:r>
              <a:rPr lang="en-GB" altLang="el-GR" sz="2400" dirty="0">
                <a:solidFill>
                  <a:schemeClr val="bg1"/>
                </a:solidFill>
              </a:rPr>
              <a:t>,</a:t>
            </a:r>
            <a:r>
              <a:rPr lang="el-GR" altLang="el-GR" sz="2400" dirty="0">
                <a:solidFill>
                  <a:schemeClr val="bg1"/>
                </a:solidFill>
              </a:rPr>
              <a:t> που μπορεί να βασίζεται :</a:t>
            </a:r>
            <a:endParaRPr lang="en-GB" altLang="el-GR" sz="2400" dirty="0">
              <a:solidFill>
                <a:schemeClr val="bg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l-GR" sz="2400" dirty="0" err="1">
                <a:solidFill>
                  <a:srgbClr val="FF0000"/>
                </a:solidFill>
              </a:rPr>
              <a:t>Τυχ</a:t>
            </a:r>
            <a:r>
              <a:rPr lang="en-GB" altLang="el-GR" sz="2400" dirty="0">
                <a:solidFill>
                  <a:srgbClr val="FF0000"/>
                </a:solidFill>
              </a:rPr>
              <a:t>αία παρατήρηση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l-GR" sz="2400" dirty="0" err="1">
                <a:solidFill>
                  <a:srgbClr val="FF0000"/>
                </a:solidFill>
              </a:rPr>
              <a:t>Ερευνητική</a:t>
            </a:r>
            <a:r>
              <a:rPr lang="en-GB" altLang="el-GR" sz="2400" dirty="0">
                <a:solidFill>
                  <a:srgbClr val="FF0000"/>
                </a:solidFill>
              </a:rPr>
              <a:t> </a:t>
            </a:r>
            <a:r>
              <a:rPr lang="en-GB" altLang="el-GR" sz="2400" dirty="0" err="1">
                <a:solidFill>
                  <a:srgbClr val="FF0000"/>
                </a:solidFill>
              </a:rPr>
              <a:t>συζήτηση</a:t>
            </a:r>
            <a:endParaRPr lang="en-GB" altLang="el-GR" sz="2400" dirty="0">
              <a:solidFill>
                <a:srgbClr val="FF0000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l-GR" sz="2400" dirty="0" err="1">
                <a:solidFill>
                  <a:srgbClr val="FF0000"/>
                </a:solidFill>
              </a:rPr>
              <a:t>Μελέτη</a:t>
            </a:r>
            <a:r>
              <a:rPr lang="en-GB" altLang="el-GR" sz="2400" dirty="0">
                <a:solidFill>
                  <a:srgbClr val="FF0000"/>
                </a:solidFill>
              </a:rPr>
              <a:t> βιβ</a:t>
            </a:r>
            <a:r>
              <a:rPr lang="en-GB" altLang="el-GR" sz="2400" dirty="0" err="1">
                <a:solidFill>
                  <a:srgbClr val="FF0000"/>
                </a:solidFill>
              </a:rPr>
              <a:t>λιογρ</a:t>
            </a:r>
            <a:r>
              <a:rPr lang="en-GB" altLang="el-GR" sz="2400" dirty="0">
                <a:solidFill>
                  <a:srgbClr val="FF0000"/>
                </a:solidFill>
              </a:rPr>
              <a:t>αφίας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l-GR" sz="2400" dirty="0" err="1">
                <a:solidFill>
                  <a:srgbClr val="FF0000"/>
                </a:solidFill>
              </a:rPr>
              <a:t>Έμ</a:t>
            </a:r>
            <a:r>
              <a:rPr lang="en-GB" altLang="el-GR" sz="2400" dirty="0">
                <a:solidFill>
                  <a:srgbClr val="FF0000"/>
                </a:solidFill>
              </a:rPr>
              <a:t>πνευση </a:t>
            </a:r>
          </a:p>
        </p:txBody>
      </p:sp>
    </p:spTree>
    <p:extLst>
      <p:ext uri="{BB962C8B-B14F-4D97-AF65-F5344CB8AC3E}">
        <p14:creationId xmlns:p14="http://schemas.microsoft.com/office/powerpoint/2010/main" xmlns="" val="324504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1"/>
          <p:cNvSpPr>
            <a:spLocks noChangeArrowheads="1"/>
          </p:cNvSpPr>
          <p:nvPr/>
        </p:nvSpPr>
        <p:spPr bwMode="auto">
          <a:xfrm>
            <a:off x="287339" y="266700"/>
            <a:ext cx="8399461" cy="123098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4000" dirty="0">
                <a:solidFill>
                  <a:schemeClr val="bg1"/>
                </a:solidFill>
                <a:latin typeface="Minion Pro Cond" charset="0"/>
              </a:rPr>
              <a:t>  </a:t>
            </a:r>
            <a:r>
              <a:rPr lang="el-GR" sz="3600" dirty="0">
                <a:solidFill>
                  <a:schemeClr val="bg1"/>
                </a:solidFill>
                <a:latin typeface="Minion Pro Cond" charset="0"/>
              </a:rPr>
              <a:t>Χαρακτηριστικά επιστημονικής </a:t>
            </a:r>
            <a:r>
              <a:rPr lang="el-GR" sz="3600" dirty="0" smtClean="0">
                <a:solidFill>
                  <a:schemeClr val="bg1"/>
                </a:solidFill>
                <a:latin typeface="Minion Pro Cond" charset="0"/>
              </a:rPr>
              <a:t>έρευνας </a:t>
            </a:r>
            <a:endParaRPr lang="el-GR" sz="3600" dirty="0">
              <a:solidFill>
                <a:schemeClr val="bg1"/>
              </a:solidFill>
              <a:latin typeface="Minion Pro Cond" charset="0"/>
            </a:endParaRPr>
          </a:p>
        </p:txBody>
      </p:sp>
      <p:sp>
        <p:nvSpPr>
          <p:cNvPr id="8" name="Rectangle 4"/>
          <p:cNvSpPr>
            <a:spLocks noRot="1" noChangeArrowheads="1"/>
          </p:cNvSpPr>
          <p:nvPr/>
        </p:nvSpPr>
        <p:spPr bwMode="auto">
          <a:xfrm>
            <a:off x="59181" y="1905000"/>
            <a:ext cx="8475219" cy="4244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>
            <a:lvl1pPr marL="571500" indent="239713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39788" indent="-382588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just"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None/>
              <a:defRPr/>
            </a:pPr>
            <a:r>
              <a:rPr lang="el-GR" altLang="el-GR" sz="3400" dirty="0" smtClean="0">
                <a:solidFill>
                  <a:schemeClr val="bg1"/>
                </a:solidFill>
              </a:rPr>
              <a:t> </a:t>
            </a:r>
            <a:r>
              <a:rPr lang="el-GR" altLang="el-GR" sz="2400" dirty="0" smtClean="0">
                <a:solidFill>
                  <a:schemeClr val="bg1"/>
                </a:solidFill>
              </a:rPr>
              <a:t>Η επιστημονική έρευνα έχει μια  </a:t>
            </a:r>
            <a:endParaRPr lang="en-US" altLang="el-GR" sz="2400" dirty="0" smtClean="0">
              <a:solidFill>
                <a:schemeClr val="bg1"/>
              </a:solidFill>
            </a:endParaRPr>
          </a:p>
          <a:p>
            <a:pPr marL="1085850" indent="-514350" eaLnBrk="1" hangingPunct="1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l-GR" altLang="el-GR" sz="2400" dirty="0" smtClean="0">
                <a:solidFill>
                  <a:srgbClr val="FF0000"/>
                </a:solidFill>
              </a:rPr>
              <a:t>Αφετηρία </a:t>
            </a:r>
            <a:endParaRPr lang="el-GR" altLang="el-GR" sz="2400" dirty="0">
              <a:solidFill>
                <a:srgbClr val="FF0000"/>
              </a:solidFill>
            </a:endParaRPr>
          </a:p>
          <a:p>
            <a:pPr marL="1085850" indent="-514350" eaLnBrk="1" hangingPunct="1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l-GR" altLang="el-GR" sz="2400" dirty="0" smtClean="0">
                <a:solidFill>
                  <a:srgbClr val="FF0000"/>
                </a:solidFill>
              </a:rPr>
              <a:t>Ένα συγκεκριμένο πρόβλημα ή υπόθεση.</a:t>
            </a:r>
            <a:endParaRPr lang="en-US" altLang="el-GR" sz="2400" dirty="0" smtClean="0">
              <a:solidFill>
                <a:srgbClr val="FF0000"/>
              </a:solidFill>
            </a:endParaRPr>
          </a:p>
          <a:p>
            <a:pPr marL="1085850" indent="-514350" eaLnBrk="1" hangingPunct="1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l-GR" altLang="el-GR" sz="2400" dirty="0" smtClean="0">
                <a:solidFill>
                  <a:srgbClr val="FF0000"/>
                </a:solidFill>
              </a:rPr>
              <a:t>Στηρίζεται σε συστηματική και μεθοδική εργασία (σε θεωρητικό και πειραματικό επίπεδο) που τη διακρίνει αυστηρή λογική, με σκοπό να προταθεί λύση στο πρόβλημα ή με σκοπό την επαλήθευση ή την απόρριψη της υπόθεσης που διατυπώθηκε.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None/>
              <a:defRPr/>
            </a:pPr>
            <a:r>
              <a:rPr lang="el-GR" altLang="el-GR" sz="1600" dirty="0" smtClean="0">
                <a:solidFill>
                  <a:schemeClr val="hlink"/>
                </a:solidFill>
              </a:rPr>
              <a:t> </a:t>
            </a:r>
            <a:endParaRPr lang="el-GR" altLang="el-GR" sz="3400" dirty="0">
              <a:solidFill>
                <a:schemeClr val="hlink"/>
              </a:solidFill>
            </a:endParaRPr>
          </a:p>
          <a:p>
            <a:pPr marL="1028700" indent="-457200" eaLnBrk="1" hangingPunct="1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l-GR" altLang="el-GR" sz="3400" dirty="0" smtClean="0"/>
              <a:t> </a:t>
            </a:r>
            <a:r>
              <a:rPr lang="el-GR" altLang="el-GR" sz="2400" dirty="0" smtClean="0">
                <a:solidFill>
                  <a:schemeClr val="bg1"/>
                </a:solidFill>
              </a:rPr>
              <a:t>Η επιστημονική έρευνα δέχεται ότι για να είναι η γνώση έγκυρη πρέπει να επαληθεύεται από τα εμπειρικά δεδομένα.</a:t>
            </a:r>
          </a:p>
        </p:txBody>
      </p:sp>
      <p:sp>
        <p:nvSpPr>
          <p:cNvPr id="9" name="Επεξήγηση με κάτω βέλος 8"/>
          <p:cNvSpPr/>
          <p:nvPr/>
        </p:nvSpPr>
        <p:spPr>
          <a:xfrm>
            <a:off x="7952664" y="5474613"/>
            <a:ext cx="1143000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7976832" y="5474613"/>
            <a:ext cx="111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dirty="0" smtClean="0">
                <a:solidFill>
                  <a:schemeClr val="bg1"/>
                </a:solidFill>
              </a:rPr>
              <a:t>Χαρακτηριστικά της έρευνας</a:t>
            </a:r>
            <a:endParaRPr lang="el-G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410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1"/>
          <p:cNvSpPr>
            <a:spLocks noChangeArrowheads="1"/>
          </p:cNvSpPr>
          <p:nvPr/>
        </p:nvSpPr>
        <p:spPr bwMode="auto">
          <a:xfrm>
            <a:off x="287339" y="177800"/>
            <a:ext cx="8551862" cy="93662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2800" dirty="0">
                <a:latin typeface="Minion Pro Cond" charset="0"/>
              </a:rPr>
              <a:t>  </a:t>
            </a:r>
            <a:r>
              <a:rPr lang="el-GR" sz="2800" dirty="0">
                <a:solidFill>
                  <a:schemeClr val="bg1"/>
                </a:solidFill>
                <a:latin typeface="Minion Pro Cond" charset="0"/>
              </a:rPr>
              <a:t>Χαρακτηριστικά επιστημονικής έρευνας </a:t>
            </a:r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87325" y="1147763"/>
            <a:ext cx="8499475" cy="540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Απορρίπτει τις προσωπικές εμπειρίες ως μεθόδους απόκτησης γνώσης </a:t>
            </a:r>
            <a:r>
              <a:rPr lang="el-GR" sz="2000" dirty="0">
                <a:solidFill>
                  <a:schemeClr val="bg1"/>
                </a:solidFill>
              </a:rPr>
              <a:t>και  δέχεται ως έγκυρη και αξιόπιστη γνώση μόνον αυτή που μπορεί να      επαληθευτεί από την εμπειρική πραγματικότητα.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Ασχολείται με την ανακάλυψη νέων γνώσεων.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chemeClr val="bg1"/>
                </a:solidFill>
              </a:rPr>
              <a:t>Καμιά φορά όμως μια έρευνα μπορεί να είναι επανάληψη κάποιας άλλης με σκοπό επαλήθευση ή διόρθωση των ευρημάτων της.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FF0000"/>
                </a:solidFill>
              </a:rPr>
              <a:t>Στηρίζεται σε συστηματική και μεθοδική εργασία που τη διακρίνει αυστηρή λογική.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Η διερεύνηση του προβλήματος και η επαλήθευση ή η απόρριψη της υπόθεσης γίνεται κάτω από ελεγχόμενες συνθήκες </a:t>
            </a:r>
            <a:r>
              <a:rPr lang="el-GR" sz="2000" dirty="0">
                <a:solidFill>
                  <a:schemeClr val="bg1"/>
                </a:solidFill>
              </a:rPr>
              <a:t>ενώ καταβάλλεται προσπάθεια για μεγιστοποίηση αντικειμενικότητας στις μετρήσεις και για αντικειμενική ανάλυση των δεδομένων.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Τα πορίσματα της επιστημονικής έρευνας δεν είναι τελεσίδικη γνώση. Κάθε εύρημα ισχύει "</a:t>
            </a:r>
            <a:r>
              <a:rPr lang="el-GR" sz="2000" dirty="0">
                <a:solidFill>
                  <a:schemeClr val="bg1"/>
                </a:solidFill>
              </a:rPr>
              <a:t>μέχρις αποδείξεως του εναντίου</a:t>
            </a:r>
            <a:r>
              <a:rPr lang="el-GR" sz="2000" dirty="0">
                <a:solidFill>
                  <a:srgbClr val="FF0000"/>
                </a:solidFill>
              </a:rPr>
              <a:t>"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Απολήγει σε μια γραπτή μελέτη</a:t>
            </a:r>
            <a:r>
              <a:rPr lang="el-GR" sz="2000" dirty="0">
                <a:solidFill>
                  <a:schemeClr val="bg1"/>
                </a:solidFill>
              </a:rPr>
              <a:t>,</a:t>
            </a:r>
            <a:r>
              <a:rPr lang="el-GR" sz="2000" dirty="0"/>
              <a:t> </a:t>
            </a:r>
            <a:r>
              <a:rPr lang="el-GR" sz="2000" dirty="0">
                <a:solidFill>
                  <a:schemeClr val="bg1"/>
                </a:solidFill>
              </a:rPr>
              <a:t>η οποία είναι στη διάθεση κάθε ενδιαφερομένου.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Δίνει έμφαση στην ανακάλυψη γενικών αρχών και στη διατύπωση θεωριών.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Για να ολοκληρωθεί, απαιτείται υπομονή</a:t>
            </a:r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0571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1"/>
          <p:cNvSpPr>
            <a:spLocks noChangeArrowheads="1"/>
          </p:cNvSpPr>
          <p:nvPr/>
        </p:nvSpPr>
        <p:spPr bwMode="auto">
          <a:xfrm>
            <a:off x="339762" y="177800"/>
            <a:ext cx="8323262" cy="60706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endParaRPr lang="el-GR" sz="2800" dirty="0">
              <a:solidFill>
                <a:schemeClr val="bg1"/>
              </a:solidFill>
              <a:latin typeface="Minion Pro Cond" charset="0"/>
            </a:endParaRPr>
          </a:p>
        </p:txBody>
      </p:sp>
      <p:sp>
        <p:nvSpPr>
          <p:cNvPr id="5" name="Ορθογώνιο 3"/>
          <p:cNvSpPr>
            <a:spLocks noChangeArrowheads="1"/>
          </p:cNvSpPr>
          <p:nvPr/>
        </p:nvSpPr>
        <p:spPr bwMode="auto">
          <a:xfrm>
            <a:off x="609600" y="177800"/>
            <a:ext cx="7848600" cy="5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73038" algn="just" eaLnBrk="1" hangingPunct="1"/>
            <a:r>
              <a:rPr lang="el-GR" dirty="0">
                <a:solidFill>
                  <a:srgbClr val="002060"/>
                </a:solidFill>
              </a:rPr>
              <a:t> </a:t>
            </a:r>
            <a:endParaRPr lang="el-GR" dirty="0" smtClean="0">
              <a:solidFill>
                <a:srgbClr val="002060"/>
              </a:solidFill>
            </a:endParaRPr>
          </a:p>
          <a:p>
            <a:pPr indent="173038" algn="just"/>
            <a:r>
              <a:rPr lang="el-GR" sz="2000" dirty="0">
                <a:latin typeface="Minion Pro Cond" charset="0"/>
              </a:rPr>
              <a:t> </a:t>
            </a:r>
            <a:r>
              <a:rPr lang="el-GR" sz="2000" dirty="0" smtClean="0">
                <a:latin typeface="Minion Pro Cond" charset="0"/>
              </a:rPr>
              <a:t>                                      </a:t>
            </a:r>
            <a:r>
              <a:rPr lang="el-GR" sz="2000" b="1" u="sng" dirty="0" smtClean="0">
                <a:solidFill>
                  <a:schemeClr val="bg1"/>
                </a:solidFill>
                <a:latin typeface="Minion Pro Cond" charset="0"/>
              </a:rPr>
              <a:t>Ο </a:t>
            </a:r>
            <a:r>
              <a:rPr lang="el-GR" sz="2000" b="1" u="sng" dirty="0">
                <a:solidFill>
                  <a:schemeClr val="bg1"/>
                </a:solidFill>
                <a:latin typeface="Minion Pro Cond" charset="0"/>
              </a:rPr>
              <a:t>όρος μεταβλητή</a:t>
            </a:r>
            <a:endParaRPr lang="el-GR" sz="2000" b="1" u="sng" dirty="0">
              <a:solidFill>
                <a:srgbClr val="002060"/>
              </a:solidFill>
            </a:endParaRPr>
          </a:p>
          <a:p>
            <a:pPr indent="173038" algn="just" eaLnBrk="1" hangingPunct="1"/>
            <a:endParaRPr lang="el-GR" sz="2000" dirty="0" smtClean="0">
              <a:solidFill>
                <a:srgbClr val="002060"/>
              </a:solidFill>
            </a:endParaRPr>
          </a:p>
          <a:p>
            <a:pPr indent="173038" algn="just" eaLnBrk="1" hangingPunct="1"/>
            <a:endParaRPr lang="el-GR" sz="2000" dirty="0" smtClean="0">
              <a:solidFill>
                <a:srgbClr val="002060"/>
              </a:solidFill>
            </a:endParaRPr>
          </a:p>
          <a:p>
            <a:pPr indent="173038" algn="just" eaLnBrk="1" hangingPunct="1"/>
            <a:r>
              <a:rPr lang="el-GR" sz="2000" dirty="0" smtClean="0">
                <a:solidFill>
                  <a:schemeClr val="bg1"/>
                </a:solidFill>
              </a:rPr>
              <a:t>Όλες </a:t>
            </a:r>
            <a:r>
              <a:rPr lang="el-GR" sz="2000" dirty="0">
                <a:solidFill>
                  <a:schemeClr val="bg1"/>
                </a:solidFill>
              </a:rPr>
              <a:t>οι έρευνες αναφέρονται σε</a:t>
            </a:r>
            <a:r>
              <a:rPr lang="el-GR" sz="2000" dirty="0">
                <a:solidFill>
                  <a:srgbClr val="FF0000"/>
                </a:solidFill>
              </a:rPr>
              <a:t>  </a:t>
            </a:r>
            <a:r>
              <a:rPr lang="el-GR" sz="2000" b="1" u="sng" dirty="0"/>
              <a:t>«μεταβλητές»  </a:t>
            </a:r>
            <a:r>
              <a:rPr lang="el-GR" sz="2000" dirty="0">
                <a:solidFill>
                  <a:schemeClr val="bg1"/>
                </a:solidFill>
              </a:rPr>
              <a:t>και περιγράφουν τη σχέση που υπάρχει μεταξύ των μεταβλητών αυτών. </a:t>
            </a:r>
            <a:endParaRPr lang="en-US" sz="2000" dirty="0">
              <a:solidFill>
                <a:schemeClr val="bg1"/>
              </a:solidFill>
            </a:endParaRPr>
          </a:p>
          <a:p>
            <a:pPr indent="173038" algn="just" eaLnBrk="1" hangingPunct="1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b="1" u="sng" dirty="0"/>
              <a:t>Κατά λέξη σημαίνει κάτι που μεταβάλλεται λαμβάνοντας διάφορες τιμές, βαθμούς ή αξίες. </a:t>
            </a:r>
            <a:endParaRPr lang="el-GR" sz="2000" b="1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b="1" u="sng" dirty="0"/>
              <a:t>Ειδικότερα όμως με τον όρο αυτό αποδίδεται στις έρευνες κάθε </a:t>
            </a:r>
            <a:r>
              <a:rPr lang="el-GR" sz="2000" b="1" u="sng" dirty="0">
                <a:hlinkClick r:id="rId2" tooltip="Φυσικό μέγεθος"/>
              </a:rPr>
              <a:t>φυσικό μέγεθος</a:t>
            </a:r>
            <a:r>
              <a:rPr lang="el-GR" sz="2000" b="1" u="sng" dirty="0"/>
              <a:t> που μπορεί να μετρηθεί ή να σημανθεί. </a:t>
            </a:r>
          </a:p>
          <a:p>
            <a:pPr indent="173038" algn="just" eaLnBrk="1" hangingPunct="1"/>
            <a:endParaRPr lang="en-US" sz="2000" dirty="0"/>
          </a:p>
          <a:p>
            <a:pPr indent="173038" eaLnBrk="1" hangingPunct="1"/>
            <a:r>
              <a:rPr lang="el-GR" sz="2000" dirty="0">
                <a:solidFill>
                  <a:schemeClr val="bg1"/>
                </a:solidFill>
              </a:rPr>
              <a:t>Στην ουσία ο όρος μεταβλητή είναι </a:t>
            </a:r>
            <a:r>
              <a:rPr lang="el-GR" sz="2000" dirty="0">
                <a:solidFill>
                  <a:srgbClr val="FF0000"/>
                </a:solidFill>
                <a:hlinkClick r:id="rId3" tooltip="Μαθηματικά"/>
              </a:rPr>
              <a:t>μαθηματικός</a:t>
            </a:r>
            <a:r>
              <a:rPr lang="el-GR" sz="2000" dirty="0">
                <a:solidFill>
                  <a:schemeClr val="bg1"/>
                </a:solidFill>
              </a:rPr>
              <a:t> και </a:t>
            </a:r>
            <a:r>
              <a:rPr lang="el-GR" sz="2000" dirty="0">
                <a:solidFill>
                  <a:schemeClr val="bg1"/>
                </a:solidFill>
                <a:hlinkClick r:id="rId4" tooltip="Φυσική"/>
              </a:rPr>
              <a:t>φυσικός</a:t>
            </a:r>
            <a:r>
              <a:rPr lang="el-GR" sz="2000" dirty="0">
                <a:solidFill>
                  <a:schemeClr val="bg1"/>
                </a:solidFill>
              </a:rPr>
              <a:t> που </a:t>
            </a:r>
            <a:r>
              <a:rPr lang="el-GR" sz="2000" dirty="0" smtClean="0">
                <a:solidFill>
                  <a:schemeClr val="bg1"/>
                </a:solidFill>
              </a:rPr>
              <a:t>χρησιμοποιείται </a:t>
            </a:r>
            <a:r>
              <a:rPr lang="el-GR" sz="2000" dirty="0" err="1" smtClean="0">
                <a:solidFill>
                  <a:schemeClr val="bg1"/>
                </a:solidFill>
              </a:rPr>
              <a:t>κατ</a:t>
            </a:r>
            <a:r>
              <a:rPr lang="el-GR" sz="2000" dirty="0" smtClean="0">
                <a:solidFill>
                  <a:schemeClr val="bg1"/>
                </a:solidFill>
              </a:rPr>
              <a:t>΄ επέκταση </a:t>
            </a:r>
            <a:r>
              <a:rPr lang="el-GR" sz="2000" dirty="0">
                <a:solidFill>
                  <a:schemeClr val="bg1"/>
                </a:solidFill>
              </a:rPr>
              <a:t>και ως </a:t>
            </a:r>
            <a:r>
              <a:rPr lang="el-GR" sz="2000" dirty="0" err="1">
                <a:solidFill>
                  <a:schemeClr val="bg1"/>
                </a:solidFill>
                <a:hlinkClick r:id="rId5" tooltip="Κοινωνιολογία"/>
              </a:rPr>
              <a:t>κοινωνικός</a:t>
            </a:r>
            <a:r>
              <a:rPr lang="el-GR" sz="2000" dirty="0" err="1">
                <a:solidFill>
                  <a:schemeClr val="bg1"/>
                </a:solidFill>
              </a:rPr>
              <a:t>,</a:t>
            </a:r>
            <a:r>
              <a:rPr lang="el-GR" sz="2000" dirty="0" err="1">
                <a:solidFill>
                  <a:schemeClr val="bg1"/>
                </a:solidFill>
                <a:hlinkClick r:id="rId6" tooltip="Ψυχολογία"/>
              </a:rPr>
              <a:t>ψυχολογικός</a:t>
            </a:r>
            <a:r>
              <a:rPr lang="el-GR" sz="2000" dirty="0">
                <a:solidFill>
                  <a:schemeClr val="bg1"/>
                </a:solidFill>
              </a:rPr>
              <a:t> κ.λπ</a:t>
            </a:r>
            <a:r>
              <a:rPr lang="el-GR" sz="2000" dirty="0" smtClean="0">
                <a:solidFill>
                  <a:schemeClr val="bg1"/>
                </a:solidFill>
              </a:rPr>
              <a:t>.</a:t>
            </a:r>
          </a:p>
          <a:p>
            <a:pPr indent="173038" algn="just" eaLnBrk="1" hangingPunct="1"/>
            <a:endParaRPr lang="el-GR" sz="2000" dirty="0"/>
          </a:p>
          <a:p>
            <a:pPr indent="173038" algn="just" eaLnBrk="1" hangingPunct="1"/>
            <a:r>
              <a:rPr lang="el-GR" sz="2000" dirty="0">
                <a:solidFill>
                  <a:schemeClr val="bg1"/>
                </a:solidFill>
              </a:rPr>
              <a:t>Ακόμα και </a:t>
            </a:r>
            <a:r>
              <a:rPr lang="el-GR" sz="2000" dirty="0" smtClean="0">
                <a:solidFill>
                  <a:schemeClr val="bg1"/>
                </a:solidFill>
              </a:rPr>
              <a:t>στις </a:t>
            </a:r>
            <a:r>
              <a:rPr lang="el-GR" sz="2000" dirty="0" err="1" smtClean="0">
                <a:solidFill>
                  <a:schemeClr val="bg1"/>
                </a:solidFill>
                <a:hlinkClick r:id="rId7" tooltip="Συμπεριφορικές επιστήμες"/>
              </a:rPr>
              <a:t>συμπεριφορικές</a:t>
            </a:r>
            <a:r>
              <a:rPr lang="el-GR" sz="2000" dirty="0" smtClean="0">
                <a:solidFill>
                  <a:schemeClr val="bg1"/>
                </a:solidFill>
                <a:hlinkClick r:id="rId7" tooltip="Συμπεριφορικές επιστήμες"/>
              </a:rPr>
              <a:t> </a:t>
            </a:r>
            <a:r>
              <a:rPr lang="el-GR" sz="2000" dirty="0">
                <a:solidFill>
                  <a:schemeClr val="bg1"/>
                </a:solidFill>
                <a:hlinkClick r:id="rId7" tooltip="Συμπεριφορικές επιστήμες"/>
              </a:rPr>
              <a:t>επιστήμες</a:t>
            </a:r>
            <a:r>
              <a:rPr lang="el-GR" sz="2000" dirty="0">
                <a:solidFill>
                  <a:schemeClr val="bg1"/>
                </a:solidFill>
              </a:rPr>
              <a:t> ο όρος μεταβλητή αποτελεί σύνολο παραγόντων που καθορίζουν συμπεριφορές που ποικίλουν μεταξύ ανθρώπων και ομάδων λαμβάνοντας ομοίως διάφορες τιμές κυρίως </a:t>
            </a:r>
            <a:r>
              <a:rPr lang="el-GR" sz="2000" b="1" u="sng" dirty="0"/>
              <a:t>έντασης</a:t>
            </a:r>
            <a:r>
              <a:rPr lang="el-GR" sz="20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046133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545</Words>
  <Application>Microsoft Office PowerPoint</Application>
  <PresentationFormat>Προβολή στην οθόνη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ΦΩΤΗΣ</cp:lastModifiedBy>
  <cp:revision>13</cp:revision>
  <dcterms:created xsi:type="dcterms:W3CDTF">2012-07-05T13:18:19Z</dcterms:created>
  <dcterms:modified xsi:type="dcterms:W3CDTF">2021-04-11T16:41:22Z</dcterms:modified>
</cp:coreProperties>
</file>