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6" r:id="rId7"/>
    <p:sldId id="267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930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26B43-C5E0-4A4B-B5B7-6AA16696E6C2}" type="datetimeFigureOut">
              <a:rPr lang="el-GR" smtClean="0"/>
              <a:pPr/>
              <a:t>11/4/2021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4317E-9809-4CA2-B56F-CB4C16E498F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950893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26B43-C5E0-4A4B-B5B7-6AA16696E6C2}" type="datetimeFigureOut">
              <a:rPr lang="el-GR" smtClean="0"/>
              <a:pPr/>
              <a:t>11/4/2021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4317E-9809-4CA2-B56F-CB4C16E498F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998144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26B43-C5E0-4A4B-B5B7-6AA16696E6C2}" type="datetimeFigureOut">
              <a:rPr lang="el-GR" smtClean="0"/>
              <a:pPr/>
              <a:t>11/4/2021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4317E-9809-4CA2-B56F-CB4C16E498F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243488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26B43-C5E0-4A4B-B5B7-6AA16696E6C2}" type="datetimeFigureOut">
              <a:rPr lang="el-GR" smtClean="0"/>
              <a:pPr/>
              <a:t>11/4/2021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4317E-9809-4CA2-B56F-CB4C16E498F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171797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26B43-C5E0-4A4B-B5B7-6AA16696E6C2}" type="datetimeFigureOut">
              <a:rPr lang="el-GR" smtClean="0"/>
              <a:pPr/>
              <a:t>11/4/2021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4317E-9809-4CA2-B56F-CB4C16E498F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326193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26B43-C5E0-4A4B-B5B7-6AA16696E6C2}" type="datetimeFigureOut">
              <a:rPr lang="el-GR" smtClean="0"/>
              <a:pPr/>
              <a:t>11/4/2021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4317E-9809-4CA2-B56F-CB4C16E498F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370243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26B43-C5E0-4A4B-B5B7-6AA16696E6C2}" type="datetimeFigureOut">
              <a:rPr lang="el-GR" smtClean="0"/>
              <a:pPr/>
              <a:t>11/4/2021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4317E-9809-4CA2-B56F-CB4C16E498F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514447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26B43-C5E0-4A4B-B5B7-6AA16696E6C2}" type="datetimeFigureOut">
              <a:rPr lang="el-GR" smtClean="0"/>
              <a:pPr/>
              <a:t>11/4/2021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4317E-9809-4CA2-B56F-CB4C16E498F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035184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26B43-C5E0-4A4B-B5B7-6AA16696E6C2}" type="datetimeFigureOut">
              <a:rPr lang="el-GR" smtClean="0"/>
              <a:pPr/>
              <a:t>11/4/2021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4317E-9809-4CA2-B56F-CB4C16E498F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393287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26B43-C5E0-4A4B-B5B7-6AA16696E6C2}" type="datetimeFigureOut">
              <a:rPr lang="el-GR" smtClean="0"/>
              <a:pPr/>
              <a:t>11/4/2021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4317E-9809-4CA2-B56F-CB4C16E498F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231409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26B43-C5E0-4A4B-B5B7-6AA16696E6C2}" type="datetimeFigureOut">
              <a:rPr lang="el-GR" smtClean="0"/>
              <a:pPr/>
              <a:t>11/4/2021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4317E-9809-4CA2-B56F-CB4C16E498F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631252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26B43-C5E0-4A4B-B5B7-6AA16696E6C2}" type="datetimeFigureOut">
              <a:rPr lang="el-GR" smtClean="0"/>
              <a:pPr/>
              <a:t>11/4/2021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4317E-9809-4CA2-B56F-CB4C16E498F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239072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Εικόνα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6988" y="868363"/>
            <a:ext cx="9147176" cy="598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Ορθογώνιο 2"/>
          <p:cNvSpPr/>
          <p:nvPr/>
        </p:nvSpPr>
        <p:spPr>
          <a:xfrm>
            <a:off x="-26988" y="0"/>
            <a:ext cx="9170988" cy="8683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404" tIns="38702" rIns="77404" bIns="38702" anchor="ctr"/>
          <a:lstStyle/>
          <a:p>
            <a:pPr algn="ctr">
              <a:defRPr/>
            </a:pPr>
            <a:r>
              <a:rPr lang="el-GR" sz="4600" b="1" spc="85">
                <a:solidFill>
                  <a:srgbClr val="FFFF00"/>
                </a:solidFill>
                <a:latin typeface="Palatino Linotype" panose="02040502050505030304" pitchFamily="18" charset="0"/>
              </a:rPr>
              <a:t> </a:t>
            </a:r>
            <a:r>
              <a:rPr lang="el-GR" sz="4100" b="1" spc="85">
                <a:solidFill>
                  <a:srgbClr val="FFFF00"/>
                </a:solidFill>
                <a:latin typeface="Palatino Linotype" panose="02040502050505030304" pitchFamily="18" charset="0"/>
              </a:rPr>
              <a:t>Στάδια  επιστημονικής  έρευνας </a:t>
            </a:r>
          </a:p>
        </p:txBody>
      </p:sp>
    </p:spTree>
    <p:extLst>
      <p:ext uri="{BB962C8B-B14F-4D97-AF65-F5344CB8AC3E}">
        <p14:creationId xmlns:p14="http://schemas.microsoft.com/office/powerpoint/2010/main" xmlns="" val="2159095341"/>
      </p:ext>
    </p:extLst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981075"/>
            <a:ext cx="8507413" cy="568801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l-GR" sz="1800" b="1" smtClean="0"/>
              <a:t>Τίτλος έρευνας</a:t>
            </a:r>
            <a:r>
              <a:rPr lang="en-US" sz="1800" b="1" smtClean="0"/>
              <a:t>:</a:t>
            </a:r>
            <a:r>
              <a:rPr lang="el-GR" sz="1800" b="1" smtClean="0"/>
              <a:t> Η σημασία του υλικού συσκευασίας στην προστασία των μπισκότων από μηχανικές βλάβες</a:t>
            </a:r>
            <a:endParaRPr lang="el-GR" sz="1800" smtClean="0"/>
          </a:p>
          <a:p>
            <a:pPr algn="ctr" eaLnBrk="1" hangingPunct="1">
              <a:buFont typeface="Wingdings" pitchFamily="2" charset="2"/>
              <a:buChar char="§"/>
            </a:pPr>
            <a:r>
              <a:rPr lang="el-GR" sz="1800" b="1" smtClean="0"/>
              <a:t>Θέματα μελέτης-ερωτήματα</a:t>
            </a:r>
          </a:p>
          <a:p>
            <a:pPr algn="ctr" eaLnBrk="1" hangingPunct="1">
              <a:buFont typeface="Wingdings" pitchFamily="2" charset="2"/>
              <a:buChar char="§"/>
            </a:pPr>
            <a:endParaRPr lang="el-GR" sz="1800" smtClean="0"/>
          </a:p>
          <a:p>
            <a:pPr eaLnBrk="1" hangingPunct="1">
              <a:buFont typeface="Wingdings" pitchFamily="2" charset="2"/>
              <a:buChar char="Ø"/>
            </a:pPr>
            <a:r>
              <a:rPr lang="el-GR" sz="1800" smtClean="0"/>
              <a:t>Ποιες είναι οι μηχανικές βλάβες που μπορούν να προκληθούν (σπάσιμο, θρυμματισμός κλ.π.)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l-GR" sz="1800" smtClean="0"/>
              <a:t>Πως προκαλούνται (χειρισμός ,μεταφορά κλ.π.)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l-GR" sz="1800" smtClean="0"/>
              <a:t>Ποια υλικά προστατεύουν</a:t>
            </a:r>
          </a:p>
          <a:p>
            <a:pPr algn="ctr" eaLnBrk="1" hangingPunct="1">
              <a:buFont typeface="Wingdings" pitchFamily="2" charset="2"/>
              <a:buChar char="§"/>
            </a:pPr>
            <a:r>
              <a:rPr lang="el-GR" sz="1800" b="1" smtClean="0"/>
              <a:t>Οριοθέτηση</a:t>
            </a:r>
            <a:endParaRPr lang="el-GR" sz="1800" smtClean="0"/>
          </a:p>
          <a:p>
            <a:pPr eaLnBrk="1" hangingPunct="1">
              <a:buFont typeface="Wingdings" pitchFamily="2" charset="2"/>
              <a:buChar char="Ø"/>
            </a:pPr>
            <a:r>
              <a:rPr lang="el-GR" sz="1800" smtClean="0"/>
              <a:t>Θα μελετηθεί η αντοχή στο θρυμματισμό μπισκότων συσκευασμένων σε διάφορα υλικά , που προκαλείται από τη δύναμη που εξασκεί η πτώση σταθερού βάρους πάνω στη συσκευασία</a:t>
            </a:r>
          </a:p>
          <a:p>
            <a:pPr algn="ctr" eaLnBrk="1" hangingPunct="1">
              <a:buFont typeface="Wingdings" pitchFamily="2" charset="2"/>
              <a:buChar char="§"/>
            </a:pPr>
            <a:r>
              <a:rPr lang="el-GR" sz="1800" smtClean="0"/>
              <a:t>Μεταβλητές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l-GR" sz="1800" smtClean="0"/>
              <a:t>Ανεξάρτητη το υλικό συσκευασίας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l-GR" sz="1800" smtClean="0"/>
              <a:t>Εξαρτημένη η αντοχή. Το μετρήσιμο μέγεθος για την εκτίμηση της αντοχής είναι το ποσοστό των μη θρυμματισμένων μπισκότων.</a:t>
            </a:r>
          </a:p>
          <a:p>
            <a:pPr eaLnBrk="1" hangingPunct="1">
              <a:buFont typeface="Wingdings" pitchFamily="2" charset="2"/>
              <a:buChar char="Ø"/>
            </a:pPr>
            <a:endParaRPr lang="el-GR" sz="1800" smtClean="0"/>
          </a:p>
          <a:p>
            <a:pPr eaLnBrk="1" hangingPunct="1">
              <a:buFont typeface="Wingdings" pitchFamily="2" charset="2"/>
              <a:buChar char="Ø"/>
            </a:pPr>
            <a:endParaRPr lang="el-GR" sz="1800" smtClean="0"/>
          </a:p>
          <a:p>
            <a:pPr eaLnBrk="1" hangingPunct="1">
              <a:buFont typeface="Arial" charset="0"/>
              <a:buNone/>
            </a:pPr>
            <a:endParaRPr lang="el-GR" sz="1800" smtClean="0"/>
          </a:p>
          <a:p>
            <a:pPr eaLnBrk="1" hangingPunct="1">
              <a:buFont typeface="Arial" charset="0"/>
              <a:buNone/>
            </a:pPr>
            <a:endParaRPr lang="el-GR" smtClean="0"/>
          </a:p>
          <a:p>
            <a:pPr eaLnBrk="1" hangingPunct="1"/>
            <a:endParaRPr lang="el-GR" smtClean="0"/>
          </a:p>
          <a:p>
            <a:pPr eaLnBrk="1" hangingPunct="1"/>
            <a:endParaRPr lang="el-GR" smtClean="0"/>
          </a:p>
          <a:p>
            <a:pPr eaLnBrk="1" hangingPunct="1"/>
            <a:endParaRPr lang="el-GR" smtClean="0"/>
          </a:p>
          <a:p>
            <a:pPr eaLnBrk="1" hangingPunct="1"/>
            <a:endParaRPr lang="el-GR" smtClean="0"/>
          </a:p>
          <a:p>
            <a:pPr eaLnBrk="1" hangingPunct="1">
              <a:buFont typeface="Arial" charset="0"/>
              <a:buNone/>
            </a:pPr>
            <a:endParaRPr lang="el-GR" sz="1800" smtClean="0"/>
          </a:p>
        </p:txBody>
      </p:sp>
      <p:sp>
        <p:nvSpPr>
          <p:cNvPr id="5" name="Ορθογώνιο 4"/>
          <p:cNvSpPr/>
          <p:nvPr/>
        </p:nvSpPr>
        <p:spPr>
          <a:xfrm>
            <a:off x="-31750" y="0"/>
            <a:ext cx="9175750" cy="981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sz="3400" b="1" spc="100" dirty="0">
                <a:solidFill>
                  <a:srgbClr val="FFFF00"/>
                </a:solidFill>
                <a:latin typeface="Palatino Linotype" panose="02040502050505030304" pitchFamily="18" charset="0"/>
              </a:rPr>
              <a:t>2</a:t>
            </a:r>
            <a:r>
              <a:rPr lang="el-GR" sz="3400" b="1" spc="100" baseline="30000" dirty="0">
                <a:solidFill>
                  <a:srgbClr val="FFFF00"/>
                </a:solidFill>
                <a:latin typeface="Palatino Linotype" panose="02040502050505030304" pitchFamily="18" charset="0"/>
              </a:rPr>
              <a:t>ο</a:t>
            </a:r>
            <a:r>
              <a:rPr lang="el-GR" sz="3400" b="1" spc="100" dirty="0">
                <a:solidFill>
                  <a:srgbClr val="FFFF00"/>
                </a:solidFill>
                <a:latin typeface="Palatino Linotype" panose="02040502050505030304" pitchFamily="18" charset="0"/>
              </a:rPr>
              <a:t> Παράδειγμα παρουσίασης του προβλήματος</a:t>
            </a:r>
          </a:p>
        </p:txBody>
      </p:sp>
    </p:spTree>
    <p:extLst>
      <p:ext uri="{BB962C8B-B14F-4D97-AF65-F5344CB8AC3E}">
        <p14:creationId xmlns:p14="http://schemas.microsoft.com/office/powerpoint/2010/main" xmlns="" val="89638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2 - Θέση περιεχομένου"/>
          <p:cNvSpPr>
            <a:spLocks noGrp="1"/>
          </p:cNvSpPr>
          <p:nvPr>
            <p:ph idx="1"/>
          </p:nvPr>
        </p:nvSpPr>
        <p:spPr>
          <a:xfrm>
            <a:off x="395288" y="1412875"/>
            <a:ext cx="8291512" cy="57023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l-GR" sz="2000" dirty="0" smtClean="0"/>
              <a:t>Η γραπτή εργασία των μαθητών θα περιλαμβάνει το εξώφυλλο, πίνακας περιεχομένων καθώς και μικρό πρόλογο.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l-GR" sz="2000" b="1" dirty="0" smtClean="0"/>
              <a:t>Το εξώφυλλο θα περιλαμβάνει στοιχεία όπως:</a:t>
            </a:r>
            <a:r>
              <a:rPr lang="el-GR" sz="2000" dirty="0" smtClean="0"/>
              <a:t>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l-GR" sz="2000" dirty="0" smtClean="0"/>
              <a:t> Σχολείο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l-GR" sz="2000" dirty="0" smtClean="0"/>
              <a:t>Μάθημα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l-GR" sz="2000" dirty="0" smtClean="0"/>
              <a:t>Τάξη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l-GR" sz="2000" dirty="0" smtClean="0"/>
              <a:t>Τμήμα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l-GR" sz="2000" dirty="0" smtClean="0"/>
              <a:t>Τίτλος έρευνας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l-GR" sz="2000" dirty="0" smtClean="0"/>
              <a:t>Όνομα μαθητή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l-GR" sz="2000" dirty="0" smtClean="0"/>
              <a:t>Χρονολογία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l-GR" sz="2000" dirty="0" smtClean="0"/>
              <a:t>Στο εξώφυλλο μπορούν να μπουν φωτογραφίες σχετικές με το θέμα.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l-GR" sz="2000" b="1" dirty="0" smtClean="0"/>
              <a:t>Ο πίνακας περιεχομένων θα πρέπει να περιλαμβάνει: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l-GR" sz="2000" dirty="0" smtClean="0"/>
              <a:t>Κατάλογο των κεφαλαίων με τη σελίδα που βρίσκεται το κάθε ένα.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l-GR" sz="2000" dirty="0" smtClean="0"/>
              <a:t>Κατάλογο των πινάκων της εργασίας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l-GR" sz="2000" dirty="0" smtClean="0"/>
              <a:t>Κατάλογο των διαγραμμάτων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l-GR" sz="2000" dirty="0" smtClean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l-GR" sz="2000" dirty="0" smtClean="0"/>
              <a:t>  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l-GR" sz="2000" dirty="0" smtClean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l-GR" sz="2000" dirty="0" smtClean="0"/>
          </a:p>
        </p:txBody>
      </p:sp>
      <p:sp>
        <p:nvSpPr>
          <p:cNvPr id="4" name="Τίτλος 4"/>
          <p:cNvSpPr txBox="1">
            <a:spLocks/>
          </p:cNvSpPr>
          <p:nvPr/>
        </p:nvSpPr>
        <p:spPr bwMode="auto">
          <a:xfrm>
            <a:off x="395288" y="12700"/>
            <a:ext cx="82296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l-GR" sz="3400" b="1" spc="100" dirty="0" smtClean="0">
                <a:solidFill>
                  <a:srgbClr val="FFFF00"/>
                </a:solidFill>
                <a:latin typeface="Palatino Linotype" panose="02040502050505030304" pitchFamily="18" charset="0"/>
              </a:rPr>
              <a:t>Εξώφυλλο-Πίνακας περιεχομένων-Πρόλογος</a:t>
            </a:r>
            <a:endParaRPr lang="el-GR" sz="3400" b="1" spc="100" dirty="0">
              <a:solidFill>
                <a:srgbClr val="FFFF0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235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el-GR" sz="3200" smtClean="0"/>
              <a:t>Πρόλογος</a:t>
            </a:r>
          </a:p>
        </p:txBody>
      </p:sp>
      <p:sp>
        <p:nvSpPr>
          <p:cNvPr id="4099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l-GR" sz="2000" smtClean="0"/>
              <a:t>Στο πρόλογο της εργασίας, που δεν θα πρέπει να είναι πάνω από μια σελίδα, συνήθως γράφουμε ότι:</a:t>
            </a:r>
          </a:p>
          <a:p>
            <a:pPr eaLnBrk="1" hangingPunct="1">
              <a:buFont typeface="Arial" charset="0"/>
              <a:buNone/>
            </a:pPr>
            <a:endParaRPr lang="el-GR" sz="2000" smtClean="0"/>
          </a:p>
          <a:p>
            <a:pPr eaLnBrk="1" hangingPunct="1">
              <a:buFont typeface="Arial" charset="0"/>
              <a:buNone/>
            </a:pPr>
            <a:r>
              <a:rPr lang="el-GR" sz="2000" smtClean="0"/>
              <a:t>Η εργασία αυτή πραγματοποιήθηκε κατά τη διάρκεια του σχολικού έτους ………………….. με την επίβλεψη του …………………………………………………….. και εντάσσεται στα πλαίσια του μαθήματος της Τεχνολογίας Γ΄ γυμνασίου.</a:t>
            </a:r>
          </a:p>
          <a:p>
            <a:pPr eaLnBrk="1" hangingPunct="1">
              <a:buFont typeface="Arial" charset="0"/>
              <a:buNone/>
            </a:pPr>
            <a:r>
              <a:rPr lang="el-GR" sz="2000" smtClean="0"/>
              <a:t>Στην εισαγωγή αναφέρεται …………………………………………………………………………</a:t>
            </a:r>
          </a:p>
          <a:p>
            <a:pPr eaLnBrk="1" hangingPunct="1">
              <a:buFont typeface="Arial" charset="0"/>
              <a:buNone/>
            </a:pPr>
            <a:r>
              <a:rPr lang="el-GR" sz="2000" smtClean="0"/>
              <a:t>Το θεωρητικό μέρος περιλαμβάνει ……………………………………………………………..</a:t>
            </a:r>
          </a:p>
          <a:p>
            <a:pPr eaLnBrk="1" hangingPunct="1">
              <a:buFont typeface="Arial" charset="0"/>
              <a:buNone/>
            </a:pPr>
            <a:r>
              <a:rPr lang="el-GR" sz="2000" smtClean="0"/>
              <a:t>Το ερευνητικό μέρος περιλαμβάνει ……………………………………………………………..</a:t>
            </a:r>
          </a:p>
          <a:p>
            <a:pPr eaLnBrk="1" hangingPunct="1">
              <a:buFont typeface="Arial" charset="0"/>
              <a:buNone/>
            </a:pPr>
            <a:r>
              <a:rPr lang="el-GR" sz="2000" smtClean="0"/>
              <a:t>Για τη βοήθειά τους στη διεκπεραίωση της εργασίας μου ευχαριστώ τους ………………………………………………………………………………………………..</a:t>
            </a:r>
          </a:p>
          <a:p>
            <a:pPr eaLnBrk="1" hangingPunct="1">
              <a:buFont typeface="Arial" charset="0"/>
              <a:buNone/>
            </a:pPr>
            <a:endParaRPr lang="el-GR" sz="2000" smtClean="0"/>
          </a:p>
          <a:p>
            <a:pPr eaLnBrk="1" hangingPunct="1">
              <a:buFont typeface="Arial" charset="0"/>
              <a:buNone/>
            </a:pPr>
            <a:endParaRPr lang="el-GR" sz="2000" smtClean="0"/>
          </a:p>
          <a:p>
            <a:pPr eaLnBrk="1" hangingPunct="1">
              <a:buFont typeface="Arial" charset="0"/>
              <a:buNone/>
            </a:pPr>
            <a:endParaRPr lang="el-GR" sz="2000" smtClean="0"/>
          </a:p>
          <a:p>
            <a:pPr eaLnBrk="1" hangingPunct="1">
              <a:buFont typeface="Arial" charset="0"/>
              <a:buNone/>
            </a:pPr>
            <a:endParaRPr lang="el-GR" sz="2000" smtClean="0"/>
          </a:p>
          <a:p>
            <a:pPr eaLnBrk="1" hangingPunct="1">
              <a:buFont typeface="Arial" charset="0"/>
              <a:buNone/>
            </a:pPr>
            <a:endParaRPr lang="el-GR" sz="2000" smtClean="0"/>
          </a:p>
        </p:txBody>
      </p:sp>
    </p:spTree>
    <p:extLst>
      <p:ext uri="{BB962C8B-B14F-4D97-AF65-F5344CB8AC3E}">
        <p14:creationId xmlns:p14="http://schemas.microsoft.com/office/powerpoint/2010/main" xmlns="" val="2506056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el-GR" sz="3200" smtClean="0"/>
              <a:t>Ερευνητική εργασία-κεφάλαια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>
          <a:xfrm>
            <a:off x="395288" y="908050"/>
            <a:ext cx="8229600" cy="5543550"/>
          </a:xfrm>
        </p:spPr>
        <p:txBody>
          <a:bodyPr/>
          <a:lstStyle/>
          <a:p>
            <a:pPr eaLnBrk="1" hangingPunct="1">
              <a:buFont typeface="Calibri" pitchFamily="34" charset="0"/>
              <a:buAutoNum type="arabicParenR"/>
            </a:pPr>
            <a:r>
              <a:rPr lang="el-GR" sz="1800" smtClean="0"/>
              <a:t>Τίτλος της έρευνας</a:t>
            </a:r>
            <a:endParaRPr lang="en-US" sz="1800" smtClean="0"/>
          </a:p>
          <a:p>
            <a:pPr eaLnBrk="1" hangingPunct="1">
              <a:buFont typeface="Calibri" pitchFamily="34" charset="0"/>
              <a:buAutoNum type="arabicParenR"/>
            </a:pPr>
            <a:r>
              <a:rPr lang="el-GR" sz="1800" smtClean="0"/>
              <a:t>Παρουσίαση του προβλήματος</a:t>
            </a:r>
          </a:p>
          <a:p>
            <a:pPr eaLnBrk="1" hangingPunct="1">
              <a:buFont typeface="Calibri" pitchFamily="34" charset="0"/>
              <a:buAutoNum type="arabicParenR"/>
            </a:pPr>
            <a:r>
              <a:rPr lang="el-GR" sz="1800" smtClean="0"/>
              <a:t>Παρουσίαση του σκοπού της έρευνας</a:t>
            </a:r>
          </a:p>
          <a:p>
            <a:pPr eaLnBrk="1" hangingPunct="1">
              <a:buFont typeface="Calibri" pitchFamily="34" charset="0"/>
              <a:buAutoNum type="arabicParenR"/>
            </a:pPr>
            <a:r>
              <a:rPr lang="el-GR" sz="1800" smtClean="0"/>
              <a:t>Παρουσίαση των κοινωνικών αναγκών που εξυπηρετεί</a:t>
            </a:r>
          </a:p>
          <a:p>
            <a:pPr eaLnBrk="1" hangingPunct="1">
              <a:buFont typeface="Calibri" pitchFamily="34" charset="0"/>
              <a:buAutoNum type="arabicParenR"/>
            </a:pPr>
            <a:r>
              <a:rPr lang="el-GR" sz="1800" smtClean="0"/>
              <a:t>Διαμόρφωση της υπόθεσης της έρευνας</a:t>
            </a:r>
          </a:p>
          <a:p>
            <a:pPr eaLnBrk="1" hangingPunct="1">
              <a:buFont typeface="Calibri" pitchFamily="34" charset="0"/>
              <a:buAutoNum type="arabicParenR"/>
            </a:pPr>
            <a:r>
              <a:rPr lang="el-GR" sz="1800" smtClean="0"/>
              <a:t>Ανάλυση των παραμέτρων που θεωρήθηκαν ότι δεν επηρεάζουν τα αποτελέσματα της έρευνας</a:t>
            </a:r>
          </a:p>
          <a:p>
            <a:pPr eaLnBrk="1" hangingPunct="1">
              <a:buFont typeface="Calibri" pitchFamily="34" charset="0"/>
              <a:buAutoNum type="arabicParenR"/>
            </a:pPr>
            <a:r>
              <a:rPr lang="el-GR" sz="1800" smtClean="0"/>
              <a:t>Περιγραφή των ορίων – περιορισμών της έρευνας</a:t>
            </a:r>
          </a:p>
          <a:p>
            <a:pPr eaLnBrk="1" hangingPunct="1">
              <a:buFont typeface="Calibri" pitchFamily="34" charset="0"/>
              <a:buAutoNum type="arabicParenR"/>
            </a:pPr>
            <a:r>
              <a:rPr lang="el-GR" sz="1800" smtClean="0"/>
              <a:t>Περιγραφή της διαδικασίας που ακολούθησε ο ερευνητής</a:t>
            </a:r>
          </a:p>
          <a:p>
            <a:pPr eaLnBrk="1" hangingPunct="1">
              <a:buFont typeface="Calibri" pitchFamily="34" charset="0"/>
              <a:buAutoNum type="arabicParenR"/>
            </a:pPr>
            <a:r>
              <a:rPr lang="el-GR" sz="1800" smtClean="0"/>
              <a:t>Ορισμοί των μεταβλητών που μελετήθηκαν στην έρευνα</a:t>
            </a:r>
          </a:p>
          <a:p>
            <a:pPr eaLnBrk="1" hangingPunct="1">
              <a:buFont typeface="Calibri" pitchFamily="34" charset="0"/>
              <a:buAutoNum type="arabicParenR"/>
            </a:pPr>
            <a:r>
              <a:rPr lang="el-GR" sz="1800" smtClean="0"/>
              <a:t>Συμπεράσματα</a:t>
            </a:r>
          </a:p>
          <a:p>
            <a:pPr eaLnBrk="1" hangingPunct="1">
              <a:buFont typeface="Calibri" pitchFamily="34" charset="0"/>
              <a:buAutoNum type="arabicParenR"/>
            </a:pPr>
            <a:r>
              <a:rPr lang="el-GR" sz="1800" smtClean="0"/>
              <a:t>Προτάσεις για συμπληρωματικές έρευνες στο μέλλον από άλλους ερευνητές/μελετητές</a:t>
            </a:r>
          </a:p>
          <a:p>
            <a:pPr eaLnBrk="1" hangingPunct="1">
              <a:buFont typeface="Calibri" pitchFamily="34" charset="0"/>
              <a:buAutoNum type="arabicParenR"/>
            </a:pPr>
            <a:r>
              <a:rPr lang="el-GR" sz="1800" smtClean="0"/>
              <a:t>Βιβλιογραφία που χρησιμοποιήθηκε</a:t>
            </a:r>
          </a:p>
          <a:p>
            <a:pPr eaLnBrk="1" hangingPunct="1">
              <a:buFont typeface="Calibri" pitchFamily="34" charset="0"/>
              <a:buAutoNum type="arabicParenR"/>
            </a:pPr>
            <a:endParaRPr lang="el-GR" sz="1800" smtClean="0"/>
          </a:p>
          <a:p>
            <a:pPr eaLnBrk="1" hangingPunct="1">
              <a:buFont typeface="Calibri" pitchFamily="34" charset="0"/>
              <a:buAutoNum type="arabicParenR"/>
            </a:pPr>
            <a:endParaRPr lang="el-GR" sz="1800" smtClean="0"/>
          </a:p>
          <a:p>
            <a:pPr eaLnBrk="1" hangingPunct="1">
              <a:buFont typeface="Arial" charset="0"/>
              <a:buNone/>
            </a:pPr>
            <a:endParaRPr lang="el-GR" sz="1800" smtClean="0"/>
          </a:p>
          <a:p>
            <a:pPr eaLnBrk="1" hangingPunct="1"/>
            <a:endParaRPr lang="el-GR" sz="1800" smtClean="0"/>
          </a:p>
        </p:txBody>
      </p:sp>
    </p:spTree>
    <p:extLst>
      <p:ext uri="{BB962C8B-B14F-4D97-AF65-F5344CB8AC3E}">
        <p14:creationId xmlns:p14="http://schemas.microsoft.com/office/powerpoint/2010/main" xmlns="" val="15521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765175"/>
            <a:ext cx="8229600" cy="583247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Arial" charset="0"/>
              <a:buNone/>
            </a:pPr>
            <a:r>
              <a:rPr lang="el-GR" sz="1800" dirty="0" smtClean="0"/>
              <a:t>     </a:t>
            </a:r>
          </a:p>
          <a:p>
            <a:pPr eaLnBrk="1" hangingPunct="1">
              <a:buFont typeface="Arial" charset="0"/>
              <a:buNone/>
            </a:pPr>
            <a:endParaRPr lang="el-GR" sz="1800" dirty="0" smtClean="0"/>
          </a:p>
          <a:p>
            <a:pPr eaLnBrk="1" hangingPunct="1">
              <a:buFont typeface="Arial" charset="0"/>
              <a:buNone/>
            </a:pPr>
            <a:r>
              <a:rPr lang="el-GR" sz="1800" dirty="0" smtClean="0"/>
              <a:t> Ο τίτλος μιας έρευνας θα πρέπει να δίνει τη δυνατότητα στον αναγνώστη να αντιληφθεί εύκολα, το θέμα που διαπραγματεύεται.</a:t>
            </a:r>
          </a:p>
          <a:p>
            <a:pPr eaLnBrk="1" hangingPunct="1">
              <a:buFont typeface="Arial" charset="0"/>
              <a:buNone/>
            </a:pPr>
            <a:endParaRPr lang="el-GR" sz="1800" dirty="0" smtClean="0"/>
          </a:p>
          <a:p>
            <a:pPr eaLnBrk="1" hangingPunct="1">
              <a:buFont typeface="Arial" charset="0"/>
              <a:buNone/>
            </a:pPr>
            <a:r>
              <a:rPr lang="el-GR" sz="1800" b="1" dirty="0" smtClean="0"/>
              <a:t>           Χαρακτηριστικά που πρέπει να έχει ο τίτλος μιας έρευνας</a:t>
            </a:r>
            <a:r>
              <a:rPr lang="en-US" sz="1800" b="1" dirty="0" smtClean="0"/>
              <a:t>:</a:t>
            </a:r>
            <a:endParaRPr lang="el-GR" sz="1800" b="1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l-GR" sz="1800" dirty="0" smtClean="0"/>
              <a:t>Να είναι σύντομος και ακριβής. Δεν θα πρέπει να περιέχει περισσότερες από 12 με 15 λέξεις.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l-GR" sz="1800" dirty="0" smtClean="0"/>
              <a:t>Να απεικονίζει όλα τα σημεία που διαπραγματεύεται η έρευνα και να περιλαμβάνει όλες τις μεταβλητές που μελετώνται π.χ. η επίδραση του εδαφικού</a:t>
            </a:r>
            <a:r>
              <a:rPr lang="en-US" sz="1800" dirty="0" smtClean="0"/>
              <a:t> PH </a:t>
            </a:r>
            <a:r>
              <a:rPr lang="el-GR" sz="1800" dirty="0" smtClean="0"/>
              <a:t> στην ανάπτυξη των φύλλων.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l-GR" sz="1800" dirty="0" smtClean="0"/>
              <a:t>Να απεικονίζει τα όρια της έρευνας. Να εκφράζει δηλαδή τι μελετήθηκε και τι δεν μελετήθηκε από τη συγκεκριμένη έρευνα.</a:t>
            </a:r>
          </a:p>
          <a:p>
            <a:pPr eaLnBrk="1" hangingPunct="1">
              <a:buFont typeface="Wingdings" pitchFamily="2" charset="2"/>
              <a:buChar char="Ø"/>
            </a:pPr>
            <a:endParaRPr lang="el-GR" sz="1800" dirty="0" smtClean="0"/>
          </a:p>
          <a:p>
            <a:pPr eaLnBrk="1" hangingPunct="1">
              <a:buFont typeface="Wingdings" pitchFamily="2" charset="2"/>
              <a:buChar char="Ø"/>
            </a:pPr>
            <a:endParaRPr lang="el-GR" sz="1800" dirty="0" smtClean="0"/>
          </a:p>
          <a:p>
            <a:pPr eaLnBrk="1" hangingPunct="1">
              <a:buFont typeface="Arial" charset="0"/>
              <a:buNone/>
            </a:pPr>
            <a:endParaRPr lang="el-GR" sz="1800" dirty="0" smtClean="0"/>
          </a:p>
          <a:p>
            <a:pPr eaLnBrk="1" hangingPunct="1">
              <a:buFont typeface="Arial" charset="0"/>
              <a:buNone/>
            </a:pPr>
            <a:r>
              <a:rPr lang="el-GR" sz="1800" dirty="0" smtClean="0"/>
              <a:t>Η τήρηση των προδιαγραφών αυτών δίνει τη δυνατότητα για καταχώρηση της εργασίας σε ηλεκτρονικές βιβλιοθήκες και ανάκτησή της ως πηγή πληροφόρησης από άλλους ερευνητές στο μέλλον</a:t>
            </a:r>
          </a:p>
          <a:p>
            <a:pPr algn="ctr" eaLnBrk="1" hangingPunct="1">
              <a:buFont typeface="Arial" charset="0"/>
              <a:buNone/>
            </a:pPr>
            <a:r>
              <a:rPr lang="en-US" sz="1800" b="1" u="sng" dirty="0" smtClean="0">
                <a:solidFill>
                  <a:srgbClr val="FF0000"/>
                </a:solidFill>
              </a:rPr>
              <a:t>SOS </a:t>
            </a:r>
            <a:r>
              <a:rPr lang="el-GR" sz="1800" b="1" u="sng" dirty="0" smtClean="0">
                <a:solidFill>
                  <a:srgbClr val="FF0000"/>
                </a:solidFill>
              </a:rPr>
              <a:t>ΠΡΩΤΑ ΔΙΑΤΥΠΩΝΟΥΜΕ ΤΟ ΕΡΕΥΝΗΤΙΚΟ ΕΡΩΤΗΜΑ </a:t>
            </a:r>
          </a:p>
          <a:p>
            <a:pPr algn="ctr" eaLnBrk="1" hangingPunct="1">
              <a:buFont typeface="Arial" charset="0"/>
              <a:buNone/>
            </a:pPr>
            <a:r>
              <a:rPr lang="el-GR" sz="1800" b="1" u="sng" dirty="0" smtClean="0">
                <a:solidFill>
                  <a:srgbClr val="FF0000"/>
                </a:solidFill>
              </a:rPr>
              <a:t>ΚΑΙ ΜΕΤΑ ΤΟ ΜΕΤΑΤΡΕΠΟΥΜΕ ΣΕ ΤΙΤΛΟ</a:t>
            </a:r>
          </a:p>
          <a:p>
            <a:pPr eaLnBrk="1" hangingPunct="1">
              <a:buFont typeface="Arial" charset="0"/>
              <a:buNone/>
            </a:pPr>
            <a:endParaRPr lang="el-GR" sz="1800" dirty="0" smtClean="0"/>
          </a:p>
          <a:p>
            <a:pPr eaLnBrk="1" hangingPunct="1">
              <a:buFont typeface="Arial" charset="0"/>
              <a:buNone/>
            </a:pPr>
            <a:endParaRPr lang="el-GR" sz="1800" dirty="0" smtClean="0"/>
          </a:p>
          <a:p>
            <a:pPr eaLnBrk="1" hangingPunct="1">
              <a:buFont typeface="Arial" charset="0"/>
              <a:buNone/>
            </a:pPr>
            <a:endParaRPr lang="el-GR" sz="1800" dirty="0" smtClean="0"/>
          </a:p>
          <a:p>
            <a:pPr eaLnBrk="1" hangingPunct="1">
              <a:buFont typeface="Arial" charset="0"/>
              <a:buNone/>
            </a:pPr>
            <a:endParaRPr lang="el-GR" sz="1800" dirty="0" smtClean="0"/>
          </a:p>
          <a:p>
            <a:pPr eaLnBrk="1" hangingPunct="1">
              <a:buFont typeface="Arial" charset="0"/>
              <a:buNone/>
            </a:pPr>
            <a:endParaRPr lang="el-GR" sz="1800" dirty="0" smtClean="0"/>
          </a:p>
          <a:p>
            <a:pPr eaLnBrk="1" hangingPunct="1">
              <a:buFont typeface="Arial" charset="0"/>
              <a:buNone/>
            </a:pPr>
            <a:endParaRPr lang="el-GR" sz="1800" dirty="0" smtClean="0"/>
          </a:p>
          <a:p>
            <a:pPr eaLnBrk="1" hangingPunct="1">
              <a:buFont typeface="Arial" charset="0"/>
              <a:buNone/>
            </a:pPr>
            <a:endParaRPr lang="el-GR" sz="1800" dirty="0" smtClean="0"/>
          </a:p>
          <a:p>
            <a:pPr eaLnBrk="1" hangingPunct="1">
              <a:buFont typeface="Arial" charset="0"/>
              <a:buNone/>
            </a:pPr>
            <a:endParaRPr lang="el-GR" sz="1800" dirty="0" smtClean="0"/>
          </a:p>
          <a:p>
            <a:pPr eaLnBrk="1" hangingPunct="1">
              <a:buFont typeface="Arial" charset="0"/>
              <a:buNone/>
            </a:pPr>
            <a:endParaRPr lang="el-GR" sz="1800" dirty="0" smtClean="0"/>
          </a:p>
          <a:p>
            <a:pPr eaLnBrk="1" hangingPunct="1">
              <a:buFont typeface="Wingdings" pitchFamily="2" charset="2"/>
              <a:buChar char="ü"/>
            </a:pPr>
            <a:endParaRPr lang="el-GR" sz="1800" dirty="0" smtClean="0"/>
          </a:p>
        </p:txBody>
      </p:sp>
      <p:sp>
        <p:nvSpPr>
          <p:cNvPr id="5" name="Τίτλος 4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/>
          <a:lstStyle/>
          <a:p>
            <a:pPr>
              <a:defRPr/>
            </a:pPr>
            <a:r>
              <a:rPr lang="el-GR" sz="3400" b="1" spc="100" dirty="0" smtClean="0">
                <a:solidFill>
                  <a:srgbClr val="FFFF00"/>
                </a:solidFill>
                <a:latin typeface="Palatino Linotype" panose="02040502050505030304" pitchFamily="18" charset="0"/>
              </a:rPr>
              <a:t> Καθορισμός </a:t>
            </a:r>
            <a:r>
              <a:rPr lang="el-GR" sz="3400" b="1" spc="100" dirty="0">
                <a:solidFill>
                  <a:srgbClr val="FFFF00"/>
                </a:solidFill>
                <a:latin typeface="Palatino Linotype" panose="02040502050505030304" pitchFamily="18" charset="0"/>
              </a:rPr>
              <a:t>Τ</a:t>
            </a:r>
            <a:r>
              <a:rPr lang="el-GR" sz="3400" b="1" spc="100" dirty="0" smtClean="0">
                <a:solidFill>
                  <a:srgbClr val="FFFF00"/>
                </a:solidFill>
                <a:latin typeface="Palatino Linotype" panose="02040502050505030304" pitchFamily="18" charset="0"/>
              </a:rPr>
              <a:t>ίτλου</a:t>
            </a:r>
            <a:endParaRPr lang="el-GR" sz="3400" b="1" spc="100" dirty="0">
              <a:solidFill>
                <a:srgbClr val="FFFF0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997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0825" y="981075"/>
            <a:ext cx="8713788" cy="568801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l-GR" sz="2000" b="1" dirty="0" smtClean="0"/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l-GR" sz="2000" dirty="0" smtClean="0"/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l-GR" sz="2000" dirty="0" smtClean="0"/>
              <a:t>Στην διατύπωση των ερευνητικών ερωτημάτων χρησιμοποιούμε τις λέξεις :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l-GR" sz="2000" dirty="0" smtClean="0"/>
              <a:t>Επίδραση , επιδράει, ποια είναι , τι , πως, που , γιατί ,ποια, ποιου, σε τι , ώστε να το διατυπώσουμε σωστά.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l-GR" sz="2000" dirty="0" smtClean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l-GR" sz="2000" dirty="0" smtClean="0"/>
              <a:t>2.     Μπορούμε να ταυτόχρονα να κάνουμε ερωτήσεις στον εαυτό μας με τις παραπάνω λέξεις ώστε να διατυπώσουμε σωστά το ερευνητικό ερώτημα.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l-GR" sz="2000" dirty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l-GR" sz="2000" dirty="0" smtClean="0"/>
          </a:p>
          <a:p>
            <a:pPr>
              <a:defRPr/>
            </a:pPr>
            <a:r>
              <a:rPr lang="el-GR" sz="2000" dirty="0" smtClean="0"/>
              <a:t>Πχ </a:t>
            </a:r>
            <a:r>
              <a:rPr lang="el-GR" sz="2000" dirty="0"/>
              <a:t>Ποιά είναι η επίδραση της θερμοκρασίας στο μήκος μεταλλικής </a:t>
            </a:r>
            <a:r>
              <a:rPr lang="el-GR" sz="2000" dirty="0" smtClean="0"/>
              <a:t>ράβδου</a:t>
            </a:r>
            <a:r>
              <a:rPr lang="en-US" sz="2000" dirty="0" smtClean="0"/>
              <a:t>;</a:t>
            </a:r>
            <a:endParaRPr lang="el-GR" sz="2000" dirty="0" smtClean="0"/>
          </a:p>
          <a:p>
            <a:pPr>
              <a:defRPr/>
            </a:pPr>
            <a:r>
              <a:rPr lang="el-GR" sz="2000" dirty="0"/>
              <a:t>Ποιοι οικιακοί ηλεκτρικοί λαμπτήρες ακτινοβολούν περισσότερο φως.</a:t>
            </a:r>
          </a:p>
          <a:p>
            <a:pPr marL="0" indent="0">
              <a:buNone/>
              <a:defRPr/>
            </a:pPr>
            <a:endParaRPr lang="el-GR" sz="2000" dirty="0" smtClean="0"/>
          </a:p>
          <a:p>
            <a:pPr marL="0" indent="0">
              <a:buNone/>
              <a:defRPr/>
            </a:pPr>
            <a:r>
              <a:rPr lang="el-GR" sz="2000" dirty="0" smtClean="0"/>
              <a:t>      </a:t>
            </a:r>
          </a:p>
          <a:p>
            <a:pPr>
              <a:defRPr/>
            </a:pPr>
            <a:endParaRPr lang="el-GR" sz="2000" dirty="0" smtClean="0"/>
          </a:p>
          <a:p>
            <a:pPr marL="0" indent="0">
              <a:buNone/>
              <a:defRPr/>
            </a:pPr>
            <a:endParaRPr lang="el-GR" sz="2000" dirty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l-GR" sz="2000" dirty="0" smtClean="0"/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l-GR" sz="2000" dirty="0"/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l-GR" sz="2000" dirty="0" smtClean="0"/>
          </a:p>
          <a:p>
            <a:pPr marL="457200" indent="-45720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l-GR" sz="2000" dirty="0" smtClean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l-GR" dirty="0"/>
          </a:p>
        </p:txBody>
      </p:sp>
      <p:sp>
        <p:nvSpPr>
          <p:cNvPr id="4" name="Τίτλος 4"/>
          <p:cNvSpPr txBox="1">
            <a:spLocks/>
          </p:cNvSpPr>
          <p:nvPr/>
        </p:nvSpPr>
        <p:spPr bwMode="auto">
          <a:xfrm>
            <a:off x="354013" y="404812"/>
            <a:ext cx="8229600" cy="1007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l-GR" sz="3400" b="1" spc="100" dirty="0" smtClean="0">
                <a:solidFill>
                  <a:srgbClr val="FFFF00"/>
                </a:solidFill>
                <a:latin typeface="Palatino Linotype" panose="02040502050505030304" pitchFamily="18" charset="0"/>
              </a:rPr>
              <a:t>1)Διατύπωση ερευνητικών ερωτημάτων </a:t>
            </a:r>
            <a:endParaRPr lang="el-GR" sz="3400" b="1" spc="100" dirty="0">
              <a:solidFill>
                <a:srgbClr val="FFFF0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622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0825" y="981075"/>
            <a:ext cx="8713788" cy="5688013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l-GR" sz="2000" b="1" dirty="0" smtClean="0"/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l-GR" sz="2000" dirty="0" smtClean="0"/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l-GR" sz="2000" dirty="0"/>
          </a:p>
          <a:p>
            <a:pPr marL="0" indent="0" algn="ctr">
              <a:buNone/>
              <a:defRPr/>
            </a:pPr>
            <a:r>
              <a:rPr lang="el-GR" sz="2000" u="sng" dirty="0"/>
              <a:t>Μετά μετατρέπουμε απλά το ερευνητικό ερώτημα σε Ερευνητικό Τίτλο.</a:t>
            </a:r>
          </a:p>
          <a:p>
            <a:pPr>
              <a:defRPr/>
            </a:pPr>
            <a:r>
              <a:rPr lang="el-GR" sz="2000" dirty="0" smtClean="0"/>
              <a:t>Το: </a:t>
            </a:r>
            <a:r>
              <a:rPr lang="el-GR" sz="2000" dirty="0"/>
              <a:t>Ποιά είναι η επίδραση της θερμοκρασίας στο μήκος μεταλλικής ράβδου</a:t>
            </a:r>
            <a:r>
              <a:rPr lang="en-US" sz="2000" dirty="0" smtClean="0"/>
              <a:t>;</a:t>
            </a:r>
            <a:endParaRPr lang="el-GR" sz="2000" dirty="0"/>
          </a:p>
          <a:p>
            <a:pPr>
              <a:defRPr/>
            </a:pPr>
            <a:r>
              <a:rPr lang="el-GR" sz="2000" dirty="0" smtClean="0"/>
              <a:t>Θα γίνει : </a:t>
            </a:r>
            <a:r>
              <a:rPr lang="el-GR" sz="2000" dirty="0"/>
              <a:t>Η επίδραση της θερμοκρασίας στο μήκος μεταλλικής ράβδου</a:t>
            </a:r>
          </a:p>
          <a:p>
            <a:pPr marL="0" indent="0">
              <a:buNone/>
              <a:defRPr/>
            </a:pPr>
            <a:r>
              <a:rPr lang="el-GR" sz="2000" dirty="0"/>
              <a:t> </a:t>
            </a:r>
            <a:endParaRPr lang="el-GR" sz="2000" dirty="0" smtClean="0"/>
          </a:p>
          <a:p>
            <a:pPr marL="0" indent="0" algn="ctr">
              <a:buNone/>
              <a:defRPr/>
            </a:pPr>
            <a:r>
              <a:rPr lang="el-GR" sz="2000" b="1" u="sng" dirty="0" smtClean="0"/>
              <a:t>Παραδείγματα ερευνητικών Τίτλων</a:t>
            </a:r>
            <a:endParaRPr lang="el-GR" sz="2000" b="1" u="sng" dirty="0"/>
          </a:p>
          <a:p>
            <a:pPr>
              <a:defRPr/>
            </a:pPr>
            <a:r>
              <a:rPr lang="el-GR" sz="2000" dirty="0" smtClean="0"/>
              <a:t>Η </a:t>
            </a:r>
            <a:r>
              <a:rPr lang="el-GR" sz="2000" dirty="0"/>
              <a:t>επίδραση της θερμοκρασίας διατήρησης στο ιξώδες των ρευστών τροφίμων.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l-GR" sz="2000" dirty="0" smtClean="0"/>
          </a:p>
          <a:p>
            <a:pPr>
              <a:defRPr/>
            </a:pPr>
            <a:r>
              <a:rPr lang="el-GR" sz="2000" dirty="0" smtClean="0"/>
              <a:t>Η επίδραση του εδαφικού </a:t>
            </a:r>
            <a:r>
              <a:rPr lang="en-US" sz="2000" dirty="0" smtClean="0"/>
              <a:t>PH</a:t>
            </a:r>
            <a:r>
              <a:rPr lang="el-GR" sz="2000" dirty="0" smtClean="0"/>
              <a:t>    στην ανάπτυξη της καλλιέργειας</a:t>
            </a:r>
            <a:r>
              <a:rPr lang="en-US" sz="2000" dirty="0" smtClean="0"/>
              <a:t>.</a:t>
            </a:r>
            <a:endParaRPr lang="el-GR" sz="2000" dirty="0" smtClean="0"/>
          </a:p>
          <a:p>
            <a:pPr>
              <a:defRPr/>
            </a:pPr>
            <a:endParaRPr lang="el-GR" sz="2000" dirty="0" smtClean="0"/>
          </a:p>
          <a:p>
            <a:pPr>
              <a:defRPr/>
            </a:pPr>
            <a:r>
              <a:rPr lang="el-GR" sz="2000" dirty="0" smtClean="0"/>
              <a:t>Επίδραση θερμοκρασίας στη συντήρηση  φρούτων.</a:t>
            </a:r>
          </a:p>
          <a:p>
            <a:pPr>
              <a:defRPr/>
            </a:pPr>
            <a:endParaRPr lang="el-GR" sz="2000" dirty="0" smtClean="0"/>
          </a:p>
          <a:p>
            <a:pPr>
              <a:defRPr/>
            </a:pPr>
            <a:r>
              <a:rPr lang="el-GR" sz="2000" dirty="0" smtClean="0"/>
              <a:t>Η επίδραση των Η/Υ στην καθημερινή ζωή του ανθρώπου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l-GR" sz="2000" dirty="0" smtClean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l-GR" sz="2000" dirty="0" smtClean="0">
                <a:solidFill>
                  <a:srgbClr val="92D050"/>
                </a:solidFill>
              </a:rPr>
              <a:t>Διατύπωση από τους μαθητές τίτλων πιθανών ερευνητικών εργασιών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l-GR" sz="2000" dirty="0" smtClean="0">
              <a:solidFill>
                <a:srgbClr val="92D05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l-GR" dirty="0"/>
          </a:p>
        </p:txBody>
      </p:sp>
      <p:sp>
        <p:nvSpPr>
          <p:cNvPr id="4" name="Τίτλος 4"/>
          <p:cNvSpPr txBox="1">
            <a:spLocks/>
          </p:cNvSpPr>
          <p:nvPr/>
        </p:nvSpPr>
        <p:spPr bwMode="auto">
          <a:xfrm>
            <a:off x="354013" y="404812"/>
            <a:ext cx="8229600" cy="1007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l-GR" sz="3400" b="1" spc="100" dirty="0" smtClean="0">
                <a:solidFill>
                  <a:srgbClr val="FFFF00"/>
                </a:solidFill>
                <a:latin typeface="Palatino Linotype" panose="02040502050505030304" pitchFamily="18" charset="0"/>
              </a:rPr>
              <a:t>2)Διατύπωση και παραδείγματα ερευνητικών Τίτλων.</a:t>
            </a:r>
            <a:endParaRPr lang="el-GR" sz="3400" b="1" spc="100" dirty="0">
              <a:solidFill>
                <a:srgbClr val="FFFF0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272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2 - Θέση περιεχομένου"/>
          <p:cNvSpPr>
            <a:spLocks noGrp="1"/>
          </p:cNvSpPr>
          <p:nvPr>
            <p:ph idx="1"/>
          </p:nvPr>
        </p:nvSpPr>
        <p:spPr>
          <a:xfrm>
            <a:off x="441325" y="1347788"/>
            <a:ext cx="8229600" cy="5218112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el-GR" sz="2000" smtClean="0"/>
          </a:p>
          <a:p>
            <a:pPr eaLnBrk="1" hangingPunct="1">
              <a:buFont typeface="Arial" charset="0"/>
              <a:buNone/>
            </a:pPr>
            <a:r>
              <a:rPr lang="el-GR" sz="2000" smtClean="0"/>
              <a:t>Στο κεφάλαιο αυτό παρουσιάζεται το θέμα της έρευνας, δίδονται όλες οι πληροφορίες που έχετε βρει από τις διάφορες πηγές (βιβλία</a:t>
            </a:r>
            <a:r>
              <a:rPr lang="en-US" sz="2000" smtClean="0"/>
              <a:t> </a:t>
            </a:r>
            <a:r>
              <a:rPr lang="el-GR" sz="2000" smtClean="0"/>
              <a:t>,</a:t>
            </a:r>
            <a:r>
              <a:rPr lang="en-US" sz="2000" smtClean="0"/>
              <a:t> </a:t>
            </a:r>
            <a:r>
              <a:rPr lang="el-GR" sz="2000" smtClean="0"/>
              <a:t>περιοδικά,</a:t>
            </a:r>
            <a:r>
              <a:rPr lang="en-US" sz="2000" smtClean="0"/>
              <a:t> internet </a:t>
            </a:r>
            <a:r>
              <a:rPr lang="el-GR" sz="2000" smtClean="0"/>
              <a:t>Κ.α.) και προσδιορίζονται τα όρια της έρευνας καθώς και οι μεταβλητές που θα ερευνηθούν. </a:t>
            </a:r>
          </a:p>
          <a:p>
            <a:pPr algn="ctr" eaLnBrk="1" hangingPunct="1">
              <a:buFont typeface="Arial" charset="0"/>
              <a:buNone/>
            </a:pPr>
            <a:r>
              <a:rPr lang="el-GR" sz="2000" b="1" smtClean="0"/>
              <a:t>Αναλυτικά στο κεφάλαιο αυτό θα πρέπει</a:t>
            </a:r>
          </a:p>
          <a:p>
            <a:pPr algn="ctr" eaLnBrk="1" hangingPunct="1">
              <a:buFont typeface="Arial" charset="0"/>
              <a:buNone/>
            </a:pPr>
            <a:endParaRPr lang="el-GR" sz="2000" b="1" smtClean="0"/>
          </a:p>
          <a:p>
            <a:pPr eaLnBrk="1" hangingPunct="1">
              <a:buFont typeface="Arial" charset="0"/>
              <a:buNone/>
            </a:pPr>
            <a:r>
              <a:rPr lang="el-GR" sz="2000" smtClean="0"/>
              <a:t>Α. Να περιγράφονται τα θέματα που διαπραγματεύεται η μελέτη.</a:t>
            </a:r>
          </a:p>
          <a:p>
            <a:pPr eaLnBrk="1" hangingPunct="1">
              <a:buFont typeface="Arial" charset="0"/>
              <a:buNone/>
            </a:pPr>
            <a:endParaRPr lang="el-GR" sz="2000" smtClean="0"/>
          </a:p>
          <a:p>
            <a:pPr eaLnBrk="1" hangingPunct="1">
              <a:buFont typeface="Arial" charset="0"/>
              <a:buNone/>
            </a:pPr>
            <a:r>
              <a:rPr lang="el-GR" sz="2000" smtClean="0"/>
              <a:t>Β. Να επεξηγούνται τα όρια της μελέτης όπως προσδιορίζονται στον τίτλο της έρευνας.</a:t>
            </a:r>
          </a:p>
          <a:p>
            <a:pPr eaLnBrk="1" hangingPunct="1">
              <a:buFont typeface="Arial" charset="0"/>
              <a:buNone/>
            </a:pPr>
            <a:endParaRPr lang="el-GR" sz="2000" smtClean="0"/>
          </a:p>
          <a:p>
            <a:pPr eaLnBrk="1" hangingPunct="1">
              <a:buFont typeface="Arial" charset="0"/>
              <a:buNone/>
            </a:pPr>
            <a:r>
              <a:rPr lang="el-GR" sz="2000" smtClean="0"/>
              <a:t>Γ. Να προσδιορίζονται και να περιγράφονται οι μεταβλητές του προβλήματος</a:t>
            </a:r>
          </a:p>
          <a:p>
            <a:pPr eaLnBrk="1" hangingPunct="1">
              <a:buFont typeface="Arial" charset="0"/>
              <a:buNone/>
            </a:pPr>
            <a:endParaRPr lang="el-GR" sz="2000" smtClean="0"/>
          </a:p>
          <a:p>
            <a:pPr eaLnBrk="1" hangingPunct="1">
              <a:buFont typeface="Arial" charset="0"/>
              <a:buNone/>
            </a:pPr>
            <a:endParaRPr lang="el-GR" sz="2000" smtClean="0"/>
          </a:p>
          <a:p>
            <a:pPr eaLnBrk="1" hangingPunct="1">
              <a:buFont typeface="Arial" charset="0"/>
              <a:buNone/>
            </a:pPr>
            <a:endParaRPr lang="el-GR" sz="2000" smtClean="0"/>
          </a:p>
          <a:p>
            <a:pPr eaLnBrk="1" hangingPunct="1">
              <a:buFont typeface="Arial" charset="0"/>
              <a:buNone/>
            </a:pPr>
            <a:endParaRPr lang="el-GR" sz="2000" smtClean="0"/>
          </a:p>
          <a:p>
            <a:pPr eaLnBrk="1" hangingPunct="1">
              <a:buFont typeface="Arial" charset="0"/>
              <a:buNone/>
            </a:pPr>
            <a:endParaRPr lang="el-GR" sz="2000" smtClean="0"/>
          </a:p>
        </p:txBody>
      </p:sp>
      <p:sp>
        <p:nvSpPr>
          <p:cNvPr id="4" name="Ορθογώνιο 3"/>
          <p:cNvSpPr/>
          <p:nvPr/>
        </p:nvSpPr>
        <p:spPr>
          <a:xfrm>
            <a:off x="-31750" y="0"/>
            <a:ext cx="9175750" cy="981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sz="3400" b="1" spc="100" dirty="0">
                <a:solidFill>
                  <a:srgbClr val="FFFF00"/>
                </a:solidFill>
                <a:latin typeface="Palatino Linotype" panose="02040502050505030304" pitchFamily="18" charset="0"/>
              </a:rPr>
              <a:t>2) Παρουσίαση του προβλήματος</a:t>
            </a:r>
          </a:p>
        </p:txBody>
      </p:sp>
    </p:spTree>
    <p:extLst>
      <p:ext uri="{BB962C8B-B14F-4D97-AF65-F5344CB8AC3E}">
        <p14:creationId xmlns:p14="http://schemas.microsoft.com/office/powerpoint/2010/main" xmlns="" val="374529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218113"/>
          </a:xfrm>
        </p:spPr>
        <p:txBody>
          <a:bodyPr>
            <a:normAutofit lnSpcReduction="10000"/>
          </a:bodyPr>
          <a:lstStyle/>
          <a:p>
            <a:pPr eaLnBrk="1" hangingPunct="1">
              <a:buFont typeface="Arial" charset="0"/>
              <a:buNone/>
            </a:pPr>
            <a:endParaRPr lang="el-GR" sz="1800" smtClean="0"/>
          </a:p>
          <a:p>
            <a:pPr eaLnBrk="1" hangingPunct="1">
              <a:buFont typeface="Arial" charset="0"/>
              <a:buNone/>
            </a:pPr>
            <a:endParaRPr lang="el-GR" sz="1800" smtClean="0"/>
          </a:p>
          <a:p>
            <a:pPr eaLnBrk="1" hangingPunct="1">
              <a:buFont typeface="Arial" charset="0"/>
              <a:buNone/>
            </a:pPr>
            <a:r>
              <a:rPr lang="el-GR" sz="1800" smtClean="0"/>
              <a:t>Τίτλος έρευνας: Η επίδραση του εδαφικού </a:t>
            </a:r>
            <a:r>
              <a:rPr lang="en-US" sz="1800" smtClean="0"/>
              <a:t>PH </a:t>
            </a:r>
            <a:r>
              <a:rPr lang="el-GR" sz="1800" smtClean="0"/>
              <a:t>στην ανάπτυξη της καλλιέργειας.</a:t>
            </a:r>
          </a:p>
          <a:p>
            <a:pPr algn="ctr" eaLnBrk="1" hangingPunct="1">
              <a:buFont typeface="Wingdings" pitchFamily="2" charset="2"/>
              <a:buChar char="v"/>
            </a:pPr>
            <a:r>
              <a:rPr lang="el-GR" sz="1800" b="1" smtClean="0"/>
              <a:t>Θέματα μελέτης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l-GR" sz="1800" smtClean="0"/>
              <a:t>Ο ρόλος του </a:t>
            </a:r>
            <a:r>
              <a:rPr lang="en-US" sz="1800" smtClean="0"/>
              <a:t>PH </a:t>
            </a:r>
            <a:r>
              <a:rPr lang="el-GR" sz="1800" smtClean="0"/>
              <a:t>στην απορρόφηση των θρεπτικών στοιχείων από τα φυτά.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l-GR" sz="1800" smtClean="0"/>
              <a:t>Τα χαρακτηριστικά του εδάφους.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l-GR" sz="1800" smtClean="0"/>
              <a:t>Πως μεταβάλλεται το </a:t>
            </a:r>
            <a:r>
              <a:rPr lang="en-US" sz="1800" smtClean="0"/>
              <a:t>PH.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l-GR" sz="1800" smtClean="0"/>
              <a:t>Τρόποι μέτρησης του </a:t>
            </a:r>
            <a:r>
              <a:rPr lang="en-US" sz="1800" smtClean="0"/>
              <a:t>PH</a:t>
            </a:r>
            <a:r>
              <a:rPr lang="el-GR" sz="1800" smtClean="0"/>
              <a:t>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l-GR" sz="1800" smtClean="0"/>
              <a:t>Η ανάπτυξη μιας καλλιέργειας</a:t>
            </a:r>
          </a:p>
          <a:p>
            <a:pPr eaLnBrk="1" hangingPunct="1">
              <a:buFont typeface="Wingdings" pitchFamily="2" charset="2"/>
              <a:buChar char="Ø"/>
            </a:pPr>
            <a:endParaRPr lang="el-GR" sz="1800" smtClean="0"/>
          </a:p>
          <a:p>
            <a:pPr algn="ctr" eaLnBrk="1" hangingPunct="1">
              <a:buFont typeface="Wingdings" pitchFamily="2" charset="2"/>
              <a:buChar char="v"/>
            </a:pPr>
            <a:r>
              <a:rPr lang="el-GR" sz="1800" b="1" smtClean="0"/>
              <a:t>Οριοθέτηση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l-GR" sz="1800" smtClean="0"/>
              <a:t>Θα μελετηθούν οι τιμές του </a:t>
            </a:r>
            <a:r>
              <a:rPr lang="en-US" sz="1800" smtClean="0"/>
              <a:t>PH </a:t>
            </a:r>
            <a:r>
              <a:rPr lang="el-GR" sz="1800" smtClean="0"/>
              <a:t>σε σχέση με το ύψος των φυτών.</a:t>
            </a:r>
          </a:p>
          <a:p>
            <a:pPr eaLnBrk="1" hangingPunct="1">
              <a:buFont typeface="Wingdings" pitchFamily="2" charset="2"/>
              <a:buChar char="Ø"/>
            </a:pPr>
            <a:endParaRPr lang="el-GR" sz="1800" smtClean="0"/>
          </a:p>
          <a:p>
            <a:pPr algn="ctr" eaLnBrk="1" hangingPunct="1">
              <a:buFont typeface="Wingdings" pitchFamily="2" charset="2"/>
              <a:buChar char="v"/>
            </a:pPr>
            <a:r>
              <a:rPr lang="el-GR" sz="1800" b="1" smtClean="0"/>
              <a:t>Μεταβλητές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l-GR" sz="1800" smtClean="0"/>
              <a:t>Ανεξάρτητη μεταβλητή: η τιμή του </a:t>
            </a:r>
            <a:r>
              <a:rPr lang="en-US" sz="1800" smtClean="0"/>
              <a:t>PH.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l-GR" sz="1800" smtClean="0"/>
              <a:t>Εξαρτημένη μεταβλητή: Το ύψος του φυτού.</a:t>
            </a:r>
          </a:p>
          <a:p>
            <a:pPr eaLnBrk="1" hangingPunct="1">
              <a:buFont typeface="Wingdings" pitchFamily="2" charset="2"/>
              <a:buChar char="v"/>
            </a:pPr>
            <a:endParaRPr lang="el-GR" sz="1800" smtClean="0"/>
          </a:p>
          <a:p>
            <a:pPr eaLnBrk="1" hangingPunct="1">
              <a:buFont typeface="Arial" charset="0"/>
              <a:buNone/>
            </a:pPr>
            <a:endParaRPr lang="el-GR" sz="1800" smtClean="0"/>
          </a:p>
          <a:p>
            <a:pPr eaLnBrk="1" hangingPunct="1">
              <a:buFont typeface="Arial" charset="0"/>
              <a:buNone/>
            </a:pPr>
            <a:endParaRPr lang="el-GR" sz="1800" smtClean="0"/>
          </a:p>
        </p:txBody>
      </p:sp>
      <p:sp>
        <p:nvSpPr>
          <p:cNvPr id="4" name="Ορθογώνιο 3"/>
          <p:cNvSpPr/>
          <p:nvPr/>
        </p:nvSpPr>
        <p:spPr>
          <a:xfrm>
            <a:off x="-31750" y="0"/>
            <a:ext cx="9175750" cy="981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sz="3400" b="1" spc="100" dirty="0">
                <a:solidFill>
                  <a:srgbClr val="FFFF00"/>
                </a:solidFill>
                <a:latin typeface="Palatino Linotype" panose="02040502050505030304" pitchFamily="18" charset="0"/>
              </a:rPr>
              <a:t>1</a:t>
            </a:r>
            <a:r>
              <a:rPr lang="el-GR" sz="3400" b="1" spc="100" baseline="30000" dirty="0">
                <a:solidFill>
                  <a:srgbClr val="FFFF00"/>
                </a:solidFill>
                <a:latin typeface="Palatino Linotype" panose="02040502050505030304" pitchFamily="18" charset="0"/>
              </a:rPr>
              <a:t>ο</a:t>
            </a:r>
            <a:r>
              <a:rPr lang="el-GR" sz="3400" b="1" spc="100" dirty="0">
                <a:solidFill>
                  <a:srgbClr val="FFFF00"/>
                </a:solidFill>
                <a:latin typeface="Palatino Linotype" panose="02040502050505030304" pitchFamily="18" charset="0"/>
              </a:rPr>
              <a:t> Παράδειγμα παρουσίασης του προβλήματος</a:t>
            </a:r>
          </a:p>
        </p:txBody>
      </p:sp>
    </p:spTree>
    <p:extLst>
      <p:ext uri="{BB962C8B-B14F-4D97-AF65-F5344CB8AC3E}">
        <p14:creationId xmlns:p14="http://schemas.microsoft.com/office/powerpoint/2010/main" xmlns="" val="37108987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814</Words>
  <Application>Microsoft Office PowerPoint</Application>
  <PresentationFormat>Προβολή στην οθόνη (4:3)</PresentationFormat>
  <Paragraphs>153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Θέμα του Office</vt:lpstr>
      <vt:lpstr>Διαφάνεια 1</vt:lpstr>
      <vt:lpstr>Διαφάνεια 2</vt:lpstr>
      <vt:lpstr>Πρόλογος</vt:lpstr>
      <vt:lpstr>Ερευνητική εργασία-κεφάλαια</vt:lpstr>
      <vt:lpstr> Καθορισμός Τίτλου</vt:lpstr>
      <vt:lpstr>Διαφάνεια 6</vt:lpstr>
      <vt:lpstr>Διαφάνεια 7</vt:lpstr>
      <vt:lpstr>Διαφάνεια 8</vt:lpstr>
      <vt:lpstr>Διαφάνεια 9</vt:lpstr>
      <vt:lpstr>Διαφάνεια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A</dc:creator>
  <cp:lastModifiedBy>ΦΩΤΗΣ</cp:lastModifiedBy>
  <cp:revision>3</cp:revision>
  <dcterms:created xsi:type="dcterms:W3CDTF">2017-11-19T23:35:58Z</dcterms:created>
  <dcterms:modified xsi:type="dcterms:W3CDTF">2021-04-11T16:44:59Z</dcterms:modified>
</cp:coreProperties>
</file>