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3" r:id="rId2"/>
    <p:sldId id="274" r:id="rId3"/>
    <p:sldId id="275" r:id="rId4"/>
    <p:sldId id="276" r:id="rId5"/>
    <p:sldId id="277" r:id="rId6"/>
  </p:sldIdLst>
  <p:sldSz cx="9144000" cy="6858000" type="screen4x3"/>
  <p:notesSz cx="6858000" cy="9144000"/>
  <p:defaultTextStyle>
    <a:defPPr>
      <a:defRPr lang="el-G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110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93CFA9-75FE-4510-9FA9-F2F9177AAF0A}" type="datetimeFigureOut">
              <a:rPr lang="el-GR"/>
              <a:pPr>
                <a:defRPr/>
              </a:pPr>
              <a:t>11/4/2021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54606C-7C0E-49E1-96C0-C4DFB3B43884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E64C74-EE22-4F92-99E8-18BE7A31F660}" type="datetimeFigureOut">
              <a:rPr lang="el-GR"/>
              <a:pPr>
                <a:defRPr/>
              </a:pPr>
              <a:t>11/4/2021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672B9F-5253-44C0-AF51-837BFFB747A8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5FAC83-6122-488D-9879-95C9AD6D550D}" type="datetimeFigureOut">
              <a:rPr lang="el-GR"/>
              <a:pPr>
                <a:defRPr/>
              </a:pPr>
              <a:t>11/4/2021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CAFCD8-C206-40F3-8A31-C8EC49E5D547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6DB33D-1BD9-418C-B39E-BDCF89B51D61}" type="datetimeFigureOut">
              <a:rPr lang="el-GR"/>
              <a:pPr>
                <a:defRPr/>
              </a:pPr>
              <a:t>11/4/2021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35FD40-574F-459E-9737-20E4232B35C6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4F37D5-90E3-4B17-8C56-DCACA991D0FC}" type="datetimeFigureOut">
              <a:rPr lang="el-GR"/>
              <a:pPr>
                <a:defRPr/>
              </a:pPr>
              <a:t>11/4/2021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456E20-E0EF-43E9-9460-76F9FCCA4DA9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CE6771-B13E-43EC-B81C-5104B0A2D47C}" type="datetimeFigureOut">
              <a:rPr lang="el-GR"/>
              <a:pPr>
                <a:defRPr/>
              </a:pPr>
              <a:t>11/4/2021</a:t>
            </a:fld>
            <a:endParaRPr lang="el-GR"/>
          </a:p>
        </p:txBody>
      </p:sp>
      <p:sp>
        <p:nvSpPr>
          <p:cNvPr id="6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9EE9AE-C2C8-4557-9FD9-BFD4BF67292F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436419-149D-4F94-8BAB-348BBA4BC3C1}" type="datetimeFigureOut">
              <a:rPr lang="el-GR"/>
              <a:pPr>
                <a:defRPr/>
              </a:pPr>
              <a:t>11/4/2021</a:t>
            </a:fld>
            <a:endParaRPr lang="el-GR"/>
          </a:p>
        </p:txBody>
      </p:sp>
      <p:sp>
        <p:nvSpPr>
          <p:cNvPr id="8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9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E8D9D3-1C02-48DC-8076-5DA1F6CE5008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56C211-D8D0-437C-B857-AECA74A3E006}" type="datetimeFigureOut">
              <a:rPr lang="el-GR"/>
              <a:pPr>
                <a:defRPr/>
              </a:pPr>
              <a:t>11/4/2021</a:t>
            </a:fld>
            <a:endParaRPr lang="el-GR"/>
          </a:p>
        </p:txBody>
      </p:sp>
      <p:sp>
        <p:nvSpPr>
          <p:cNvPr id="4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228BA1-2C67-4FE3-82AC-B6F347A08BBC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F22DC6-C3C1-4580-8746-19BC5D740B2F}" type="datetimeFigureOut">
              <a:rPr lang="el-GR"/>
              <a:pPr>
                <a:defRPr/>
              </a:pPr>
              <a:t>11/4/2021</a:t>
            </a:fld>
            <a:endParaRPr lang="el-GR"/>
          </a:p>
        </p:txBody>
      </p:sp>
      <p:sp>
        <p:nvSpPr>
          <p:cNvPr id="3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4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51B96C-5DEB-4305-BD54-3E640BD4FCC9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1FD31B-A655-4776-80A3-5273BF763BD7}" type="datetimeFigureOut">
              <a:rPr lang="el-GR"/>
              <a:pPr>
                <a:defRPr/>
              </a:pPr>
              <a:t>11/4/2021</a:t>
            </a:fld>
            <a:endParaRPr lang="el-GR"/>
          </a:p>
        </p:txBody>
      </p:sp>
      <p:sp>
        <p:nvSpPr>
          <p:cNvPr id="6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E51C05-61D3-4333-824A-6FD48254D225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l-GR" noProof="0" smtClean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907B84-E287-45BE-A075-3F69819EC3B0}" type="datetimeFigureOut">
              <a:rPr lang="el-GR"/>
              <a:pPr>
                <a:defRPr/>
              </a:pPr>
              <a:t>11/4/2021</a:t>
            </a:fld>
            <a:endParaRPr lang="el-GR"/>
          </a:p>
        </p:txBody>
      </p:sp>
      <p:sp>
        <p:nvSpPr>
          <p:cNvPr id="6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26A975-9DD0-47B3-BA68-27F23156A30F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1 - Θέση τίτλου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Kλικ για επεξεργασία του τίτλου</a:t>
            </a:r>
          </a:p>
        </p:txBody>
      </p:sp>
      <p:sp>
        <p:nvSpPr>
          <p:cNvPr id="1027" name="2 - Θέση κειμένου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E8CA118-10E2-46BD-AA40-A002BE5BF008}" type="datetimeFigureOut">
              <a:rPr lang="el-GR"/>
              <a:pPr>
                <a:defRPr/>
              </a:pPr>
              <a:t>11/4/2021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11B8F36-6E67-47C3-8428-822637D0818E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1 - Τίτλος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l-GR" sz="2800" smtClean="0"/>
              <a:t>Κεφ. 8</a:t>
            </a:r>
            <a:r>
              <a:rPr lang="el-GR" sz="2800" baseline="30000" smtClean="0"/>
              <a:t>ο</a:t>
            </a:r>
            <a:r>
              <a:rPr lang="el-GR" sz="2800" smtClean="0"/>
              <a:t> Περιγραφή της διαδικασίας που ακολούθησε ο ερευνητής</a:t>
            </a:r>
            <a:br>
              <a:rPr lang="el-GR" sz="2800" smtClean="0"/>
            </a:br>
            <a:endParaRPr lang="el-GR" sz="2800" smtClean="0"/>
          </a:p>
        </p:txBody>
      </p:sp>
      <p:sp>
        <p:nvSpPr>
          <p:cNvPr id="2051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450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el-GR" sz="2000" smtClean="0"/>
              <a:t>Στο κεφάλαιο αυτό περιγράφεται με λεπτομέρειες η διαδικασία βήμα προς βήμα που ακολούθησε ο ερευνητής για την πραγματοποίηση της έρευνάς του. Με τον τρόπο αυτό θα γίνει κατανοητός ο τρόπος με τον οποίο ο ερευνητής οργάνωσε τη μελέτη και πραγματοποίησε τα πειράματα.</a:t>
            </a:r>
          </a:p>
          <a:p>
            <a:pPr eaLnBrk="1" hangingPunct="1">
              <a:buFont typeface="Arial" charset="0"/>
              <a:buNone/>
            </a:pPr>
            <a:endParaRPr lang="el-GR" sz="2000" smtClean="0"/>
          </a:p>
          <a:p>
            <a:pPr eaLnBrk="1" hangingPunct="1">
              <a:buFont typeface="Arial" charset="0"/>
              <a:buNone/>
            </a:pPr>
            <a:r>
              <a:rPr lang="el-GR" sz="2000" smtClean="0"/>
              <a:t>Το κεφάλαιο αυτό θα περιλαμβάνει:</a:t>
            </a:r>
          </a:p>
          <a:p>
            <a:pPr eaLnBrk="1" hangingPunct="1">
              <a:buFont typeface="Arial" charset="0"/>
              <a:buNone/>
            </a:pPr>
            <a:endParaRPr lang="el-GR" sz="2000" smtClean="0"/>
          </a:p>
          <a:p>
            <a:pPr eaLnBrk="1" hangingPunct="1">
              <a:buFont typeface="Wingdings" pitchFamily="2" charset="2"/>
              <a:buChar char="ü"/>
            </a:pPr>
            <a:r>
              <a:rPr lang="el-GR" sz="2000" smtClean="0"/>
              <a:t>Διάγραμμα ροής της ερευνητικής εργασίας</a:t>
            </a:r>
          </a:p>
          <a:p>
            <a:pPr eaLnBrk="1" hangingPunct="1">
              <a:buFont typeface="Wingdings" pitchFamily="2" charset="2"/>
              <a:buChar char="ü"/>
            </a:pPr>
            <a:r>
              <a:rPr lang="el-GR" sz="2000" smtClean="0"/>
              <a:t>Τρόπος οργάνωσης του πειράματος (Δοκίμια , εξοπλισμός)</a:t>
            </a:r>
          </a:p>
          <a:p>
            <a:pPr eaLnBrk="1" hangingPunct="1">
              <a:buFont typeface="Wingdings" pitchFamily="2" charset="2"/>
              <a:buChar char="ü"/>
            </a:pPr>
            <a:r>
              <a:rPr lang="el-GR" sz="2000" smtClean="0"/>
              <a:t>Τρόπος διεξαγωγής του πειράματος</a:t>
            </a:r>
          </a:p>
          <a:p>
            <a:pPr eaLnBrk="1" hangingPunct="1">
              <a:buFont typeface="Wingdings" pitchFamily="2" charset="2"/>
              <a:buChar char="ü"/>
            </a:pPr>
            <a:r>
              <a:rPr lang="el-GR" sz="2000" smtClean="0"/>
              <a:t>Φωτογραφίες με τα υλικά και όργανα που χρησιμοποιήσατε καθώς και τις διάφορες φάσεις του πειράματος </a:t>
            </a:r>
          </a:p>
          <a:p>
            <a:pPr eaLnBrk="1" hangingPunct="1">
              <a:buFont typeface="Wingdings" pitchFamily="2" charset="2"/>
              <a:buChar char="ü"/>
            </a:pPr>
            <a:endParaRPr lang="el-GR" sz="2000" smtClean="0"/>
          </a:p>
          <a:p>
            <a:pPr eaLnBrk="1" hangingPunct="1">
              <a:buFont typeface="Arial" charset="0"/>
              <a:buNone/>
            </a:pPr>
            <a:endParaRPr lang="el-GR" sz="2000" smtClean="0"/>
          </a:p>
          <a:p>
            <a:pPr eaLnBrk="1" hangingPunct="1">
              <a:buFont typeface="Wingdings" pitchFamily="2" charset="2"/>
              <a:buChar char="ü"/>
            </a:pPr>
            <a:endParaRPr lang="el-GR" sz="2000" smtClean="0"/>
          </a:p>
          <a:p>
            <a:pPr eaLnBrk="1" hangingPunct="1">
              <a:buFont typeface="Arial" charset="0"/>
              <a:buNone/>
            </a:pPr>
            <a:endParaRPr lang="el-GR" sz="200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1 - Τίτλος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l-GR" sz="2800" smtClean="0"/>
              <a:t>Κεφ 9</a:t>
            </a:r>
            <a:r>
              <a:rPr lang="el-GR" sz="2800" baseline="30000" smtClean="0"/>
              <a:t>ο</a:t>
            </a:r>
            <a:r>
              <a:rPr lang="el-GR" sz="2800" smtClean="0"/>
              <a:t> Ορισμοί των μεταβλητών που μελετήθηκαν στην έρευνα</a:t>
            </a:r>
            <a:br>
              <a:rPr lang="el-GR" sz="2800" smtClean="0"/>
            </a:br>
            <a:endParaRPr lang="el-GR" sz="2800" smtClean="0"/>
          </a:p>
        </p:txBody>
      </p:sp>
      <p:sp>
        <p:nvSpPr>
          <p:cNvPr id="3075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Arial" charset="0"/>
              <a:buNone/>
            </a:pPr>
            <a:r>
              <a:rPr lang="el-GR" sz="2000" smtClean="0"/>
              <a:t>Αν εισάγονται στην έρευνα νέες μεταβλητές, αυτές θα πρέπει να οριστούν. Αν δεν υπάρχουν νέες μεταβλητές , τότε το κεφάλαιο αυτό παραλείπεται.</a:t>
            </a:r>
          </a:p>
          <a:p>
            <a:pPr eaLnBrk="1" hangingPunct="1">
              <a:buFont typeface="Arial" charset="0"/>
              <a:buNone/>
            </a:pPr>
            <a:endParaRPr lang="el-GR" sz="2000" smtClean="0"/>
          </a:p>
          <a:p>
            <a:pPr eaLnBrk="1" hangingPunct="1">
              <a:buFont typeface="Arial" charset="0"/>
              <a:buNone/>
            </a:pPr>
            <a:endParaRPr lang="el-GR" sz="2000" smtClean="0"/>
          </a:p>
          <a:p>
            <a:pPr eaLnBrk="1" hangingPunct="1">
              <a:buFont typeface="Arial" charset="0"/>
              <a:buNone/>
            </a:pPr>
            <a:endParaRPr lang="el-GR" sz="2000" smtClean="0"/>
          </a:p>
          <a:p>
            <a:pPr eaLnBrk="1" hangingPunct="1">
              <a:buFont typeface="Arial" charset="0"/>
              <a:buNone/>
            </a:pPr>
            <a:endParaRPr lang="el-GR" sz="2000" smtClean="0"/>
          </a:p>
          <a:p>
            <a:pPr eaLnBrk="1" hangingPunct="1">
              <a:buFont typeface="Arial" charset="0"/>
              <a:buNone/>
            </a:pPr>
            <a:endParaRPr lang="el-GR" sz="2000" smtClean="0"/>
          </a:p>
          <a:p>
            <a:pPr eaLnBrk="1" hangingPunct="1">
              <a:buFont typeface="Arial" charset="0"/>
              <a:buNone/>
            </a:pPr>
            <a:endParaRPr lang="el-GR" sz="2000" smtClean="0"/>
          </a:p>
          <a:p>
            <a:pPr eaLnBrk="1" hangingPunct="1">
              <a:buFont typeface="Arial" charset="0"/>
              <a:buNone/>
            </a:pPr>
            <a:endParaRPr lang="el-GR" sz="2000" smtClean="0"/>
          </a:p>
          <a:p>
            <a:pPr eaLnBrk="1" hangingPunct="1">
              <a:buFont typeface="Arial" charset="0"/>
              <a:buNone/>
            </a:pPr>
            <a:endParaRPr lang="el-GR" sz="2000" smtClean="0"/>
          </a:p>
          <a:p>
            <a:pPr eaLnBrk="1" hangingPunct="1">
              <a:buFont typeface="Arial" charset="0"/>
              <a:buNone/>
            </a:pPr>
            <a:endParaRPr lang="el-GR" sz="2000" smtClean="0"/>
          </a:p>
          <a:p>
            <a:pPr eaLnBrk="1" hangingPunct="1">
              <a:buFont typeface="Arial" charset="0"/>
              <a:buNone/>
            </a:pPr>
            <a:endParaRPr lang="el-GR" sz="160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1975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l-GR" sz="2800" dirty="0" smtClean="0"/>
              <a:t>Κεφ. 10</a:t>
            </a:r>
            <a:r>
              <a:rPr lang="el-GR" sz="2800" baseline="30000" dirty="0" smtClean="0"/>
              <a:t>ο</a:t>
            </a:r>
            <a:r>
              <a:rPr lang="el-GR" sz="2800" dirty="0" smtClean="0"/>
              <a:t> Συμπεράσματα</a:t>
            </a:r>
            <a:br>
              <a:rPr lang="el-GR" sz="2800" dirty="0" smtClean="0"/>
            </a:br>
            <a:endParaRPr lang="el-GR" sz="2800" dirty="0" smtClean="0"/>
          </a:p>
        </p:txBody>
      </p:sp>
      <p:sp>
        <p:nvSpPr>
          <p:cNvPr id="68611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620713"/>
            <a:ext cx="8229600" cy="5832475"/>
          </a:xfrm>
        </p:spPr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el-GR" sz="1600" dirty="0" smtClean="0"/>
              <a:t>Στο κεφάλαιο αυτό περιγράφονται με ακρίβεια τα αποτελέσματα στα οποία κατέληξε η έρευνα.</a:t>
            </a:r>
          </a:p>
          <a:p>
            <a:pPr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el-GR" sz="1600" dirty="0" smtClean="0"/>
              <a:t>Κατά τη διατύπωση των συμπερασμάτων θα πρέπει: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l-GR" sz="1600" dirty="0" smtClean="0"/>
              <a:t>Να διατυπώνονται κατά το δυνατόν με απλό τρόπο ,χωρίς τεχνικούς όρους, ώστε να γίνονται αντιληπτά, ακόμα και από τον κοινό άνθρωπο.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l-GR" sz="1600" dirty="0" smtClean="0"/>
              <a:t>Ο ερευνητής συσχετίζει τα συμπεράσματά του με την αρχική υπόθεση (αποδοχή ή απόρριψη της υπόθεσης).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l-GR" sz="1600" dirty="0" smtClean="0"/>
              <a:t>Να αναφέρονται σημεία που δεν υπήρξε η δυνατότητα νε διερευνηθούν με την πραγματοποίηση της έρευνας.</a:t>
            </a:r>
          </a:p>
          <a:p>
            <a:pPr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l-GR" sz="1600" b="1" u="sng" dirty="0" smtClean="0"/>
              <a:t>Για το 1</a:t>
            </a:r>
            <a:r>
              <a:rPr lang="el-GR" sz="1600" b="1" u="sng" baseline="30000" dirty="0" smtClean="0"/>
              <a:t>ο</a:t>
            </a:r>
            <a:r>
              <a:rPr lang="el-GR" sz="1600" b="1" u="sng" dirty="0" smtClean="0"/>
              <a:t> παράδειγμα 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l-GR" sz="1600" dirty="0" smtClean="0"/>
              <a:t>Αποδείχθηκε η σχέση ύψους του φυτού και τιμής του </a:t>
            </a:r>
            <a:r>
              <a:rPr lang="en-US" sz="1600" dirty="0" smtClean="0"/>
              <a:t>PH.</a:t>
            </a:r>
            <a:endParaRPr lang="el-GR" sz="1600" dirty="0" smtClean="0"/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l-GR" sz="1600" dirty="0" smtClean="0"/>
              <a:t>Παρατηρήθηκε διαφορά: 1) στο χρώμα του φυλλώματος και β) στο χρώμα των ανθέων.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l-GR" sz="1600" dirty="0" smtClean="0"/>
              <a:t>Δεν διευκρινίστηκε που οφείλεται μια έντονη </a:t>
            </a:r>
            <a:r>
              <a:rPr lang="el-GR" sz="1600" dirty="0" err="1" smtClean="0"/>
              <a:t>φυλλόπτωση</a:t>
            </a:r>
            <a:r>
              <a:rPr lang="el-GR" sz="1600" dirty="0" smtClean="0"/>
              <a:t> που παρατηρήθηκε σε ένα φυτό που αναπτύχθηκε σε  </a:t>
            </a:r>
            <a:r>
              <a:rPr lang="en-US" sz="1600" dirty="0" smtClean="0"/>
              <a:t>PH</a:t>
            </a:r>
            <a:r>
              <a:rPr lang="el-GR" sz="1600" dirty="0" smtClean="0"/>
              <a:t> 8</a:t>
            </a:r>
          </a:p>
          <a:p>
            <a:pPr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l-GR" sz="1600" b="1" u="sng" dirty="0" smtClean="0"/>
              <a:t>Για το 2</a:t>
            </a:r>
            <a:r>
              <a:rPr lang="el-GR" sz="1600" b="1" u="sng" baseline="30000" dirty="0" smtClean="0"/>
              <a:t>ο</a:t>
            </a:r>
            <a:r>
              <a:rPr lang="el-GR" sz="1600" b="1" u="sng" dirty="0" smtClean="0"/>
              <a:t> παράδειγμα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l-GR" sz="1600" dirty="0" smtClean="0"/>
              <a:t>Αποδείχθηκε ότι η σκληρότητα του υλικού συσκευασίας ενισχύει την αντοχή των μπισκότων στο θρυμματισμό που προκαλείται από την πτώση βάρους 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l-GR" sz="1600" dirty="0" smtClean="0"/>
              <a:t>Φαίνεται ότι το διπλό χαρτόνι προσφέρει καλύτερη προστασία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l-GR" sz="2000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l-GR" sz="2000" dirty="0" smtClean="0"/>
          </a:p>
          <a:p>
            <a:pPr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el-GR" sz="2000" dirty="0" smtClean="0"/>
              <a:t> 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337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l-GR" sz="2800" dirty="0" smtClean="0"/>
              <a:t>Κεφ. 11</a:t>
            </a:r>
            <a:r>
              <a:rPr lang="el-GR" sz="2800" baseline="30000" dirty="0" smtClean="0"/>
              <a:t>ο</a:t>
            </a:r>
            <a:r>
              <a:rPr lang="el-GR" sz="2800" dirty="0" smtClean="0"/>
              <a:t> Προτάσεις για συμπληρωματικές έρευνες στο μέλλον από άλλους ερευνητές/μελετητές</a:t>
            </a:r>
            <a:br>
              <a:rPr lang="el-GR" sz="2800" dirty="0" smtClean="0"/>
            </a:br>
            <a:endParaRPr lang="el-GR" sz="2800" dirty="0" smtClean="0"/>
          </a:p>
        </p:txBody>
      </p:sp>
      <p:sp>
        <p:nvSpPr>
          <p:cNvPr id="512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268413"/>
            <a:ext cx="8229600" cy="5184775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el-GR" sz="1800" smtClean="0"/>
              <a:t>Με βάση τα αποτελέσματα της έρευνας ο ερευνητής θα προτείνει νέες έρευνες στο μέλλον από άλλους ερευνητές σχετικά με:</a:t>
            </a:r>
          </a:p>
          <a:p>
            <a:pPr eaLnBrk="1" hangingPunct="1">
              <a:buFont typeface="Wingdings" pitchFamily="2" charset="2"/>
              <a:buChar char="v"/>
            </a:pPr>
            <a:r>
              <a:rPr lang="el-GR" sz="1800" smtClean="0"/>
              <a:t>Βελτιώσεις στο τομέα που ασχολήθηκε ο ερευνητής</a:t>
            </a:r>
          </a:p>
          <a:p>
            <a:pPr eaLnBrk="1" hangingPunct="1">
              <a:buFont typeface="Wingdings" pitchFamily="2" charset="2"/>
              <a:buChar char="v"/>
            </a:pPr>
            <a:r>
              <a:rPr lang="el-GR" sz="1800" smtClean="0"/>
              <a:t>Έρευνα σε άλλους τομείς που σχετίζονται με το θέμα</a:t>
            </a:r>
          </a:p>
          <a:p>
            <a:pPr algn="ctr" eaLnBrk="1" hangingPunct="1">
              <a:buFont typeface="Arial" charset="0"/>
              <a:buNone/>
            </a:pPr>
            <a:r>
              <a:rPr lang="el-GR" sz="1800" b="1" u="sng" smtClean="0"/>
              <a:t>Για το 1</a:t>
            </a:r>
            <a:r>
              <a:rPr lang="el-GR" sz="1800" b="1" u="sng" baseline="30000" smtClean="0"/>
              <a:t>ο</a:t>
            </a:r>
            <a:r>
              <a:rPr lang="el-GR" sz="1800" b="1" u="sng" smtClean="0"/>
              <a:t>  παράδειγμα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el-GR" sz="1800" smtClean="0"/>
              <a:t>Πιθανές τροφοπενίες σε όξινα και σε αλκαλικά εδάφη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el-GR" sz="1800" smtClean="0"/>
              <a:t>Το είδος του λιπάσματος σε σχέση με τη διαφοροποίηση του </a:t>
            </a:r>
            <a:r>
              <a:rPr lang="en-US" sz="1800" smtClean="0"/>
              <a:t>PH</a:t>
            </a:r>
            <a:endParaRPr lang="el-GR" sz="1800" smtClean="0"/>
          </a:p>
          <a:p>
            <a:pPr eaLnBrk="1" hangingPunct="1">
              <a:buFont typeface="Wingdings" pitchFamily="2" charset="2"/>
              <a:buChar char="Ø"/>
            </a:pPr>
            <a:r>
              <a:rPr lang="el-GR" sz="1800" smtClean="0"/>
              <a:t>Το χρώμα του εδάφους σαν ένδειξη της τιμής του </a:t>
            </a:r>
            <a:r>
              <a:rPr lang="en-US" sz="1800" smtClean="0"/>
              <a:t>PH</a:t>
            </a:r>
            <a:endParaRPr lang="el-GR" sz="1800" smtClean="0"/>
          </a:p>
          <a:p>
            <a:pPr algn="ctr" eaLnBrk="1" hangingPunct="1">
              <a:buFont typeface="Arial" charset="0"/>
              <a:buNone/>
            </a:pPr>
            <a:r>
              <a:rPr lang="el-GR" sz="1800" b="1" u="sng" smtClean="0"/>
              <a:t>Για το 2</a:t>
            </a:r>
            <a:r>
              <a:rPr lang="el-GR" sz="1800" b="1" u="sng" baseline="30000" smtClean="0"/>
              <a:t>ο</a:t>
            </a:r>
            <a:r>
              <a:rPr lang="el-GR" sz="1800" b="1" u="sng" smtClean="0"/>
              <a:t> παράδειγμα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el-GR" sz="1800" smtClean="0"/>
              <a:t>Η σημασία της χαλαρής ή σφικτής συσκευασίας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el-GR" sz="1800" smtClean="0"/>
              <a:t>Η αντοχή σε μηχανικές βλάβες που προκαλούνται από πτώση βάρους σε άλλο σημείο της συσκευασίας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el-GR" sz="1800" smtClean="0"/>
              <a:t>Η συμπεριφορά άλλου είδους μπισκότων</a:t>
            </a:r>
            <a:endParaRPr lang="el-GR" sz="2000" smtClean="0"/>
          </a:p>
          <a:p>
            <a:pPr eaLnBrk="1" hangingPunct="1">
              <a:buFont typeface="Arial" charset="0"/>
              <a:buNone/>
            </a:pPr>
            <a:endParaRPr lang="el-GR" sz="2000" smtClean="0"/>
          </a:p>
          <a:p>
            <a:pPr eaLnBrk="1" hangingPunct="1">
              <a:buFont typeface="Arial" charset="0"/>
              <a:buNone/>
            </a:pPr>
            <a:endParaRPr lang="el-GR" sz="140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337"/>
          </a:xfrm>
        </p:spPr>
        <p:txBody>
          <a:bodyPr/>
          <a:lstStyle/>
          <a:p>
            <a:pPr eaLnBrk="1" hangingPunct="1"/>
            <a:r>
              <a:rPr lang="el-GR" sz="2800" smtClean="0"/>
              <a:t>Κεφ. 12</a:t>
            </a:r>
            <a:r>
              <a:rPr lang="el-GR" sz="2800" baseline="30000" smtClean="0"/>
              <a:t>ο</a:t>
            </a:r>
            <a:r>
              <a:rPr lang="el-GR" sz="2800" smtClean="0"/>
              <a:t> Βιβλιογραφία</a:t>
            </a:r>
          </a:p>
        </p:txBody>
      </p:sp>
      <p:sp>
        <p:nvSpPr>
          <p:cNvPr id="6147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125538"/>
            <a:ext cx="8229600" cy="5732462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el-GR" sz="2000" smtClean="0"/>
              <a:t>Η βιβλιογραφία δίνει την εικόνα των πηγών πληροφόρησης που χρησιμοποιήθηκαν για την πραγματοποίηση της έρευνας. Είναι σημαντικό να παρουσιαστούν όλες οι πηγές πληροφόρησης και με συγκεκριμένο τρόπο.</a:t>
            </a:r>
          </a:p>
          <a:p>
            <a:pPr eaLnBrk="1" hangingPunct="1">
              <a:buFont typeface="Arial" charset="0"/>
              <a:buNone/>
            </a:pPr>
            <a:r>
              <a:rPr lang="el-GR" sz="2000" b="1" smtClean="0"/>
              <a:t>Αν πρόκειται για βιβλίο γράφεται ως εξής:</a:t>
            </a:r>
          </a:p>
          <a:p>
            <a:pPr eaLnBrk="1" hangingPunct="1">
              <a:buFont typeface="Arial" charset="0"/>
              <a:buNone/>
            </a:pPr>
            <a:r>
              <a:rPr lang="el-GR" sz="2000" smtClean="0"/>
              <a:t>Πρώτα γράφεται το επίθετο του συγγραφέα, ακολουθεί το αρχικό του μικρού του ονόματος, μετά ο τίτλος του βιβλίου σε εισαγωγικά με κεφαλαίο το πρώτο γράμμα κάθε λέξης , κατόπιν ο εκδοτικός οίκος και η διεύθυνσή του και τέλος η ημερομηνία έκδοσης . Όλα τα παραπάνω χωρίζονται με κόμμα.</a:t>
            </a:r>
          </a:p>
          <a:p>
            <a:pPr eaLnBrk="1" hangingPunct="1">
              <a:buFont typeface="Arial" charset="0"/>
              <a:buNone/>
            </a:pPr>
            <a:r>
              <a:rPr lang="el-GR" sz="2000" b="1" smtClean="0"/>
              <a:t>Αν πρόκειται για περιοδικό γράφεται ως εξής:</a:t>
            </a:r>
          </a:p>
          <a:p>
            <a:pPr eaLnBrk="1" hangingPunct="1">
              <a:buFont typeface="Arial" charset="0"/>
              <a:buNone/>
            </a:pPr>
            <a:r>
              <a:rPr lang="el-GR" sz="2000" smtClean="0"/>
              <a:t>Συγγραφέας, τίτλος άρθρου, τίτλος περιοδικού , αριθμός τεύχους, χρονολογία , σελίδες</a:t>
            </a:r>
          </a:p>
          <a:p>
            <a:pPr eaLnBrk="1" hangingPunct="1">
              <a:buFont typeface="Arial" charset="0"/>
              <a:buNone/>
            </a:pPr>
            <a:r>
              <a:rPr lang="el-GR" sz="2000" b="1" smtClean="0"/>
              <a:t>Αν πρόκειται για το διαδίκτυο γράφεται η διεύθυνση της ιστοσελίδας.</a:t>
            </a:r>
          </a:p>
          <a:p>
            <a:pPr eaLnBrk="1" hangingPunct="1">
              <a:buFont typeface="Arial" charset="0"/>
              <a:buNone/>
            </a:pPr>
            <a:endParaRPr lang="el-GR" sz="2000" b="1" smtClean="0"/>
          </a:p>
          <a:p>
            <a:pPr eaLnBrk="1" hangingPunct="1">
              <a:buFont typeface="Arial" charset="0"/>
              <a:buNone/>
            </a:pPr>
            <a:endParaRPr lang="el-GR" sz="2000" b="1" smtClean="0"/>
          </a:p>
          <a:p>
            <a:pPr eaLnBrk="1" hangingPunct="1">
              <a:buFont typeface="Arial" charset="0"/>
              <a:buNone/>
            </a:pPr>
            <a:endParaRPr lang="el-GR" sz="1600" b="1" smtClean="0"/>
          </a:p>
          <a:p>
            <a:pPr eaLnBrk="1" hangingPunct="1">
              <a:buFont typeface="Arial" charset="0"/>
              <a:buNone/>
            </a:pPr>
            <a:endParaRPr lang="el-GR" sz="2000" b="1" smtClean="0"/>
          </a:p>
          <a:p>
            <a:pPr eaLnBrk="1" hangingPunct="1">
              <a:buFont typeface="Arial" charset="0"/>
              <a:buNone/>
            </a:pPr>
            <a:endParaRPr lang="el-GR" sz="2000" b="1" smtClean="0"/>
          </a:p>
          <a:p>
            <a:pPr eaLnBrk="1" hangingPunct="1">
              <a:buFont typeface="Arial" charset="0"/>
              <a:buNone/>
            </a:pPr>
            <a:endParaRPr lang="el-GR" sz="200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530</Words>
  <Application>Microsoft Office PowerPoint</Application>
  <PresentationFormat>Προβολή στην οθόνη (4:3)</PresentationFormat>
  <Paragraphs>60</Paragraphs>
  <Slides>5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5</vt:i4>
      </vt:variant>
    </vt:vector>
  </HeadingPairs>
  <TitlesOfParts>
    <vt:vector size="9" baseType="lpstr">
      <vt:lpstr>Arial</vt:lpstr>
      <vt:lpstr>Calibri</vt:lpstr>
      <vt:lpstr>Wingdings</vt:lpstr>
      <vt:lpstr>Θέμα του Office</vt:lpstr>
      <vt:lpstr>Κεφ. 8ο Περιγραφή της διαδικασίας που ακολούθησε ο ερευνητής </vt:lpstr>
      <vt:lpstr>Κεφ 9ο Ορισμοί των μεταβλητών που μελετήθηκαν στην έρευνα </vt:lpstr>
      <vt:lpstr>Κεφ. 10ο Συμπεράσματα </vt:lpstr>
      <vt:lpstr>Κεφ. 11ο Προτάσεις για συμπληρωματικές έρευνες στο μέλλον από άλλους ερευνητές/μελετητές </vt:lpstr>
      <vt:lpstr>Κεφ. 12ο Βιβλιογραφία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ΕΡΕΥΝΑ ΚΑΙ ΠΕΙΡΑΜΑΤΙΣΜΟΣ</dc:title>
  <dc:creator>VARDAKIS</dc:creator>
  <cp:lastModifiedBy>ΦΩΤΗΣ</cp:lastModifiedBy>
  <cp:revision>14</cp:revision>
  <dcterms:created xsi:type="dcterms:W3CDTF">2016-01-06T12:52:12Z</dcterms:created>
  <dcterms:modified xsi:type="dcterms:W3CDTF">2021-04-11T16:47:11Z</dcterms:modified>
</cp:coreProperties>
</file>