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CFA9-75FE-4510-9FA9-F2F9177AAF0A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606C-7C0E-49E1-96C0-C4DFB3B438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4C74-EE22-4F92-99E8-18BE7A31F660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2B9F-5253-44C0-AF51-837BFFB747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AC83-6122-488D-9879-95C9AD6D550D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FCD8-C206-40F3-8A31-C8EC49E5D5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B33D-1BD9-418C-B39E-BDCF89B51D61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FD40-574F-459E-9737-20E4232B35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37D5-90E3-4B17-8C56-DCACA991D0FC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56E20-E0EF-43E9-9460-76F9FCCA4D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E6771-B13E-43EC-B81C-5104B0A2D47C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E9AE-C2C8-4557-9FD9-BFD4BF6729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6419-149D-4F94-8BAB-348BBA4BC3C1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D9D3-1C02-48DC-8076-5DA1F6CE50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C211-D8D0-437C-B857-AECA74A3E006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28BA1-2C67-4FE3-82AC-B6F347A08B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2DC6-C3C1-4580-8746-19BC5D740B2F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B96C-5DEB-4305-BD54-3E640BD4FC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D31B-A655-4776-80A3-5273BF763BD7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1C05-61D3-4333-824A-6FD48254D2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7B84-E287-45BE-A075-3F69819EC3B0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A975-9DD0-47B3-BA68-27F23156A3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8CA118-10E2-46BD-AA40-A002BE5BF008}" type="datetimeFigureOut">
              <a:rPr lang="el-GR"/>
              <a:pPr>
                <a:defRPr/>
              </a:pPr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B8F36-6E67-47C3-8428-822637D081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smtClean="0"/>
              <a:t>Κεφ. 8</a:t>
            </a:r>
            <a:r>
              <a:rPr lang="el-GR" sz="2800" baseline="30000" smtClean="0"/>
              <a:t>ο</a:t>
            </a:r>
            <a:r>
              <a:rPr lang="el-GR" sz="2800" smtClean="0"/>
              <a:t> Περιγραφή της διαδικασίας που ακολούθησε ο ερευνητής</a:t>
            </a:r>
            <a:br>
              <a:rPr lang="el-GR" sz="2800" smtClean="0"/>
            </a:br>
            <a:endParaRPr lang="el-GR" sz="2800" smtClean="0"/>
          </a:p>
        </p:txBody>
      </p:sp>
      <p:sp>
        <p:nvSpPr>
          <p:cNvPr id="205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000" smtClean="0"/>
              <a:t>Στο κεφάλαιο αυτό περιγράφεται με λεπτομέρειες η διαδικασία βήμα προς βήμα που ακολούθησε ο ερευνητής για την πραγματοποίηση της έρευνάς του. Με τον τρόπο αυτό θα γίνει κατανοητός ο τρόπος με τον οποίο ο ερευνητής οργάνωσε τη μελέτη και πραγματοποίησε τα πειράματα.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Το κεφάλαιο αυτό θα περιλαμβάνει: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el-GR" sz="2000" smtClean="0"/>
              <a:t>Διάγραμμα ροής της ερευνητικής εργασίας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2000" smtClean="0"/>
              <a:t>Τρόπος οργάνωσης του πειράματος (Δοκίμια , εξοπλισμός)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2000" smtClean="0"/>
              <a:t>Τρόπος διεξαγωγής του πειράματος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2000" smtClean="0"/>
              <a:t>Φωτογραφίες με τα υλικά και όργανα που χρησιμοποιήσατε καθώς και τις διάφορες φάσεις του πειράματος </a:t>
            </a:r>
          </a:p>
          <a:p>
            <a:pPr eaLnBrk="1" hangingPunct="1">
              <a:buFont typeface="Wingdings" pitchFamily="2" charset="2"/>
              <a:buChar char="ü"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Wingdings" pitchFamily="2" charset="2"/>
              <a:buChar char="ü"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smtClean="0"/>
              <a:t>Κεφ 9</a:t>
            </a:r>
            <a:r>
              <a:rPr lang="el-GR" sz="2800" baseline="30000" smtClean="0"/>
              <a:t>ο</a:t>
            </a:r>
            <a:r>
              <a:rPr lang="el-GR" sz="2800" smtClean="0"/>
              <a:t> Ορισμοί των μεταβλητών που μελετήθηκαν στην έρευνα</a:t>
            </a:r>
            <a:br>
              <a:rPr lang="el-GR" sz="2800" smtClean="0"/>
            </a:br>
            <a:endParaRPr lang="el-GR" sz="2800" smtClean="0"/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000" smtClean="0"/>
              <a:t>Αν εισάγονται στην έρευνα νέες μεταβλητές, αυτές θα πρέπει να οριστούν. Αν δεν υπάρχουν νέες μεταβλητές , τότε το κεφάλαιο αυτό παραλείπεται.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1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Κεφ. 10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Συμπεράσματα</a:t>
            </a:r>
            <a:br>
              <a:rPr lang="el-GR" sz="2800" dirty="0" smtClean="0"/>
            </a:br>
            <a:endParaRPr lang="el-GR" sz="2800" dirty="0" smtClean="0"/>
          </a:p>
        </p:txBody>
      </p:sp>
      <p:sp>
        <p:nvSpPr>
          <p:cNvPr id="6861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8324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1600" dirty="0" smtClean="0"/>
              <a:t>Στο κεφάλαιο αυτό περιγράφονται με ακρίβεια τα αποτελέσματα στα οποία κατέληξε η έρευνα.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1600" dirty="0" smtClean="0"/>
              <a:t>Κατά τη διατύπωση των συμπερασμάτων θα πρέπει: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Να διατυπώνονται κατά το δυνατόν με απλό τρόπο ,χωρίς τεχνικούς όρους, ώστε να γίνονται αντιληπτά, ακόμα και από τον κοινό άνθρωπο.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Ο ερευνητής συσχετίζει τα συμπεράσματά του με την αρχική υπόθεση (αποδοχή ή απόρριψη της υπόθεσης).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Να αναφέρονται σημεία που δεν υπήρξε η δυνατότητα νε διερευνηθούν με την πραγματοποίηση της έρευνας.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600" b="1" u="sng" dirty="0" smtClean="0"/>
              <a:t>Για το 1</a:t>
            </a:r>
            <a:r>
              <a:rPr lang="el-GR" sz="1600" b="1" u="sng" baseline="30000" dirty="0" smtClean="0"/>
              <a:t>ο</a:t>
            </a:r>
            <a:r>
              <a:rPr lang="el-GR" sz="1600" b="1" u="sng" dirty="0" smtClean="0"/>
              <a:t> παράδειγμα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Αποδείχθηκε η σχέση ύψους του φυτού και τιμής του </a:t>
            </a:r>
            <a:r>
              <a:rPr lang="en-US" sz="1600" dirty="0" smtClean="0"/>
              <a:t>PH.</a:t>
            </a:r>
            <a:endParaRPr lang="el-GR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Παρατηρήθηκε διαφορά: 1) στο χρώμα του φυλλώματος και β) στο χρώμα των ανθέων.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Δεν διευκρινίστηκε που οφείλεται μια έντονη </a:t>
            </a:r>
            <a:r>
              <a:rPr lang="el-GR" sz="1600" dirty="0" err="1" smtClean="0"/>
              <a:t>φυλλόπτωση</a:t>
            </a:r>
            <a:r>
              <a:rPr lang="el-GR" sz="1600" dirty="0" smtClean="0"/>
              <a:t> που παρατηρήθηκε σε ένα φυτό που αναπτύχθηκε σε  </a:t>
            </a:r>
            <a:r>
              <a:rPr lang="en-US" sz="1600" dirty="0" smtClean="0"/>
              <a:t>PH</a:t>
            </a:r>
            <a:r>
              <a:rPr lang="el-GR" sz="1600" dirty="0" smtClean="0"/>
              <a:t> 8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600" b="1" u="sng" dirty="0" smtClean="0"/>
              <a:t>Για το 2</a:t>
            </a:r>
            <a:r>
              <a:rPr lang="el-GR" sz="1600" b="1" u="sng" baseline="30000" dirty="0" smtClean="0"/>
              <a:t>ο</a:t>
            </a:r>
            <a:r>
              <a:rPr lang="el-GR" sz="1600" b="1" u="sng" dirty="0" smtClean="0"/>
              <a:t> παράδειγμα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Αποδείχθηκε ότι η σκληρότητα του υλικού συσκευασίας ενισχύει την αντοχή των μπισκότων στο θρυμματισμό που προκαλείται από την πτώση βάρους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600" dirty="0" smtClean="0"/>
              <a:t>Φαίνεται ότι το διπλό χαρτόνι προσφέρει καλύτερη προστασία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Κεφ. 11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Προτάσεις για συμπληρωματικές έρευνες στο μέλλον από άλλους ερευνητές/μελετητές</a:t>
            </a:r>
            <a:br>
              <a:rPr lang="el-GR" sz="2800" dirty="0" smtClean="0"/>
            </a:br>
            <a:endParaRPr lang="el-GR" sz="2800" dirty="0" smtClean="0"/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1800" smtClean="0"/>
              <a:t>Με βάση τα αποτελέσματα της έρευνας ο ερευνητής θα προτείνει νέες έρευνες στο μέλλον από άλλους ερευνητές σχετικά με: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sz="1800" smtClean="0"/>
              <a:t>Βελτιώσεις στο τομέα που ασχολήθηκε ο ερευνητής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sz="1800" smtClean="0"/>
              <a:t>Έρευνα σε άλλους τομείς που σχετίζονται με το θέμα</a:t>
            </a:r>
          </a:p>
          <a:p>
            <a:pPr algn="ctr" eaLnBrk="1" hangingPunct="1">
              <a:buFont typeface="Arial" charset="0"/>
              <a:buNone/>
            </a:pPr>
            <a:r>
              <a:rPr lang="el-GR" sz="1800" b="1" u="sng" smtClean="0"/>
              <a:t>Για το 1</a:t>
            </a:r>
            <a:r>
              <a:rPr lang="el-GR" sz="1800" b="1" u="sng" baseline="30000" smtClean="0"/>
              <a:t>ο</a:t>
            </a:r>
            <a:r>
              <a:rPr lang="el-GR" sz="1800" b="1" u="sng" smtClean="0"/>
              <a:t>  παράδειγμα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Πιθανές τροφοπενίες σε όξινα και σε αλκαλικά εδάφη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Το είδος του λιπάσματος σε σχέση με τη διαφοροποίηση του </a:t>
            </a:r>
            <a:r>
              <a:rPr lang="en-US" sz="1800" smtClean="0"/>
              <a:t>PH</a:t>
            </a:r>
            <a:endParaRPr lang="el-GR" sz="180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Το χρώμα του εδάφους σαν ένδειξη της τιμής του </a:t>
            </a:r>
            <a:r>
              <a:rPr lang="en-US" sz="1800" smtClean="0"/>
              <a:t>PH</a:t>
            </a:r>
            <a:endParaRPr lang="el-GR" sz="1800" smtClean="0"/>
          </a:p>
          <a:p>
            <a:pPr algn="ctr" eaLnBrk="1" hangingPunct="1">
              <a:buFont typeface="Arial" charset="0"/>
              <a:buNone/>
            </a:pPr>
            <a:r>
              <a:rPr lang="el-GR" sz="1800" b="1" u="sng" smtClean="0"/>
              <a:t>Για το 2</a:t>
            </a:r>
            <a:r>
              <a:rPr lang="el-GR" sz="1800" b="1" u="sng" baseline="30000" smtClean="0"/>
              <a:t>ο</a:t>
            </a:r>
            <a:r>
              <a:rPr lang="el-GR" sz="1800" b="1" u="sng" smtClean="0"/>
              <a:t> παράδειγμα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Η σημασία της χαλαρής ή σφικτής συσκευασίας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Η αντοχή σε μηχανικές βλάβες που προκαλούνται από πτώση βάρους σε άλλο σημείο της συσκευασίας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Η συμπεριφορά άλλου είδους μπισκότων</a:t>
            </a: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l-GR" sz="2800" smtClean="0"/>
              <a:t>Κεφ. 12</a:t>
            </a:r>
            <a:r>
              <a:rPr lang="el-GR" sz="2800" baseline="30000" smtClean="0"/>
              <a:t>ο</a:t>
            </a:r>
            <a:r>
              <a:rPr lang="el-GR" sz="2800" smtClean="0"/>
              <a:t> Βιβλιογραφία</a:t>
            </a: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000" smtClean="0"/>
              <a:t>Η βιβλιογραφία δίνει την εικόνα των πηγών πληροφόρησης που χρησιμοποιήθηκαν για την πραγματοποίηση της έρευνας. Είναι σημαντικό να παρουσιαστούν όλες οι πηγές πληροφόρησης και με συγκεκριμένο τρόπο.</a:t>
            </a:r>
          </a:p>
          <a:p>
            <a:pPr eaLnBrk="1" hangingPunct="1">
              <a:buFont typeface="Arial" charset="0"/>
              <a:buNone/>
            </a:pPr>
            <a:r>
              <a:rPr lang="el-GR" sz="2000" b="1" smtClean="0"/>
              <a:t>Αν πρόκειται για βιβλίο γράφεται ως εξής: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Πρώτα γράφεται το επίθετο του συγγραφέα, ακολουθεί το αρχικό του μικρού του ονόματος, μετά ο τίτλος του βιβλίου σε εισαγωγικά με κεφαλαίο το πρώτο γράμμα κάθε λέξης , κατόπιν ο εκδοτικός οίκος και η διεύθυνσή του και τέλος η ημερομηνία έκδοσης . Όλα τα παραπάνω χωρίζονται με κόμμα.</a:t>
            </a:r>
          </a:p>
          <a:p>
            <a:pPr eaLnBrk="1" hangingPunct="1">
              <a:buFont typeface="Arial" charset="0"/>
              <a:buNone/>
            </a:pPr>
            <a:r>
              <a:rPr lang="el-GR" sz="2000" b="1" smtClean="0"/>
              <a:t>Αν πρόκειται για περιοδικό γράφεται ως εξής: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Συγγραφέας, τίτλος άρθρου, τίτλος περιοδικού , αριθμός τεύχους, χρονολογία , σελίδες</a:t>
            </a:r>
          </a:p>
          <a:p>
            <a:pPr eaLnBrk="1" hangingPunct="1">
              <a:buFont typeface="Arial" charset="0"/>
              <a:buNone/>
            </a:pPr>
            <a:r>
              <a:rPr lang="el-GR" sz="2000" b="1" smtClean="0"/>
              <a:t>Αν πρόκειται για το διαδίκτυο γράφεται η διεύθυνση της ιστοσελίδας.</a:t>
            </a:r>
          </a:p>
          <a:p>
            <a:pPr eaLnBrk="1" hangingPunct="1">
              <a:buFont typeface="Arial" charset="0"/>
              <a:buNone/>
            </a:pPr>
            <a:endParaRPr lang="el-GR" sz="2000" b="1" smtClean="0"/>
          </a:p>
          <a:p>
            <a:pPr eaLnBrk="1" hangingPunct="1">
              <a:buFont typeface="Arial" charset="0"/>
              <a:buNone/>
            </a:pPr>
            <a:endParaRPr lang="el-GR" sz="2000" b="1" smtClean="0"/>
          </a:p>
          <a:p>
            <a:pPr eaLnBrk="1" hangingPunct="1">
              <a:buFont typeface="Arial" charset="0"/>
              <a:buNone/>
            </a:pPr>
            <a:endParaRPr lang="el-GR" sz="1600" b="1" smtClean="0"/>
          </a:p>
          <a:p>
            <a:pPr eaLnBrk="1" hangingPunct="1">
              <a:buFont typeface="Arial" charset="0"/>
              <a:buNone/>
            </a:pPr>
            <a:endParaRPr lang="el-GR" sz="2000" b="1" smtClean="0"/>
          </a:p>
          <a:p>
            <a:pPr eaLnBrk="1" hangingPunct="1">
              <a:buFont typeface="Arial" charset="0"/>
              <a:buNone/>
            </a:pPr>
            <a:endParaRPr lang="el-GR" sz="2000" b="1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530</Words>
  <Application>Microsoft Office PowerPoint</Application>
  <PresentationFormat>Προβολή στην οθόνη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Θέμα του Office</vt:lpstr>
      <vt:lpstr>Κεφ. 8ο Περιγραφή της διαδικασίας που ακολούθησε ο ερευνητής </vt:lpstr>
      <vt:lpstr>Κεφ 9ο Ορισμοί των μεταβλητών που μελετήθηκαν στην έρευνα </vt:lpstr>
      <vt:lpstr>Κεφ. 10ο Συμπεράσματα </vt:lpstr>
      <vt:lpstr>Κεφ. 11ο Προτάσεις για συμπληρωματικές έρευνες στο μέλλον από άλλους ερευνητές/μελετητές </vt:lpstr>
      <vt:lpstr>Κεφ. 12ο 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ΕΡΕΥΝΑ ΚΑΙ ΠΕΙΡΑΜΑΤΙΣΜΟΣ</dc:title>
  <dc:creator>VARDAKIS</dc:creator>
  <cp:lastModifiedBy>ΦΩΤΗΣ</cp:lastModifiedBy>
  <cp:revision>14</cp:revision>
  <dcterms:created xsi:type="dcterms:W3CDTF">2016-01-06T12:52:12Z</dcterms:created>
  <dcterms:modified xsi:type="dcterms:W3CDTF">2021-04-11T16:47:11Z</dcterms:modified>
</cp:coreProperties>
</file>