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97" r:id="rId4"/>
    <p:sldId id="285" r:id="rId5"/>
    <p:sldId id="298" r:id="rId6"/>
    <p:sldId id="283" r:id="rId7"/>
    <p:sldId id="299" r:id="rId8"/>
    <p:sldId id="257" r:id="rId9"/>
    <p:sldId id="301" r:id="rId10"/>
    <p:sldId id="286" r:id="rId11"/>
    <p:sldId id="302" r:id="rId12"/>
    <p:sldId id="305" r:id="rId13"/>
    <p:sldId id="303" r:id="rId14"/>
    <p:sldId id="304" r:id="rId15"/>
    <p:sldId id="306" r:id="rId16"/>
    <p:sldId id="308" r:id="rId17"/>
    <p:sldId id="309" r:id="rId18"/>
    <p:sldId id="30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1BDFF"/>
    <a:srgbClr val="5DD5FF"/>
    <a:srgbClr val="FF9933"/>
    <a:srgbClr val="9EFF29"/>
    <a:srgbClr val="003635"/>
    <a:srgbClr val="00217E"/>
    <a:srgbClr val="600000"/>
    <a:srgbClr val="FF8225"/>
    <a:srgbClr val="FF2549"/>
    <a:srgbClr val="FF0D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1104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21" y="1917290"/>
            <a:ext cx="8096860" cy="14674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657" y="3639165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19" y="128474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5691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3890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foundation.org/about/vision/history-of-the-we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me.cern/" TargetMode="External"/><Relationship Id="rId5" Type="http://schemas.openxmlformats.org/officeDocument/2006/relationships/hyperlink" Target="https://el.wikipedia.org/wiki/&#933;&#960;&#949;&#961;&#954;&#949;&#943;&#956;&#949;&#957;&#959;" TargetMode="External"/><Relationship Id="rId4" Type="http://schemas.openxmlformats.org/officeDocument/2006/relationships/hyperlink" Target="https://en.wikipedia.org/wiki/List_of_Internet_top-level_domai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795" y="1814052"/>
            <a:ext cx="7617540" cy="1622322"/>
          </a:xfrm>
        </p:spPr>
        <p:txBody>
          <a:bodyPr>
            <a:normAutofit/>
          </a:bodyPr>
          <a:lstStyle/>
          <a:p>
            <a:r>
              <a:rPr lang="el-GR" dirty="0" smtClean="0"/>
              <a:t>Κεφάλαιο 1</a:t>
            </a:r>
            <a:r>
              <a:rPr lang="en-US" dirty="0" smtClean="0"/>
              <a:t>2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 Παγκόσμιος Ιστός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53" y="3738707"/>
            <a:ext cx="7498298" cy="730043"/>
          </a:xfrm>
        </p:spPr>
        <p:txBody>
          <a:bodyPr/>
          <a:lstStyle/>
          <a:p>
            <a:r>
              <a:rPr lang="el-GR" dirty="0" smtClean="0"/>
              <a:t>Πληροφορική Α’ Γυμνασίου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Υπερκείμενο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83" y="1017639"/>
            <a:ext cx="8495072" cy="398206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Για την επίσκεψη σε ιστοσελίδες χρησιμοποιούμε ειδικό λογισμικό: </a:t>
            </a:r>
            <a:r>
              <a:rPr lang="el-GR" b="1" dirty="0" smtClean="0"/>
              <a:t>Τον </a:t>
            </a:r>
            <a:r>
              <a:rPr lang="el-GR" b="1" dirty="0" err="1" smtClean="0"/>
              <a:t>φυλλομετρητή</a:t>
            </a:r>
            <a:r>
              <a:rPr lang="el-GR" b="1" dirty="0" smtClean="0"/>
              <a:t> (</a:t>
            </a:r>
            <a:r>
              <a:rPr lang="en-US" b="1" dirty="0" smtClean="0"/>
              <a:t>Web Browser)</a:t>
            </a:r>
          </a:p>
          <a:p>
            <a:pPr lvl="1"/>
            <a:r>
              <a:rPr lang="el-GR" dirty="0" smtClean="0"/>
              <a:t>π.χ. </a:t>
            </a:r>
            <a:r>
              <a:rPr lang="en-US" dirty="0" smtClean="0"/>
              <a:t>Firefox, Chrome, Safari, Edge, Opera </a:t>
            </a:r>
            <a:r>
              <a:rPr lang="el-GR" dirty="0" smtClean="0"/>
              <a:t>κ.α.</a:t>
            </a:r>
          </a:p>
          <a:p>
            <a:r>
              <a:rPr lang="el-GR" dirty="0" smtClean="0"/>
              <a:t>Κάθε ιστοσελίδα είναι συνδεδεμένη με κάποιες άλλες και περιέχει συνδέσμους προς αυτές</a:t>
            </a:r>
            <a:r>
              <a:rPr lang="en-US" dirty="0" smtClean="0"/>
              <a:t> (</a:t>
            </a:r>
            <a:r>
              <a:rPr lang="el-GR" b="1" dirty="0" err="1" smtClean="0"/>
              <a:t>υπερσύνδεσμοι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Επιλέγοντας </a:t>
            </a:r>
            <a:r>
              <a:rPr lang="el-GR" dirty="0" err="1" smtClean="0"/>
              <a:t>υπερσυνδέσμους</a:t>
            </a:r>
            <a:r>
              <a:rPr lang="el-GR" dirty="0" smtClean="0"/>
              <a:t> επισκεπτόμαστε νέες ιστοσελίδες</a:t>
            </a:r>
          </a:p>
          <a:p>
            <a:r>
              <a:rPr lang="el-GR" dirty="0" smtClean="0"/>
              <a:t>Οι νέες ιστοσελίδες περιέχουν και αυτές με τη σειρά τους </a:t>
            </a:r>
            <a:r>
              <a:rPr lang="el-GR" dirty="0" err="1" smtClean="0"/>
              <a:t>υπερσυνδέσμους</a:t>
            </a:r>
            <a:r>
              <a:rPr lang="el-GR" dirty="0" smtClean="0"/>
              <a:t> προς άλλες ιστοσελίδες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Υπερκείμενο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83" y="1002892"/>
            <a:ext cx="8495072" cy="41590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Αυτός ο τρόπος οργάνωσης και διασύνδεσης των ιστοσελίδων ονομάζεται: </a:t>
            </a:r>
            <a:r>
              <a:rPr lang="el-GR" b="1" dirty="0" smtClean="0"/>
              <a:t>Υπερκείμενο (</a:t>
            </a:r>
            <a:r>
              <a:rPr lang="en-US" b="1" dirty="0" smtClean="0"/>
              <a:t>Hypertext)</a:t>
            </a:r>
          </a:p>
          <a:p>
            <a:endParaRPr lang="el-GR" sz="1700" b="1" dirty="0" smtClean="0"/>
          </a:p>
          <a:p>
            <a:pPr>
              <a:buNone/>
            </a:pPr>
            <a:r>
              <a:rPr lang="el-GR" b="1" dirty="0" smtClean="0"/>
              <a:t>Ορισμός: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b="1" dirty="0" smtClean="0"/>
              <a:t>Υπερκείμενο </a:t>
            </a:r>
            <a:r>
              <a:rPr lang="el-GR" dirty="0" smtClean="0"/>
              <a:t>είναι το κείμενο από πολλά στοιχειώδη αυτόνομα κείμενα συνδεδεμένα μεταξύ τους, με δυνατότητα επιλογής διαφορετικών διαδρομών ανάγνωσης και αναζήτησης πληροφοριών</a:t>
            </a:r>
            <a:endParaRPr lang="en-US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l-GR" b="1" u="sng" dirty="0" smtClean="0"/>
              <a:t>Σημείωση</a:t>
            </a:r>
            <a:r>
              <a:rPr lang="el-GR" dirty="0" smtClean="0"/>
              <a:t>: Επειδή οι ιστοσελίδες περιέχουν εικόνες, ήχο βίντεο συχνά μιλάμε πλέον για </a:t>
            </a:r>
            <a:r>
              <a:rPr lang="el-GR" b="1" dirty="0" err="1" smtClean="0"/>
              <a:t>Υπερμέσα</a:t>
            </a:r>
            <a:r>
              <a:rPr lang="el-GR" b="1" dirty="0" smtClean="0"/>
              <a:t> (</a:t>
            </a:r>
            <a:r>
              <a:rPr lang="en-US" b="1" dirty="0" smtClean="0"/>
              <a:t>Hypermedia)</a:t>
            </a: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Υπερκείμενο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65" y="1017638"/>
            <a:ext cx="8775290" cy="41258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 smtClean="0"/>
              <a:t>Ιστορικά στοιχεία:</a:t>
            </a:r>
            <a:endParaRPr lang="en-US" b="1" dirty="0" smtClean="0"/>
          </a:p>
          <a:p>
            <a:r>
              <a:rPr lang="el-GR" dirty="0" smtClean="0"/>
              <a:t>Παλιά ιδέα, πριν την ανάπτυξη των Η/Υ (1945, </a:t>
            </a:r>
            <a:r>
              <a:rPr lang="en-US" dirty="0" err="1" smtClean="0"/>
              <a:t>Memex</a:t>
            </a:r>
            <a:r>
              <a:rPr lang="el-GR" dirty="0" smtClean="0"/>
              <a:t>, </a:t>
            </a:r>
            <a:r>
              <a:rPr lang="en-US" dirty="0" err="1" smtClean="0"/>
              <a:t>Vannevar</a:t>
            </a:r>
            <a:r>
              <a:rPr lang="en-US" dirty="0" smtClean="0"/>
              <a:t> Bush)</a:t>
            </a:r>
            <a:endParaRPr lang="el-GR" dirty="0" smtClean="0"/>
          </a:p>
          <a:p>
            <a:r>
              <a:rPr lang="el-GR" dirty="0" smtClean="0"/>
              <a:t>Πρώτη χρήση του όρου το 1965 (σχέδιο </a:t>
            </a:r>
            <a:r>
              <a:rPr lang="en-US" dirty="0" err="1" smtClean="0"/>
              <a:t>Zanadu</a:t>
            </a:r>
            <a:r>
              <a:rPr lang="en-US" dirty="0" smtClean="0"/>
              <a:t>, Ted Nelson)</a:t>
            </a:r>
          </a:p>
          <a:p>
            <a:r>
              <a:rPr lang="el-GR" dirty="0" smtClean="0"/>
              <a:t>Πρώτο σύστημα υπερκειμένου NLS (</a:t>
            </a:r>
            <a:r>
              <a:rPr lang="el-GR" dirty="0" err="1" smtClean="0"/>
              <a:t>oN</a:t>
            </a:r>
            <a:r>
              <a:rPr lang="el-GR" dirty="0" smtClean="0"/>
              <a:t> </a:t>
            </a:r>
            <a:r>
              <a:rPr lang="el-GR" dirty="0" err="1" smtClean="0"/>
              <a:t>Line</a:t>
            </a:r>
            <a:r>
              <a:rPr lang="el-GR" dirty="0" smtClean="0"/>
              <a:t> </a:t>
            </a:r>
            <a:r>
              <a:rPr lang="el-GR" dirty="0" err="1" smtClean="0"/>
              <a:t>System</a:t>
            </a:r>
            <a:r>
              <a:rPr lang="el-GR" dirty="0" smtClean="0"/>
              <a:t>, Δεκαετία του ’60 από τον </a:t>
            </a:r>
            <a:r>
              <a:rPr lang="el-GR" dirty="0" err="1" smtClean="0"/>
              <a:t>Doug</a:t>
            </a:r>
            <a:r>
              <a:rPr lang="el-GR" dirty="0" smtClean="0"/>
              <a:t> </a:t>
            </a:r>
            <a:r>
              <a:rPr lang="el-GR" dirty="0" err="1" smtClean="0"/>
              <a:t>Engelbart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 smtClean="0"/>
              <a:t>To 1989 o Tim </a:t>
            </a:r>
            <a:r>
              <a:rPr lang="en-US" dirty="0" err="1" smtClean="0"/>
              <a:t>Bereners</a:t>
            </a:r>
            <a:r>
              <a:rPr lang="en-US" dirty="0" smtClean="0"/>
              <a:t>-Lee </a:t>
            </a:r>
            <a:r>
              <a:rPr lang="el-GR" dirty="0" smtClean="0"/>
              <a:t>δημιουργεί τον </a:t>
            </a:r>
            <a:r>
              <a:rPr lang="el-GR" b="1" dirty="0" smtClean="0"/>
              <a:t>Παγκόσμιο Ιστό</a:t>
            </a:r>
            <a:r>
              <a:rPr lang="el-GR" dirty="0" smtClean="0"/>
              <a:t> με βάση το Υπερκείμενο</a:t>
            </a:r>
          </a:p>
          <a:p>
            <a:r>
              <a:rPr lang="el-GR" dirty="0" smtClean="0"/>
              <a:t>Το 1992 εμφανίζεται </a:t>
            </a:r>
            <a:r>
              <a:rPr lang="en-US" b="1" dirty="0" smtClean="0"/>
              <a:t>Lynx</a:t>
            </a:r>
            <a:r>
              <a:rPr lang="el-GR" dirty="0" smtClean="0"/>
              <a:t>, ο πρώτος </a:t>
            </a:r>
            <a:r>
              <a:rPr lang="el-GR" dirty="0" err="1" smtClean="0"/>
              <a:t>φυλλομετρητής</a:t>
            </a:r>
            <a:r>
              <a:rPr lang="en-US" dirty="0" smtClean="0"/>
              <a:t> </a:t>
            </a:r>
            <a:r>
              <a:rPr lang="el-GR" dirty="0" smtClean="0"/>
              <a:t>και το </a:t>
            </a:r>
            <a:r>
              <a:rPr lang="en-US" dirty="0" smtClean="0"/>
              <a:t>1993 o </a:t>
            </a:r>
            <a:r>
              <a:rPr lang="en-US" b="1" dirty="0" smtClean="0"/>
              <a:t>Mosaic</a:t>
            </a:r>
            <a:r>
              <a:rPr lang="el-GR" dirty="0" smtClean="0"/>
              <a:t>, ο πρώτος δημοφιλής </a:t>
            </a:r>
            <a:r>
              <a:rPr lang="el-GR" dirty="0" err="1" smtClean="0"/>
              <a:t>φυλλομετρητής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Υπερκείμενο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5" y="1017639"/>
            <a:ext cx="6238568" cy="3982064"/>
          </a:xfrm>
        </p:spPr>
        <p:txBody>
          <a:bodyPr>
            <a:normAutofit/>
          </a:bodyPr>
          <a:lstStyle/>
          <a:p>
            <a:r>
              <a:rPr lang="el-GR" dirty="0" smtClean="0"/>
              <a:t>Η οργάνωση των πληροφοριών στο υπερκείμενο είναι μη γραμμική: </a:t>
            </a:r>
          </a:p>
          <a:p>
            <a:pPr lvl="1"/>
            <a:r>
              <a:rPr lang="el-GR" dirty="0" smtClean="0"/>
              <a:t>Οργανωμένη σε </a:t>
            </a:r>
            <a:r>
              <a:rPr lang="el-GR" b="1" dirty="0" smtClean="0"/>
              <a:t>κόμβους</a:t>
            </a:r>
          </a:p>
          <a:p>
            <a:pPr lvl="1"/>
            <a:r>
              <a:rPr lang="el-GR" dirty="0" smtClean="0"/>
              <a:t>Δεν ακολουθεί συγκεκριμένη σειρά</a:t>
            </a:r>
          </a:p>
          <a:p>
            <a:pPr lvl="1"/>
            <a:r>
              <a:rPr lang="el-GR" dirty="0" smtClean="0"/>
              <a:t>Ο χρήστης επιλέγει ποια σελίδα θα δει και με ποια σειρά</a:t>
            </a:r>
          </a:p>
          <a:p>
            <a:pPr lvl="1"/>
            <a:r>
              <a:rPr lang="el-GR" dirty="0" smtClean="0"/>
              <a:t>Κάθε σελίδα συνδέεται με άλλες μέσω </a:t>
            </a:r>
            <a:r>
              <a:rPr lang="el-GR" b="1" dirty="0" err="1" smtClean="0"/>
              <a:t>υπερσυνδέσμων</a:t>
            </a: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4818" name="Picture 2" descr="Εικόνα 12.5. Ακολουθώντας τους συνδέσμους ενός υπερκειμέν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886" y="1591596"/>
            <a:ext cx="2571750" cy="294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Υπερκείμενο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83" y="1017639"/>
            <a:ext cx="8495072" cy="398206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8914" name="Picture 2" descr="Εικόνα 12.4. Τα κείμενα των ιστοσελίδων αποτελούν ένα υπερκείμενο, που μας επιτρέπει να ακολουθούμε το δικό μας μονοπάτι ανάγνωση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426" y="1077093"/>
            <a:ext cx="6191250" cy="3848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Υπερκείμενο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83" y="1017639"/>
            <a:ext cx="8495072" cy="3982064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Κόμβος</a:t>
            </a:r>
            <a:r>
              <a:rPr lang="el-GR" dirty="0" smtClean="0"/>
              <a:t>: Αυτοτελές κείμενο (ιστοσελίδα) συνδεδεμένη με άλλα αυτοτελή κείμενα</a:t>
            </a:r>
          </a:p>
          <a:p>
            <a:pPr lvl="1"/>
            <a:r>
              <a:rPr lang="el-GR" dirty="0" smtClean="0"/>
              <a:t>Όλοι οι κόμβοι μαζί δημιουργούν ένα υπερκείμενο</a:t>
            </a:r>
          </a:p>
          <a:p>
            <a:r>
              <a:rPr lang="el-GR" b="1" dirty="0" smtClean="0"/>
              <a:t>Σύνδεσμος</a:t>
            </a:r>
            <a:r>
              <a:rPr lang="el-GR" dirty="0" smtClean="0"/>
              <a:t>: Επιτρέπει τη μεταφορά από ένα σημείο ενός κόμβου σε άλλο</a:t>
            </a:r>
          </a:p>
          <a:p>
            <a:pPr lvl="1"/>
            <a:r>
              <a:rPr lang="el-GR" dirty="0" smtClean="0"/>
              <a:t>Το σημείο μπορεί να ανήκει στον ίδιο ή σε άλλο κόμβο</a:t>
            </a:r>
          </a:p>
          <a:p>
            <a:pPr lvl="1"/>
            <a:r>
              <a:rPr lang="el-GR" dirty="0" smtClean="0"/>
              <a:t>Οι σύνδεσμοι ενεργοποιούνται με το πάτημα </a:t>
            </a:r>
            <a:r>
              <a:rPr lang="en-US" dirty="0" smtClean="0"/>
              <a:t>“</a:t>
            </a:r>
            <a:r>
              <a:rPr lang="el-GR" b="1" dirty="0" smtClean="0"/>
              <a:t>θερμών λέξεων</a:t>
            </a:r>
            <a:r>
              <a:rPr lang="en-US" dirty="0" smtClean="0"/>
              <a:t>” </a:t>
            </a:r>
            <a:r>
              <a:rPr lang="el-GR" dirty="0" smtClean="0"/>
              <a:t>ή</a:t>
            </a:r>
            <a:r>
              <a:rPr lang="en-US" dirty="0" smtClean="0"/>
              <a:t> “</a:t>
            </a:r>
            <a:r>
              <a:rPr lang="el-GR" b="1" dirty="0" smtClean="0"/>
              <a:t>θερμών σημείων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Γλώσσα </a:t>
            </a:r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017639"/>
            <a:ext cx="8605684" cy="3982064"/>
          </a:xfrm>
        </p:spPr>
        <p:txBody>
          <a:bodyPr>
            <a:normAutofit/>
          </a:bodyPr>
          <a:lstStyle/>
          <a:p>
            <a:r>
              <a:rPr lang="el-GR" dirty="0" smtClean="0"/>
              <a:t>Για την δημιουργία και περιγραφή των ιστοσελίδων (περιεχόμενο, παρουσίαση, </a:t>
            </a:r>
            <a:r>
              <a:rPr lang="el-GR" dirty="0" err="1" smtClean="0"/>
              <a:t>υπερσύνδεσμοι</a:t>
            </a:r>
            <a:r>
              <a:rPr lang="el-GR" dirty="0" smtClean="0"/>
              <a:t> κτλ) χρησιμοποιείται μια ειδική γλώσσα:</a:t>
            </a:r>
          </a:p>
          <a:p>
            <a:pPr algn="ctr">
              <a:buNone/>
            </a:pPr>
            <a:r>
              <a:rPr lang="en-US" b="1" dirty="0" smtClean="0"/>
              <a:t>HTML</a:t>
            </a:r>
            <a:r>
              <a:rPr lang="en-US" dirty="0" smtClean="0"/>
              <a:t> = </a:t>
            </a:r>
            <a:r>
              <a:rPr lang="en-US" b="1" u="sng" dirty="0" err="1" smtClean="0"/>
              <a:t>H</a:t>
            </a:r>
            <a:r>
              <a:rPr lang="en-US" dirty="0" err="1" smtClean="0"/>
              <a:t>yper</a:t>
            </a:r>
            <a:r>
              <a:rPr lang="en-US" b="1" u="sng" dirty="0" err="1" smtClean="0"/>
              <a:t>T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b="1" u="sng" dirty="0" smtClean="0"/>
              <a:t>M</a:t>
            </a:r>
            <a:r>
              <a:rPr lang="en-US" dirty="0" smtClean="0"/>
              <a:t>arkup </a:t>
            </a:r>
            <a:r>
              <a:rPr lang="en-US" b="1" u="sng" dirty="0" smtClean="0"/>
              <a:t>L</a:t>
            </a:r>
            <a:r>
              <a:rPr lang="en-US" dirty="0" smtClean="0"/>
              <a:t>anguage</a:t>
            </a:r>
            <a:endParaRPr lang="en-US" dirty="0" smtClean="0"/>
          </a:p>
          <a:p>
            <a:r>
              <a:rPr lang="el-GR" u="sng" dirty="0" smtClean="0"/>
              <a:t>Δεν</a:t>
            </a:r>
            <a:r>
              <a:rPr lang="el-GR" dirty="0" smtClean="0"/>
              <a:t> είναι γλώσσα προγραμματισμού</a:t>
            </a:r>
          </a:p>
          <a:p>
            <a:r>
              <a:rPr lang="el-GR" dirty="0" smtClean="0"/>
              <a:t>Περιγράφει τις σελίδες χρησιμοποιώντας απλό κείμενο</a:t>
            </a:r>
          </a:p>
          <a:p>
            <a:pPr lvl="1"/>
            <a:r>
              <a:rPr lang="el-GR" dirty="0" smtClean="0"/>
              <a:t>Χρησιμοποιούνται ειδικές ετικέτες (</a:t>
            </a:r>
            <a:r>
              <a:rPr lang="en-US" dirty="0" smtClean="0"/>
              <a:t>tags)</a:t>
            </a:r>
            <a:r>
              <a:rPr lang="el-GR" dirty="0" smtClean="0"/>
              <a:t> για να περιγράψουν τη μορφή του κειμένου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Γλώσσα </a:t>
            </a:r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002890"/>
            <a:ext cx="8605684" cy="40336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el-GR" sz="4500" b="1" dirty="0" smtClean="0">
                <a:cs typeface="Courier New" pitchFamily="49" charset="0"/>
              </a:rPr>
              <a:t>Παράδειγμα </a:t>
            </a:r>
            <a:r>
              <a:rPr lang="en-US" sz="4500" b="1" dirty="0" smtClean="0">
                <a:cs typeface="Courier New" pitchFamily="49" charset="0"/>
              </a:rPr>
              <a:t>HTML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DOCTYPE html&gt;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 Unordered HTML List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Coffee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Tea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Milk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ul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 Ordered HTML List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ol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Coffee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&gt;Tea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&gt;Milk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li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ol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body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html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Σύνδεσμοι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1017639"/>
            <a:ext cx="8694174" cy="3982064"/>
          </a:xfrm>
        </p:spPr>
        <p:txBody>
          <a:bodyPr>
            <a:normAutofit/>
          </a:bodyPr>
          <a:lstStyle/>
          <a:p>
            <a:r>
              <a:rPr lang="el-GR" dirty="0" smtClean="0"/>
              <a:t>Ιστορία του Παγκόσμιου Ιστού: </a:t>
            </a:r>
            <a:r>
              <a:rPr lang="en-US" dirty="0" smtClean="0">
                <a:hlinkClick r:id="rId3"/>
              </a:rPr>
              <a:t>https://webfoundation.org/about/vision/history-of-the-web/</a:t>
            </a:r>
            <a:endParaRPr lang="el-GR" dirty="0" smtClean="0"/>
          </a:p>
          <a:p>
            <a:r>
              <a:rPr lang="el-GR" dirty="0" smtClean="0"/>
              <a:t>Καταλήξεις </a:t>
            </a:r>
            <a:r>
              <a:rPr lang="el-GR" dirty="0" err="1" smtClean="0"/>
              <a:t>Ιστοτόπων</a:t>
            </a:r>
            <a:r>
              <a:rPr lang="el-GR" dirty="0" smtClean="0"/>
              <a:t> στον Παγκόσμιο Ιστό: </a:t>
            </a:r>
            <a:r>
              <a:rPr lang="en-US" dirty="0" smtClean="0">
                <a:hlinkClick r:id="rId4"/>
              </a:rPr>
              <a:t>https://en.wikipedia.org/wiki/List_of_Internet_top-level_domains</a:t>
            </a:r>
            <a:endParaRPr lang="el-GR" dirty="0" smtClean="0"/>
          </a:p>
          <a:p>
            <a:r>
              <a:rPr lang="el-GR" dirty="0" smtClean="0"/>
              <a:t>Υπερκείμενο: </a:t>
            </a:r>
            <a:r>
              <a:rPr lang="en-US" dirty="0" smtClean="0">
                <a:hlinkClick r:id="rId5"/>
              </a:rPr>
              <a:t>https://el.wikipedia.org/wiki/</a:t>
            </a:r>
            <a:r>
              <a:rPr lang="el-GR" dirty="0" smtClean="0">
                <a:hlinkClick r:id="rId5"/>
              </a:rPr>
              <a:t>Υπερκείμενο</a:t>
            </a:r>
            <a:endParaRPr lang="en-US" dirty="0" smtClean="0"/>
          </a:p>
          <a:p>
            <a:r>
              <a:rPr lang="en-US" dirty="0" smtClean="0"/>
              <a:t>CERN: </a:t>
            </a:r>
            <a:r>
              <a:rPr lang="en-US" dirty="0" smtClean="0">
                <a:hlinkClick r:id="rId6"/>
              </a:rPr>
              <a:t>https://home.cern/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Ιστορική Αναδρομή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Ο Παγκόσμιος Ιστός (</a:t>
            </a:r>
            <a:r>
              <a:rPr lang="en-US" dirty="0" smtClean="0"/>
              <a:t>World Wide Web – WWW) </a:t>
            </a:r>
            <a:r>
              <a:rPr lang="el-GR" dirty="0" smtClean="0"/>
              <a:t>δημιουργήθηκε το 19</a:t>
            </a:r>
            <a:r>
              <a:rPr lang="en-US" dirty="0" smtClean="0"/>
              <a:t>89</a:t>
            </a:r>
            <a:endParaRPr lang="el-GR" dirty="0" smtClean="0"/>
          </a:p>
          <a:p>
            <a:r>
              <a:rPr lang="el-GR" dirty="0" smtClean="0"/>
              <a:t>Δημιουργός ο </a:t>
            </a:r>
            <a:r>
              <a:rPr lang="en-US" dirty="0" smtClean="0"/>
              <a:t>Tim Berners-Lee </a:t>
            </a:r>
            <a:r>
              <a:rPr lang="el-GR" dirty="0" smtClean="0"/>
              <a:t>στο </a:t>
            </a:r>
            <a:r>
              <a:rPr lang="en-US" dirty="0" smtClean="0"/>
              <a:t>CERN</a:t>
            </a:r>
          </a:p>
          <a:p>
            <a:pPr lvl="1"/>
            <a:r>
              <a:rPr lang="el-GR" dirty="0" smtClean="0"/>
              <a:t>Αρχικός στόχος ο διαμοιρασμός επιστημονικών δεδομένων στο </a:t>
            </a:r>
            <a:r>
              <a:rPr lang="en-US" dirty="0" smtClean="0"/>
              <a:t>CERN</a:t>
            </a:r>
          </a:p>
          <a:p>
            <a:pPr lvl="1"/>
            <a:r>
              <a:rPr lang="el-GR" dirty="0" smtClean="0"/>
              <a:t>Η μεγάλη επιτυχία οδήγησε στην ανάπτυξη της υπηρεσίας</a:t>
            </a:r>
          </a:p>
          <a:p>
            <a:r>
              <a:rPr lang="el-GR" dirty="0" smtClean="0"/>
              <a:t>Σήμερα η πιο δημοφιλής υπηρεσία του Διαδικτύου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6386" name="Picture 2" descr="Logo: CERN (EIROforum member) | ESO Deutsch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3095" y="1260980"/>
            <a:ext cx="1329785" cy="1300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Παγκόσμιος Ιστός και Διαδίκτυο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95" y="1084006"/>
            <a:ext cx="8583560" cy="36649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/>
              <a:t>Παγκόσμιος Ιστός ≠ Διαδίκτυο</a:t>
            </a:r>
          </a:p>
          <a:p>
            <a:pPr algn="ctr">
              <a:buNone/>
            </a:pPr>
            <a:r>
              <a:rPr lang="el-GR" dirty="0" smtClean="0"/>
              <a:t> </a:t>
            </a:r>
          </a:p>
          <a:p>
            <a:r>
              <a:rPr lang="el-GR" dirty="0" smtClean="0"/>
              <a:t>Ο Παγκόσμιος Ιστός είναι μια τεράστια συλλογή από ψηφιακά έγγραφα (τις ιστοσελίδες) που βρίσκονται αποθηκευμένα σε υπολογιστές του Διαδικτύου </a:t>
            </a:r>
          </a:p>
          <a:p>
            <a:endParaRPr lang="en-US" dirty="0" smtClean="0"/>
          </a:p>
          <a:p>
            <a:r>
              <a:rPr lang="el-GR" dirty="0" smtClean="0"/>
              <a:t>Το Διαδίκτυο είναι ένα παγκόσμιο δίκτυο υπολογιστών συνδεδεμένων μεταξύ τους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Ιστοσελίδες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Ιστότοποι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6" y="1069258"/>
            <a:ext cx="9011264" cy="3967315"/>
          </a:xfrm>
        </p:spPr>
        <p:txBody>
          <a:bodyPr>
            <a:normAutofit/>
          </a:bodyPr>
          <a:lstStyle/>
          <a:p>
            <a:r>
              <a:rPr lang="el-GR" dirty="0" smtClean="0"/>
              <a:t>Τα δεδομένα/πληροφορίες στον Παγκόσμιο Ιστό παρουσιάζονται μέσα σε </a:t>
            </a:r>
            <a:r>
              <a:rPr lang="el-GR" b="1" dirty="0" smtClean="0"/>
              <a:t>Ιστοσελίδες (</a:t>
            </a:r>
            <a:r>
              <a:rPr lang="en-US" b="1" dirty="0" smtClean="0"/>
              <a:t>Web Pages)</a:t>
            </a:r>
            <a:endParaRPr lang="el-GR" b="1" dirty="0" smtClean="0"/>
          </a:p>
          <a:p>
            <a:pPr lvl="1"/>
            <a:r>
              <a:rPr lang="el-GR" dirty="0" smtClean="0"/>
              <a:t>Περιλαμβάνουν κείμενο, εικόνες, ήχο ή βίντεο</a:t>
            </a:r>
          </a:p>
          <a:p>
            <a:pPr lvl="1"/>
            <a:r>
              <a:rPr lang="el-GR" dirty="0" smtClean="0"/>
              <a:t>Αποθηκεύονται σε Η/Υ στο διαδίκτυο</a:t>
            </a:r>
          </a:p>
          <a:p>
            <a:r>
              <a:rPr lang="el-GR" dirty="0" smtClean="0"/>
              <a:t>Οι ιστοσελίδες είναι οργανωμένες σε </a:t>
            </a:r>
            <a:r>
              <a:rPr lang="el-GR" b="1" dirty="0" smtClean="0"/>
              <a:t>Δικτυακούς Τόπους ή </a:t>
            </a:r>
            <a:r>
              <a:rPr lang="el-GR" b="1" dirty="0" err="1" smtClean="0"/>
              <a:t>Ιστότοπους</a:t>
            </a:r>
            <a:r>
              <a:rPr lang="el-GR" b="1" dirty="0" smtClean="0"/>
              <a:t> (</a:t>
            </a:r>
            <a:r>
              <a:rPr lang="en-US" b="1" dirty="0" smtClean="0"/>
              <a:t>Web Sites)</a:t>
            </a:r>
          </a:p>
          <a:p>
            <a:pPr lvl="1"/>
            <a:r>
              <a:rPr lang="el-GR" dirty="0" smtClean="0"/>
              <a:t>Ανήκουν σε φορέα/οργανισμό/εταιρεία/πανεπιστήμιο</a:t>
            </a:r>
          </a:p>
          <a:p>
            <a:pPr lvl="1"/>
            <a:r>
              <a:rPr lang="el-GR" dirty="0" smtClean="0"/>
              <a:t>Το περιεχόμενο διατίθεται </a:t>
            </a:r>
            <a:r>
              <a:rPr lang="el-GR" u="sng" dirty="0" smtClean="0"/>
              <a:t>συνήθως</a:t>
            </a:r>
            <a:r>
              <a:rPr lang="el-GR" dirty="0" smtClean="0"/>
              <a:t> δωρεάν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Ιστοσελίδες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 err="1" smtClean="0"/>
              <a:t>Ιστότοποι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Κάθε </a:t>
            </a:r>
            <a:r>
              <a:rPr lang="el-GR" dirty="0" err="1" smtClean="0"/>
              <a:t>ιστότοπος</a:t>
            </a:r>
            <a:r>
              <a:rPr lang="el-GR" dirty="0" smtClean="0"/>
              <a:t> και κάθε ιστοσελίδα έχει τη δική του διεύθυνση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n-US" b="1" dirty="0" smtClean="0"/>
              <a:t>URL</a:t>
            </a:r>
            <a:r>
              <a:rPr lang="en-US" dirty="0" smtClean="0"/>
              <a:t> (Universal Resource Location – </a:t>
            </a:r>
            <a:r>
              <a:rPr lang="el-GR" dirty="0" smtClean="0"/>
              <a:t>Ενιαίος Προσδιοριστής Πόρου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" name="Picture 2" descr="Εικόνα 12.1. Ο Παγκόσμιος Ιστός αποτελείται από μια τεράστια συλλογή ηλεκτρονικ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097" y="3079929"/>
            <a:ext cx="4893561" cy="1949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Διευθύνσεις Ιστοσελίδων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179871"/>
            <a:ext cx="8952271" cy="3797710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600" dirty="0" smtClean="0"/>
              <a:t>Η διεύθυνση κάθε ιστοσελίδας / </a:t>
            </a:r>
            <a:r>
              <a:rPr lang="el-GR" sz="2600" dirty="0" err="1" smtClean="0"/>
              <a:t>ιστοτόπου</a:t>
            </a:r>
            <a:r>
              <a:rPr lang="el-GR" sz="2600" dirty="0" smtClean="0"/>
              <a:t> είναι μοναδική</a:t>
            </a:r>
          </a:p>
          <a:p>
            <a:pPr marL="514350" indent="-514350"/>
            <a:r>
              <a:rPr lang="el-GR" sz="2600" dirty="0" smtClean="0"/>
              <a:t>Η διεύθυνση έχει τη μορφή:</a:t>
            </a:r>
          </a:p>
          <a:p>
            <a:pPr marL="514350" indent="-514350"/>
            <a:endParaRPr lang="el-GR" sz="2600" dirty="0" smtClean="0"/>
          </a:p>
        </p:txBody>
      </p:sp>
      <p:pic>
        <p:nvPicPr>
          <p:cNvPr id="14338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098" y="2282313"/>
            <a:ext cx="714375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Διευθύνσεις Ιστοσελίδων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084006"/>
            <a:ext cx="8952271" cy="3952568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600" b="1" dirty="0" smtClean="0"/>
              <a:t>http://</a:t>
            </a:r>
            <a:r>
              <a:rPr lang="en-US" sz="2600" dirty="0" smtClean="0"/>
              <a:t> :</a:t>
            </a:r>
            <a:r>
              <a:rPr lang="el-GR" sz="2600" dirty="0" smtClean="0"/>
              <a:t> Δηλώνει τους κανόνες (πρωτόκολλο) που θα χρησιμοποιηθεί για τη μεταφορά των ιστοσελίδων (</a:t>
            </a:r>
            <a:r>
              <a:rPr lang="en-US" sz="2600" b="1" dirty="0" smtClean="0"/>
              <a:t>http</a:t>
            </a:r>
            <a:r>
              <a:rPr lang="en-US" sz="2600" dirty="0" smtClean="0"/>
              <a:t> =  </a:t>
            </a:r>
            <a:r>
              <a:rPr lang="en-US" sz="2600" b="1" u="sng" dirty="0" smtClean="0"/>
              <a:t>h</a:t>
            </a:r>
            <a:r>
              <a:rPr lang="en-US" sz="2600" dirty="0" smtClean="0"/>
              <a:t>yper</a:t>
            </a:r>
            <a:r>
              <a:rPr lang="en-US" sz="2600" b="1" u="sng" dirty="0" smtClean="0"/>
              <a:t>t</a:t>
            </a:r>
            <a:r>
              <a:rPr lang="en-US" sz="2600" dirty="0" smtClean="0"/>
              <a:t>ext </a:t>
            </a:r>
            <a:r>
              <a:rPr lang="en-US" sz="2600" b="1" u="sng" dirty="0" smtClean="0"/>
              <a:t>t</a:t>
            </a:r>
            <a:r>
              <a:rPr lang="en-US" sz="2600" dirty="0" smtClean="0"/>
              <a:t>ransfer </a:t>
            </a:r>
            <a:r>
              <a:rPr lang="en-US" sz="2600" b="1" u="sng" dirty="0" smtClean="0"/>
              <a:t>p</a:t>
            </a:r>
            <a:r>
              <a:rPr lang="en-US" sz="2600" dirty="0" smtClean="0"/>
              <a:t>rotocol)</a:t>
            </a:r>
          </a:p>
          <a:p>
            <a:pPr marL="514350" indent="-514350"/>
            <a:r>
              <a:rPr lang="en-US" sz="2600" b="1" dirty="0" smtClean="0"/>
              <a:t>www</a:t>
            </a:r>
            <a:r>
              <a:rPr lang="en-US" sz="2600" dirty="0" smtClean="0"/>
              <a:t> :</a:t>
            </a:r>
            <a:r>
              <a:rPr lang="el-GR" sz="2600" dirty="0" smtClean="0"/>
              <a:t> Δηλώνει ότι πρόκειται για διεύθυνση του Παγκόσμιου Ιστού (πλέον συχνά παραλείπεται)</a:t>
            </a:r>
          </a:p>
          <a:p>
            <a:pPr marL="514350" indent="-514350"/>
            <a:r>
              <a:rPr lang="en-US" sz="2600" b="1" dirty="0" smtClean="0"/>
              <a:t>Domain Name</a:t>
            </a:r>
            <a:r>
              <a:rPr lang="en-US" sz="2600" dirty="0" smtClean="0"/>
              <a:t>: </a:t>
            </a:r>
            <a:r>
              <a:rPr lang="el-GR" sz="2600" dirty="0" smtClean="0"/>
              <a:t>Δηλώνει τον ιδιοκτήτη του </a:t>
            </a:r>
            <a:r>
              <a:rPr lang="el-GR" sz="2600" dirty="0" err="1" smtClean="0"/>
              <a:t>ιστοτόπου</a:t>
            </a:r>
            <a:r>
              <a:rPr lang="el-GR" sz="2600" dirty="0" smtClean="0"/>
              <a:t> (π.χ.</a:t>
            </a:r>
            <a:r>
              <a:rPr lang="en-US" sz="2600" dirty="0" smtClean="0"/>
              <a:t> </a:t>
            </a:r>
            <a:r>
              <a:rPr lang="en-US" sz="2600" dirty="0" err="1" smtClean="0"/>
              <a:t>Benaki</a:t>
            </a:r>
            <a:r>
              <a:rPr lang="en-US" sz="2600" dirty="0" smtClean="0"/>
              <a:t> </a:t>
            </a:r>
            <a:r>
              <a:rPr lang="el-GR" sz="2600" dirty="0" smtClean="0"/>
              <a:t>αναφέρεται στο Μουσείο Μπενάκη)</a:t>
            </a:r>
          </a:p>
          <a:p>
            <a:pPr marL="514350" indent="-514350"/>
            <a:r>
              <a:rPr lang="el-GR" sz="2600" b="1" dirty="0" smtClean="0"/>
              <a:t>Κατάληξη</a:t>
            </a:r>
            <a:r>
              <a:rPr lang="el-GR" sz="2600" dirty="0" smtClean="0"/>
              <a:t>: Δηλώνει τη χώρα (</a:t>
            </a:r>
            <a:r>
              <a:rPr lang="en-US" sz="2600" dirty="0" smtClean="0"/>
              <a:t>.</a:t>
            </a:r>
            <a:r>
              <a:rPr lang="en-US" sz="2600" dirty="0" err="1" smtClean="0"/>
              <a:t>gr</a:t>
            </a:r>
            <a:r>
              <a:rPr lang="en-US" sz="2600" dirty="0" smtClean="0"/>
              <a:t>, .de, .</a:t>
            </a:r>
            <a:r>
              <a:rPr lang="en-US" sz="2600" dirty="0" err="1" smtClean="0"/>
              <a:t>uk</a:t>
            </a:r>
            <a:r>
              <a:rPr lang="en-US" sz="2600" dirty="0" smtClean="0"/>
              <a:t>) </a:t>
            </a:r>
            <a:r>
              <a:rPr lang="el-GR" sz="2600" dirty="0" smtClean="0"/>
              <a:t>ή τον τύπο του </a:t>
            </a:r>
            <a:r>
              <a:rPr lang="el-GR" sz="2600" dirty="0" err="1" smtClean="0"/>
              <a:t>ιστοχώρου</a:t>
            </a:r>
            <a:r>
              <a:rPr lang="en-US" sz="2600" dirty="0" smtClean="0"/>
              <a:t> (.com, </a:t>
            </a:r>
            <a:r>
              <a:rPr lang="el-GR" sz="2600" dirty="0" smtClean="0"/>
              <a:t>.</a:t>
            </a:r>
            <a:r>
              <a:rPr lang="en-US" sz="2600" dirty="0" smtClean="0"/>
              <a:t>org, .</a:t>
            </a:r>
            <a:r>
              <a:rPr lang="en-US" sz="2600" dirty="0" err="1" smtClean="0"/>
              <a:t>edu</a:t>
            </a:r>
            <a:r>
              <a:rPr lang="en-US" sz="2600" dirty="0" smtClean="0"/>
              <a:t>)</a:t>
            </a:r>
            <a:endParaRPr lang="el-GR" sz="2600" dirty="0" smtClean="0"/>
          </a:p>
          <a:p>
            <a:pPr marL="514350" indent="-514350"/>
            <a:endParaRPr lang="el-G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Καταλήξεις Διευθύνσεων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28" y="1157748"/>
            <a:ext cx="3716594" cy="37755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l-GR" b="1" dirty="0" smtClean="0"/>
              <a:t>Χώρες:</a:t>
            </a:r>
          </a:p>
          <a:p>
            <a:pPr>
              <a:buNone/>
            </a:pPr>
            <a:r>
              <a:rPr lang="el-GR" dirty="0" smtClean="0"/>
              <a:t>.</a:t>
            </a:r>
            <a:r>
              <a:rPr lang="en-US" dirty="0" err="1" smtClean="0"/>
              <a:t>gr</a:t>
            </a:r>
            <a:r>
              <a:rPr lang="en-US" dirty="0" smtClean="0"/>
              <a:t> </a:t>
            </a:r>
            <a:r>
              <a:rPr lang="el-GR" dirty="0" smtClean="0"/>
              <a:t>:Ελλάδα</a:t>
            </a:r>
          </a:p>
          <a:p>
            <a:pPr>
              <a:buNone/>
            </a:pPr>
            <a:r>
              <a:rPr lang="el-GR" dirty="0" smtClean="0"/>
              <a:t>.</a:t>
            </a:r>
            <a:r>
              <a:rPr lang="en-US" dirty="0" smtClean="0"/>
              <a:t>cy :</a:t>
            </a:r>
            <a:r>
              <a:rPr lang="el-GR" dirty="0" smtClean="0"/>
              <a:t>Κύπρος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.de</a:t>
            </a:r>
            <a:r>
              <a:rPr lang="el-GR" dirty="0" smtClean="0"/>
              <a:t> :Γερμανία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uk</a:t>
            </a:r>
            <a:r>
              <a:rPr lang="el-GR" dirty="0" smtClean="0"/>
              <a:t> :Ηνωμένο Βασίλειο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.it</a:t>
            </a:r>
            <a:r>
              <a:rPr lang="el-GR" dirty="0" smtClean="0"/>
              <a:t> :Ιταλία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.be</a:t>
            </a:r>
            <a:r>
              <a:rPr lang="el-GR" dirty="0" smtClean="0"/>
              <a:t> :</a:t>
            </a:r>
            <a:r>
              <a:rPr lang="el-GR" dirty="0" err="1" smtClean="0"/>
              <a:t>Βελγιο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es</a:t>
            </a:r>
            <a:r>
              <a:rPr lang="el-GR" dirty="0" smtClean="0"/>
              <a:t> :Ισπανία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fr</a:t>
            </a:r>
            <a:r>
              <a:rPr lang="el-GR" dirty="0" smtClean="0"/>
              <a:t> :Γαλλία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eu</a:t>
            </a:r>
            <a:r>
              <a:rPr lang="en-US" dirty="0" smtClean="0"/>
              <a:t> :</a:t>
            </a:r>
            <a:r>
              <a:rPr lang="el-GR" dirty="0" smtClean="0"/>
              <a:t>Ευρωπαϊκή Ένωση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23620" y="1103672"/>
            <a:ext cx="4372896" cy="3775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Τύπος: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(</a:t>
            </a:r>
            <a:r>
              <a:rPr lang="el-GR" sz="2600" dirty="0" err="1" smtClean="0"/>
              <a:t>εμπο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ρικός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government (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κυβερνητικός)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l-GR" sz="2600" dirty="0" smtClean="0"/>
              <a:t>ε</a:t>
            </a:r>
            <a:r>
              <a:rPr kumimoji="0" lang="el-GR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κπαιδευτικός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.org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organization (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οργανισμός)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.net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(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δίκτυο)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.mil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military (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στρατιωτικός)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Καταλήξεις Διευθύνσεων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084006"/>
            <a:ext cx="8952271" cy="3952568"/>
          </a:xfrm>
        </p:spPr>
        <p:txBody>
          <a:bodyPr>
            <a:normAutofit/>
          </a:bodyPr>
          <a:lstStyle/>
          <a:p>
            <a:pPr marL="514350" indent="-514350"/>
            <a:r>
              <a:rPr lang="el-GR" dirty="0" smtClean="0"/>
              <a:t>Τα τελευταία χρόνια έχουν προστεθεί και πολλές άλλες καταλήξεις</a:t>
            </a:r>
            <a:r>
              <a:rPr lang="en-US" dirty="0" smtClean="0"/>
              <a:t>:</a:t>
            </a:r>
            <a:endParaRPr lang="el-GR" dirty="0" smtClean="0"/>
          </a:p>
          <a:p>
            <a:pPr marL="914400" lvl="1" indent="-514350"/>
            <a:r>
              <a:rPr lang="el-GR" dirty="0" smtClean="0"/>
              <a:t>Δηλώνουν τύπο ή ιδιότητα: </a:t>
            </a:r>
          </a:p>
          <a:p>
            <a:pPr marL="1314450" lvl="2" indent="-514350"/>
            <a:r>
              <a:rPr lang="en-US" dirty="0" smtClean="0"/>
              <a:t>.info, </a:t>
            </a:r>
            <a:r>
              <a:rPr lang="el-GR" dirty="0" smtClean="0"/>
              <a:t>.</a:t>
            </a:r>
            <a:r>
              <a:rPr lang="en-US" dirty="0" smtClean="0"/>
              <a:t>club, .science</a:t>
            </a:r>
          </a:p>
          <a:p>
            <a:pPr marL="914400" lvl="1" indent="-514350"/>
            <a:r>
              <a:rPr lang="el-GR" dirty="0" smtClean="0"/>
              <a:t>Δηλώνουν τόπο (π.χ. πόλεις):</a:t>
            </a:r>
          </a:p>
          <a:p>
            <a:pPr marL="1314450" lvl="2" indent="-514350"/>
            <a:r>
              <a:rPr lang="el-GR" dirty="0" smtClean="0"/>
              <a:t>.</a:t>
            </a:r>
            <a:r>
              <a:rPr lang="en-US" dirty="0" err="1" smtClean="0"/>
              <a:t>london</a:t>
            </a:r>
            <a:r>
              <a:rPr lang="en-US" dirty="0" smtClean="0"/>
              <a:t>, .</a:t>
            </a:r>
            <a:r>
              <a:rPr lang="en-US" dirty="0" err="1" smtClean="0"/>
              <a:t>nyc</a:t>
            </a:r>
            <a:r>
              <a:rPr lang="en-US" dirty="0" smtClean="0"/>
              <a:t>, .</a:t>
            </a:r>
            <a:r>
              <a:rPr lang="en-US" dirty="0" err="1" smtClean="0"/>
              <a:t>tokio</a:t>
            </a:r>
            <a:endParaRPr lang="en-US" dirty="0" smtClean="0"/>
          </a:p>
          <a:p>
            <a:pPr marL="914400" lvl="1" indent="-514350"/>
            <a:r>
              <a:rPr lang="el-GR" dirty="0" smtClean="0"/>
              <a:t>Δηλώνουν ιδιοκτήτη (</a:t>
            </a:r>
            <a:r>
              <a:rPr lang="en-US" dirty="0" err="1" smtClean="0"/>
              <a:t>p.x</a:t>
            </a:r>
            <a:r>
              <a:rPr lang="en-US" dirty="0" smtClean="0"/>
              <a:t>. </a:t>
            </a:r>
            <a:r>
              <a:rPr lang="el-GR" dirty="0" smtClean="0"/>
              <a:t>εταιρεία</a:t>
            </a:r>
            <a:r>
              <a:rPr lang="en-US" dirty="0" smtClean="0"/>
              <a:t> </a:t>
            </a:r>
            <a:r>
              <a:rPr lang="el-GR" dirty="0" smtClean="0"/>
              <a:t>ή οργανισμό</a:t>
            </a:r>
            <a:r>
              <a:rPr lang="en-US" dirty="0" smtClean="0"/>
              <a:t>)</a:t>
            </a:r>
            <a:endParaRPr lang="el-GR" dirty="0" smtClean="0"/>
          </a:p>
          <a:p>
            <a:pPr marL="1314450" lvl="2" indent="-514350"/>
            <a:r>
              <a:rPr lang="el-GR" dirty="0" smtClean="0"/>
              <a:t>.</a:t>
            </a:r>
            <a:r>
              <a:rPr lang="en-US" dirty="0" smtClean="0"/>
              <a:t>airbus, .</a:t>
            </a:r>
            <a:r>
              <a:rPr lang="en-US" dirty="0" err="1" smtClean="0"/>
              <a:t>ibm</a:t>
            </a:r>
            <a:r>
              <a:rPr lang="en-US" dirty="0" smtClean="0"/>
              <a:t>, .</a:t>
            </a:r>
            <a:r>
              <a:rPr lang="en-US" dirty="0" err="1" smtClean="0"/>
              <a:t>ieee</a:t>
            </a:r>
            <a:r>
              <a:rPr lang="en-US" dirty="0" smtClean="0"/>
              <a:t>, .</a:t>
            </a:r>
            <a:r>
              <a:rPr lang="en-US" dirty="0" err="1" smtClean="0"/>
              <a:t>nba</a:t>
            </a:r>
            <a:r>
              <a:rPr lang="en-US" dirty="0" smtClean="0"/>
              <a:t>, .</a:t>
            </a:r>
            <a:r>
              <a:rPr lang="en-US" dirty="0" err="1" smtClean="0"/>
              <a:t>eurovision</a:t>
            </a:r>
            <a:r>
              <a:rPr lang="en-US" dirty="0" smtClean="0"/>
              <a:t>, .</a:t>
            </a:r>
            <a:r>
              <a:rPr lang="en-US" dirty="0" err="1" smtClean="0"/>
              <a:t>cern</a:t>
            </a:r>
            <a:endParaRPr lang="en-US" dirty="0" smtClean="0"/>
          </a:p>
          <a:p>
            <a:pPr marL="514350" indent="-514350"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Προβολή στην οθόνη (16:9)</PresentationFormat>
  <Paragraphs>133</Paragraphs>
  <Slides>18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Κεφάλαιο 12 Ο Παγκόσμιος Ιστός</vt:lpstr>
      <vt:lpstr>Ιστορική Αναδρομή</vt:lpstr>
      <vt:lpstr>Παγκόσμιος Ιστός και Διαδίκτυο</vt:lpstr>
      <vt:lpstr>Ιστοσελίδες και Ιστότοποι</vt:lpstr>
      <vt:lpstr>Ιστοσελίδες και Ιστότοποι</vt:lpstr>
      <vt:lpstr>Διευθύνσεις Ιστοσελίδων</vt:lpstr>
      <vt:lpstr>Διευθύνσεις Ιστοσελίδων</vt:lpstr>
      <vt:lpstr>Καταλήξεις Διευθύνσεων</vt:lpstr>
      <vt:lpstr>Καταλήξεις Διευθύνσεων</vt:lpstr>
      <vt:lpstr>Το Υπερκείμενο</vt:lpstr>
      <vt:lpstr>Το Υπερκείμενο</vt:lpstr>
      <vt:lpstr>Το Υπερκείμενο</vt:lpstr>
      <vt:lpstr>Το Υπερκείμενο</vt:lpstr>
      <vt:lpstr>Το Υπερκείμενο</vt:lpstr>
      <vt:lpstr>Το Υπερκείμενο</vt:lpstr>
      <vt:lpstr>Η Γλώσσα HTML</vt:lpstr>
      <vt:lpstr>Η Γλώσσα HTML</vt:lpstr>
      <vt:lpstr>Σύνδεσμοι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2020-05-10T20:30:30Z</dcterms:modified>
</cp:coreProperties>
</file>