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9" r:id="rId4"/>
    <p:sldId id="270" r:id="rId5"/>
    <p:sldId id="271" r:id="rId6"/>
    <p:sldId id="272" r:id="rId7"/>
    <p:sldId id="273" r:id="rId8"/>
    <p:sldId id="274" r:id="rId9"/>
    <p:sldId id="276" r:id="rId10"/>
    <p:sldId id="27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1BDFF"/>
    <a:srgbClr val="5DD5FF"/>
    <a:srgbClr val="FF9933"/>
    <a:srgbClr val="9EFF29"/>
    <a:srgbClr val="003635"/>
    <a:srgbClr val="00217E"/>
    <a:srgbClr val="600000"/>
    <a:srgbClr val="FF8225"/>
    <a:srgbClr val="FF2549"/>
    <a:srgbClr val="FF0D9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456" y="-3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8321" y="1917290"/>
            <a:ext cx="8096860" cy="14674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657" y="3639165"/>
            <a:ext cx="7766107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19" y="128474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179871"/>
            <a:ext cx="8229600" cy="356911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363" y="436033"/>
            <a:ext cx="6555934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F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8013" y="1209366"/>
            <a:ext cx="6526162" cy="3508626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93" y="138907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8032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80429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8032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0429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795" y="1814052"/>
            <a:ext cx="7617540" cy="1622322"/>
          </a:xfrm>
        </p:spPr>
        <p:txBody>
          <a:bodyPr>
            <a:normAutofit/>
          </a:bodyPr>
          <a:lstStyle/>
          <a:p>
            <a:r>
              <a:rPr lang="el-GR" dirty="0" smtClean="0"/>
              <a:t>Κεφάλαιο </a:t>
            </a:r>
            <a:r>
              <a:rPr lang="en-US" dirty="0" smtClean="0"/>
              <a:t>7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Προστασία Λογισμικού - Ιοί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0153" y="3738707"/>
            <a:ext cx="7498298" cy="730043"/>
          </a:xfrm>
        </p:spPr>
        <p:txBody>
          <a:bodyPr/>
          <a:lstStyle/>
          <a:p>
            <a:r>
              <a:rPr lang="el-GR" dirty="0" smtClean="0"/>
              <a:t>Πληροφορική Α’ Γυμνασίου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Προστασία από Ιούς/</a:t>
            </a:r>
            <a:r>
              <a:rPr lang="en-US" dirty="0" smtClean="0"/>
              <a:t>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179870"/>
            <a:ext cx="8229600" cy="38567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/>
              <a:t>ΟΜΩΣ!</a:t>
            </a:r>
          </a:p>
          <a:p>
            <a:pPr>
              <a:buNone/>
            </a:pPr>
            <a:endParaRPr lang="en-US" sz="1800" b="1" dirty="0"/>
          </a:p>
          <a:p>
            <a:r>
              <a:rPr lang="en-US" dirty="0" smtClean="0"/>
              <a:t>Antivirus </a:t>
            </a:r>
            <a:r>
              <a:rPr lang="el-GR" dirty="0" smtClean="0"/>
              <a:t>και </a:t>
            </a:r>
            <a:r>
              <a:rPr lang="en-US" dirty="0" smtClean="0"/>
              <a:t>Firewall</a:t>
            </a:r>
            <a:r>
              <a:rPr lang="el-GR" dirty="0" smtClean="0"/>
              <a:t> δεν εγγυούνται 100% προστασία!</a:t>
            </a:r>
          </a:p>
          <a:p>
            <a:endParaRPr lang="el-GR" sz="1800" dirty="0" smtClean="0"/>
          </a:p>
          <a:p>
            <a:r>
              <a:rPr lang="el-GR" dirty="0" smtClean="0"/>
              <a:t>Απαιτείται προσοχή και σύνεση από τους χρήστες</a:t>
            </a:r>
          </a:p>
          <a:p>
            <a:endParaRPr lang="el-GR" sz="1800" dirty="0" smtClean="0"/>
          </a:p>
          <a:p>
            <a:r>
              <a:rPr lang="el-GR" dirty="0" smtClean="0"/>
              <a:t>Φροντίζουμε πάντα να κρατάμε αντίγραφα ασφαλείας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l-GR" dirty="0" smtClean="0"/>
              <a:t>Τίποτα</a:t>
            </a:r>
            <a:r>
              <a:rPr lang="en-US" dirty="0" smtClean="0"/>
              <a:t>”</a:t>
            </a:r>
            <a:r>
              <a:rPr lang="el-GR" dirty="0" smtClean="0"/>
              <a:t> δεν είναι ασφαλές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λογισμικό και τα δεδομένα μας κινδυνεύουν</a:t>
            </a:r>
          </a:p>
          <a:p>
            <a:pPr lvl="1"/>
            <a:r>
              <a:rPr lang="el-GR" dirty="0" smtClean="0"/>
              <a:t>Ανθρώπινα Λάθη</a:t>
            </a:r>
          </a:p>
          <a:p>
            <a:pPr lvl="1"/>
            <a:r>
              <a:rPr lang="el-GR" dirty="0" smtClean="0"/>
              <a:t>Προβλήματα Υλικού</a:t>
            </a:r>
          </a:p>
          <a:p>
            <a:pPr lvl="1"/>
            <a:r>
              <a:rPr lang="el-GR" dirty="0" smtClean="0"/>
              <a:t>Προβλήματα Λογισμικού</a:t>
            </a:r>
          </a:p>
          <a:p>
            <a:pPr lvl="1"/>
            <a:r>
              <a:rPr lang="el-GR" dirty="0" smtClean="0"/>
              <a:t>Κακόβουλες ενέργειες</a:t>
            </a:r>
          </a:p>
          <a:p>
            <a:r>
              <a:rPr lang="el-GR" dirty="0" smtClean="0"/>
              <a:t>Η απώλεια/υποκλοπή των δεδομένων μας μπορεί να έχει σοβαρές επιπτώσεις για εμάς ή άλλους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218" name="Picture 2" descr="Εικόνα 7.2 Πρέπει να προστατεύουμε τον υπολογιστή μας από τους ιού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3858" y="2166681"/>
            <a:ext cx="1905000" cy="10858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Κίνδυνοι και οι Απειλές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1.	Τα αποθηκευτικά μέσα μπορεί να χαλάσουν</a:t>
            </a:r>
          </a:p>
          <a:p>
            <a:pPr lvl="1"/>
            <a:r>
              <a:rPr lang="el-GR" dirty="0" smtClean="0"/>
              <a:t>Τα αποθηκευτικά μέσα είναι συσκευές</a:t>
            </a:r>
          </a:p>
          <a:p>
            <a:pPr lvl="2"/>
            <a:r>
              <a:rPr lang="el-GR" dirty="0" smtClean="0"/>
              <a:t>Προβλήματα κατασκευής</a:t>
            </a:r>
          </a:p>
          <a:p>
            <a:pPr lvl="2"/>
            <a:r>
              <a:rPr lang="el-GR" dirty="0" smtClean="0"/>
              <a:t>Αστοχία υλικού</a:t>
            </a:r>
          </a:p>
          <a:p>
            <a:pPr lvl="2"/>
            <a:r>
              <a:rPr lang="el-GR" dirty="0" smtClean="0"/>
              <a:t>Φυσική φθορά</a:t>
            </a:r>
          </a:p>
          <a:p>
            <a:pPr lvl="2"/>
            <a:r>
              <a:rPr lang="el-GR" dirty="0" smtClean="0"/>
              <a:t>Ατύχημα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Κίνδυνοι και οι Απειλές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5" y="1179870"/>
            <a:ext cx="8281220" cy="384932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2.	Κακόβουλο Λογισμικό - Ιοί</a:t>
            </a:r>
          </a:p>
          <a:p>
            <a:pPr lvl="1"/>
            <a:r>
              <a:rPr lang="el-GR" dirty="0" smtClean="0"/>
              <a:t>Λογισμικό με σκοπό να προκαλέσει βλάβες</a:t>
            </a:r>
          </a:p>
          <a:p>
            <a:pPr lvl="2"/>
            <a:r>
              <a:rPr lang="el-GR" dirty="0" smtClean="0"/>
              <a:t>Διαγραφή/κρυπτογράφηση αρχείων</a:t>
            </a:r>
          </a:p>
          <a:p>
            <a:pPr lvl="2"/>
            <a:r>
              <a:rPr lang="el-GR" dirty="0" smtClean="0"/>
              <a:t>Υποκλοπή προσωπικών στοιχείων/προτιμήσεων</a:t>
            </a:r>
          </a:p>
          <a:p>
            <a:pPr lvl="2"/>
            <a:r>
              <a:rPr lang="el-GR" dirty="0" smtClean="0"/>
              <a:t>Εμφάνιση μηνυμάτων/διαφημίσεων</a:t>
            </a:r>
          </a:p>
          <a:p>
            <a:pPr lvl="2"/>
            <a:r>
              <a:rPr lang="el-GR" dirty="0" smtClean="0"/>
              <a:t>Εκτέλεση άλλων προγραμμάτων (χωρίς έγκρισή μας)</a:t>
            </a:r>
          </a:p>
          <a:p>
            <a:pPr lvl="2"/>
            <a:r>
              <a:rPr lang="el-GR" dirty="0" smtClean="0"/>
              <a:t>Μείωση ταχύτητα/απόδοσης του Η/Υ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170" name="AutoShape 2" descr="Computer virus explained: How they spread and 5 signs of infecti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7172" name="AutoShape 4" descr="Computer virus explained: How they spread and 5 signs of infection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Κίνδυνοι και οι Απειλές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3.	Ανθρώπινος Παράγοντας</a:t>
            </a:r>
          </a:p>
          <a:p>
            <a:pPr lvl="1"/>
            <a:r>
              <a:rPr lang="el-GR" dirty="0" smtClean="0"/>
              <a:t>Ανθρώπινες ενέργειες δημιουργούν προβλήματα</a:t>
            </a:r>
          </a:p>
          <a:p>
            <a:pPr lvl="2"/>
            <a:r>
              <a:rPr lang="el-GR" dirty="0" smtClean="0"/>
              <a:t>Αθέλητες ζημιές/βλάβες</a:t>
            </a:r>
          </a:p>
          <a:p>
            <a:pPr lvl="2"/>
            <a:r>
              <a:rPr lang="el-GR" dirty="0" smtClean="0"/>
              <a:t>Κακή συντήρηση</a:t>
            </a:r>
          </a:p>
          <a:p>
            <a:pPr lvl="2"/>
            <a:r>
              <a:rPr lang="el-GR" dirty="0" smtClean="0"/>
              <a:t>Κακός χειρισμός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Κίνδυνοι και οι Απειλές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4.	Εισβολή Ανεπιθύμητων στον Η/Υ μας</a:t>
            </a:r>
          </a:p>
          <a:p>
            <a:pPr lvl="1"/>
            <a:r>
              <a:rPr lang="el-GR" dirty="0" smtClean="0"/>
              <a:t>Κακόβουλοι χρήστες (</a:t>
            </a:r>
            <a:r>
              <a:rPr lang="en-US" dirty="0" smtClean="0"/>
              <a:t>Hackers) </a:t>
            </a:r>
            <a:r>
              <a:rPr lang="el-GR" dirty="0" smtClean="0"/>
              <a:t>εισβάλουν μέσω διαδικτύου</a:t>
            </a:r>
            <a:r>
              <a:rPr lang="en-US" dirty="0" smtClean="0"/>
              <a:t> </a:t>
            </a:r>
            <a:r>
              <a:rPr lang="el-GR" dirty="0" smtClean="0"/>
              <a:t>χωρίς την έγκριση μας</a:t>
            </a:r>
          </a:p>
          <a:p>
            <a:pPr lvl="2"/>
            <a:r>
              <a:rPr lang="el-GR" dirty="0" smtClean="0"/>
              <a:t>Υποκλοπή προσωπικών δεδομένων</a:t>
            </a:r>
          </a:p>
          <a:p>
            <a:pPr lvl="2"/>
            <a:r>
              <a:rPr lang="el-GR" dirty="0" smtClean="0"/>
              <a:t>Διαγραφή/Αλλοίωση αρχείων</a:t>
            </a:r>
          </a:p>
          <a:p>
            <a:pPr lvl="2"/>
            <a:r>
              <a:rPr lang="el-GR" dirty="0" smtClean="0"/>
              <a:t>Έλεγχος/Χρήση του Η/Υ για κακόβουλες ενέργειες</a:t>
            </a:r>
          </a:p>
          <a:p>
            <a:pPr lvl="2"/>
            <a:endParaRPr lang="el-GR" dirty="0" smtClean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Εικόνα 7.1. Κακόβουλα πρόσωπα μπορούν να εισβάλουν στον υπολογιστή μα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466" y="2186346"/>
            <a:ext cx="1905000" cy="1238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Προστασία – Αντίγραφα Ασφαλείας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179870"/>
            <a:ext cx="8229600" cy="3856703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 καλύτερος τρόπος προστασίας είναι:</a:t>
            </a:r>
          </a:p>
          <a:p>
            <a:pPr algn="ctr">
              <a:buNone/>
            </a:pPr>
            <a:r>
              <a:rPr lang="el-GR" b="1" dirty="0" smtClean="0"/>
              <a:t>Αντίγραφα Ασφαλείας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Δημιουργούμε αντίγραφα των δεδομένων μας</a:t>
            </a:r>
          </a:p>
          <a:p>
            <a:pPr lvl="1"/>
            <a:r>
              <a:rPr lang="el-GR" dirty="0" smtClean="0"/>
              <a:t>Σε τακτά χρονικά διαστήματα</a:t>
            </a:r>
          </a:p>
          <a:p>
            <a:pPr lvl="1"/>
            <a:r>
              <a:rPr lang="el-GR" dirty="0" smtClean="0"/>
              <a:t>Σε διαφορετικό αποθηκευτικό μέσο</a:t>
            </a:r>
          </a:p>
          <a:p>
            <a:pPr lvl="1"/>
            <a:r>
              <a:rPr lang="el-GR" dirty="0" smtClean="0"/>
              <a:t>Συχνά κρατάμε πάνω από ένα αντίγραφο ασφαλείας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Προστασία από Ιούς/</a:t>
            </a:r>
            <a:r>
              <a:rPr lang="en-US" dirty="0" smtClean="0"/>
              <a:t>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179870"/>
            <a:ext cx="8229600" cy="3856703"/>
          </a:xfrm>
        </p:spPr>
        <p:txBody>
          <a:bodyPr>
            <a:normAutofit/>
          </a:bodyPr>
          <a:lstStyle/>
          <a:p>
            <a:r>
              <a:rPr lang="el-GR" dirty="0" smtClean="0"/>
              <a:t>Προσοχή στα προγράμματα που εκτελούμε</a:t>
            </a:r>
          </a:p>
          <a:p>
            <a:pPr lvl="1"/>
            <a:r>
              <a:rPr lang="el-GR" dirty="0" smtClean="0"/>
              <a:t>Προσέχουμε από πού τα προμηθευόμαστε</a:t>
            </a:r>
          </a:p>
          <a:p>
            <a:pPr lvl="1"/>
            <a:r>
              <a:rPr lang="el-GR" dirty="0" smtClean="0"/>
              <a:t>Ελέγχουμε τις γνώμες άλλων χρηστών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Εγκατάσταση </a:t>
            </a:r>
            <a:r>
              <a:rPr lang="el-GR" dirty="0" err="1" smtClean="0"/>
              <a:t>αντιϊκού</a:t>
            </a:r>
            <a:r>
              <a:rPr lang="el-GR" dirty="0" smtClean="0"/>
              <a:t> προγράμματος (</a:t>
            </a:r>
            <a:r>
              <a:rPr lang="en-US" dirty="0" smtClean="0"/>
              <a:t>antivirus)</a:t>
            </a:r>
            <a:endParaRPr lang="el-GR" dirty="0" smtClean="0"/>
          </a:p>
          <a:p>
            <a:pPr lvl="1"/>
            <a:r>
              <a:rPr lang="el-GR" dirty="0" smtClean="0"/>
              <a:t>Ελέγχει τα αρχεία πριν τη χρήση τους</a:t>
            </a:r>
            <a:endParaRPr lang="en-US" dirty="0" smtClean="0"/>
          </a:p>
          <a:p>
            <a:pPr lvl="1"/>
            <a:r>
              <a:rPr lang="el-GR" dirty="0" smtClean="0"/>
              <a:t>Απαιτείται τακτική (καθημερινή) ενημέρωση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Προστασία από Ιούς/</a:t>
            </a:r>
            <a:r>
              <a:rPr lang="en-US" dirty="0" smtClean="0"/>
              <a:t>Hackers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446" y="1179870"/>
            <a:ext cx="8229600" cy="3856703"/>
          </a:xfrm>
        </p:spPr>
        <p:txBody>
          <a:bodyPr>
            <a:normAutofit/>
          </a:bodyPr>
          <a:lstStyle/>
          <a:p>
            <a:r>
              <a:rPr lang="el-GR" dirty="0" smtClean="0"/>
              <a:t>Εγκατάσταση τείχους προστασίας (</a:t>
            </a:r>
            <a:r>
              <a:rPr lang="en-US" dirty="0" smtClean="0"/>
              <a:t>Firewall)</a:t>
            </a:r>
          </a:p>
          <a:p>
            <a:pPr lvl="1"/>
            <a:r>
              <a:rPr lang="el-GR" dirty="0" smtClean="0"/>
              <a:t>Ελέγχει τα δεδομένα από/προς τον Η/Υ μας</a:t>
            </a:r>
            <a:endParaRPr lang="en-US" dirty="0" smtClean="0"/>
          </a:p>
          <a:p>
            <a:pPr lvl="1"/>
            <a:r>
              <a:rPr lang="el-GR" dirty="0" smtClean="0"/>
              <a:t>Απαιτείται τακτική ενημέρωση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Antivirus ≠ Firewall</a:t>
            </a:r>
            <a:endParaRPr lang="el-GR" dirty="0" smtClean="0"/>
          </a:p>
          <a:p>
            <a:pPr lvl="1"/>
            <a:r>
              <a:rPr lang="el-GR" dirty="0" smtClean="0"/>
              <a:t>Το ένα συμπληρώνει το άλλο</a:t>
            </a:r>
          </a:p>
          <a:p>
            <a:pPr lvl="1"/>
            <a:r>
              <a:rPr lang="el-GR" dirty="0" smtClean="0"/>
              <a:t>Πρέπει να λειτουργούν και τα δύο ταυτόχρονα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s://4.bp.blogspot.com/-45jrAZxKkPo/UkFDJTG5FPI/AAAAAAAAAKY/42hKUejDdLo/w1200-h630-p-k-no-nu/computer-vir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1848" y="2544103"/>
            <a:ext cx="2285331" cy="11994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Προβολή στην οθόνη (16:9)</PresentationFormat>
  <Paragraphs>75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Office Theme</vt:lpstr>
      <vt:lpstr>Κεφάλαιο 7 Προστασία Λογισμικού - Ιοί</vt:lpstr>
      <vt:lpstr>“Τίποτα” δεν είναι ασφαλές</vt:lpstr>
      <vt:lpstr>Οι Κίνδυνοι και οι Απειλές</vt:lpstr>
      <vt:lpstr>Οι Κίνδυνοι και οι Απειλές</vt:lpstr>
      <vt:lpstr>Οι Κίνδυνοι και οι Απειλές</vt:lpstr>
      <vt:lpstr>Οι Κίνδυνοι και οι Απειλές</vt:lpstr>
      <vt:lpstr>Προστασία – Αντίγραφα Ασφαλείας</vt:lpstr>
      <vt:lpstr>Προστασία από Ιούς/Hackers</vt:lpstr>
      <vt:lpstr>Προστασία από Ιούς/Hackers</vt:lpstr>
      <vt:lpstr>Προστασία από Ιούς/Hackers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2020-04-14T09:44:50Z</dcterms:modified>
</cp:coreProperties>
</file>