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310" r:id="rId3"/>
    <p:sldId id="297" r:id="rId4"/>
    <p:sldId id="311" r:id="rId5"/>
    <p:sldId id="284" r:id="rId6"/>
    <p:sldId id="312" r:id="rId7"/>
    <p:sldId id="313" r:id="rId8"/>
    <p:sldId id="315" r:id="rId9"/>
    <p:sldId id="316" r:id="rId10"/>
    <p:sldId id="314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1BDFF"/>
    <a:srgbClr val="5DD5FF"/>
    <a:srgbClr val="FF9933"/>
    <a:srgbClr val="9EFF29"/>
    <a:srgbClr val="003635"/>
    <a:srgbClr val="00217E"/>
    <a:srgbClr val="600000"/>
    <a:srgbClr val="FF8225"/>
    <a:srgbClr val="FF2549"/>
    <a:srgbClr val="FF0D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9" d="100"/>
          <a:sy n="129" d="100"/>
        </p:scale>
        <p:origin x="-1104" y="-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321" y="1917290"/>
            <a:ext cx="8096860" cy="146746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657" y="3639165"/>
            <a:ext cx="7766107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19" y="128474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6" y="1179871"/>
            <a:ext cx="8229600" cy="3569110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363" y="436033"/>
            <a:ext cx="6555934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013" y="1209366"/>
            <a:ext cx="6526162" cy="350862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3" y="138907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8032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80429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8032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80429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795" y="1814052"/>
            <a:ext cx="7617540" cy="1622322"/>
          </a:xfrm>
        </p:spPr>
        <p:txBody>
          <a:bodyPr>
            <a:normAutofit/>
          </a:bodyPr>
          <a:lstStyle/>
          <a:p>
            <a:r>
              <a:rPr lang="el-GR" dirty="0" smtClean="0"/>
              <a:t>Εννοιολογικοί Χάρτες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0153" y="3738707"/>
            <a:ext cx="7498298" cy="730043"/>
          </a:xfrm>
        </p:spPr>
        <p:txBody>
          <a:bodyPr/>
          <a:lstStyle/>
          <a:p>
            <a:r>
              <a:rPr lang="el-GR" dirty="0" smtClean="0"/>
              <a:t>Πληροφορική Α’ Γυμνασίου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Cmap</a:t>
            </a:r>
            <a:r>
              <a:rPr lang="en-US" dirty="0" smtClean="0"/>
              <a:t>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342" y="1179870"/>
            <a:ext cx="8428704" cy="3834581"/>
          </a:xfrm>
        </p:spPr>
        <p:txBody>
          <a:bodyPr>
            <a:normAutofit/>
          </a:bodyPr>
          <a:lstStyle/>
          <a:p>
            <a:pPr algn="just"/>
            <a:r>
              <a:rPr lang="en-US" sz="3600" dirty="0" err="1" smtClean="0"/>
              <a:t>Cmap</a:t>
            </a:r>
            <a:r>
              <a:rPr lang="el-GR" sz="3600" dirty="0" smtClean="0"/>
              <a:t> </a:t>
            </a:r>
            <a:r>
              <a:rPr lang="en-US" sz="3600" dirty="0" smtClean="0"/>
              <a:t>Tools</a:t>
            </a:r>
          </a:p>
          <a:p>
            <a:pPr lvl="1" algn="just"/>
            <a:r>
              <a:rPr lang="el-GR" sz="3600" dirty="0" smtClean="0"/>
              <a:t>Εργαλείο δημιουργίας εννοιολογικών χαρτών</a:t>
            </a:r>
          </a:p>
          <a:p>
            <a:pPr lvl="1" algn="just"/>
            <a:r>
              <a:rPr lang="el-GR" sz="3600" dirty="0" smtClean="0"/>
              <a:t>Δωρεάν</a:t>
            </a:r>
          </a:p>
          <a:p>
            <a:pPr lvl="1" algn="just"/>
            <a:r>
              <a:rPr lang="el-GR" sz="3600" dirty="0" smtClean="0"/>
              <a:t>Διαθέσιμο:</a:t>
            </a:r>
            <a:r>
              <a:rPr lang="el-GR" sz="3600" dirty="0" smtClean="0"/>
              <a:t> </a:t>
            </a:r>
            <a:r>
              <a:rPr lang="en-US" sz="3600" dirty="0" smtClean="0"/>
              <a:t>https</a:t>
            </a:r>
            <a:r>
              <a:rPr lang="en-US" sz="3600" dirty="0" smtClean="0"/>
              <a:t>://cmap.ihmc.us/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Εννοια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342" y="1179870"/>
            <a:ext cx="8428704" cy="383458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l-GR" sz="3600" b="1" dirty="0" smtClean="0"/>
          </a:p>
          <a:p>
            <a:pPr algn="ctr">
              <a:buNone/>
            </a:pPr>
            <a:endParaRPr lang="el-GR" sz="3600" b="1" dirty="0" smtClean="0"/>
          </a:p>
          <a:p>
            <a:pPr algn="ctr">
              <a:buNone/>
            </a:pPr>
            <a:r>
              <a:rPr lang="el-GR" sz="3600" b="1" dirty="0" smtClean="0"/>
              <a:t>Τι σημαίνει</a:t>
            </a:r>
            <a:r>
              <a:rPr lang="el-GR" sz="3600" b="1" dirty="0" smtClean="0"/>
              <a:t> </a:t>
            </a:r>
            <a:r>
              <a:rPr lang="en-US" sz="3600" b="1" dirty="0" smtClean="0"/>
              <a:t>“</a:t>
            </a:r>
            <a:r>
              <a:rPr lang="el-GR" sz="3600" b="1" dirty="0" smtClean="0"/>
              <a:t>έννοια</a:t>
            </a:r>
            <a:r>
              <a:rPr lang="en-US" sz="3600" b="1" dirty="0" smtClean="0"/>
              <a:t>”</a:t>
            </a:r>
            <a:r>
              <a:rPr lang="el-GR" sz="3600" b="1" dirty="0" smtClean="0"/>
              <a:t>;</a:t>
            </a:r>
            <a:endParaRPr lang="en-US" sz="3600" b="1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Έννοια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95" y="1084006"/>
            <a:ext cx="8583560" cy="38862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l-GR" sz="3600" b="1" dirty="0" smtClean="0"/>
              <a:t>Έννοια = Εν νους (μέσα στο μυαλό)</a:t>
            </a:r>
            <a:endParaRPr lang="el-GR" sz="3600" b="1" dirty="0" smtClean="0"/>
          </a:p>
          <a:p>
            <a:pPr algn="ctr">
              <a:buNone/>
            </a:pPr>
            <a:r>
              <a:rPr lang="el-GR" dirty="0" smtClean="0"/>
              <a:t> </a:t>
            </a:r>
          </a:p>
          <a:p>
            <a:r>
              <a:rPr lang="el-GR" b="1" dirty="0" smtClean="0"/>
              <a:t>Έννοια = Σημασία, </a:t>
            </a:r>
            <a:r>
              <a:rPr lang="el-GR" b="1" dirty="0" smtClean="0"/>
              <a:t>νόημα, </a:t>
            </a:r>
            <a:r>
              <a:rPr lang="el-GR" b="1" dirty="0" smtClean="0"/>
              <a:t>οντότητα</a:t>
            </a:r>
          </a:p>
          <a:p>
            <a:pPr lvl="1"/>
            <a:r>
              <a:rPr lang="el-GR" dirty="0" smtClean="0"/>
              <a:t>Συγκεκριμένες έννοιες:</a:t>
            </a:r>
          </a:p>
          <a:p>
            <a:pPr lvl="2"/>
            <a:r>
              <a:rPr lang="el-GR" dirty="0" smtClean="0"/>
              <a:t>Τραπέζι</a:t>
            </a:r>
          </a:p>
          <a:p>
            <a:pPr lvl="2"/>
            <a:r>
              <a:rPr lang="el-GR" dirty="0" smtClean="0"/>
              <a:t>Κτίριο</a:t>
            </a:r>
          </a:p>
          <a:p>
            <a:pPr lvl="2"/>
            <a:r>
              <a:rPr lang="el-GR" dirty="0" smtClean="0"/>
              <a:t>Λουλούδι</a:t>
            </a:r>
            <a:endParaRPr lang="el-GR" dirty="0" smtClean="0"/>
          </a:p>
          <a:p>
            <a:endParaRPr lang="en-US" dirty="0" smtClean="0"/>
          </a:p>
          <a:p>
            <a:pPr lvl="1"/>
            <a:r>
              <a:rPr lang="el-GR" dirty="0" smtClean="0"/>
              <a:t>Αφηρημένες έννοιες:</a:t>
            </a:r>
          </a:p>
          <a:p>
            <a:pPr lvl="2"/>
            <a:r>
              <a:rPr lang="el-GR" dirty="0" smtClean="0"/>
              <a:t>Ελευθερία</a:t>
            </a:r>
          </a:p>
          <a:p>
            <a:pPr lvl="2"/>
            <a:r>
              <a:rPr lang="el-GR" dirty="0" smtClean="0"/>
              <a:t>Χαρά	</a:t>
            </a:r>
            <a:endParaRPr lang="en-US" dirty="0" smtClean="0"/>
          </a:p>
          <a:p>
            <a:pPr lvl="2"/>
            <a:r>
              <a:rPr lang="el-GR" dirty="0" smtClean="0"/>
              <a:t>Κράτος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Εννοιολογικοί Χάρτες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342" y="1179870"/>
            <a:ext cx="8428704" cy="38345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3600" b="1" dirty="0" smtClean="0"/>
              <a:t>Εννοιολογικοί Χάρτες = Χάρτες εννοιών</a:t>
            </a:r>
          </a:p>
          <a:p>
            <a:pPr algn="ctr">
              <a:buNone/>
            </a:pPr>
            <a:endParaRPr lang="el-GR" sz="3600" b="1" dirty="0" smtClean="0"/>
          </a:p>
          <a:p>
            <a:r>
              <a:rPr lang="el-GR" dirty="0" smtClean="0"/>
              <a:t>Περιέχει:</a:t>
            </a:r>
          </a:p>
          <a:p>
            <a:pPr lvl="1"/>
            <a:r>
              <a:rPr lang="el-GR" dirty="0" smtClean="0"/>
              <a:t>Έννοιες</a:t>
            </a:r>
          </a:p>
          <a:p>
            <a:pPr lvl="1"/>
            <a:r>
              <a:rPr lang="el-GR" dirty="0" smtClean="0"/>
              <a:t>Σχέσεις (συσχετίσεις, συνδέσεις) μεταξύ των εννοιών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Εννοιολογικοί Χάρτες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342" y="1179870"/>
            <a:ext cx="8428704" cy="38345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400" b="1" dirty="0" smtClean="0"/>
              <a:t>Παράδειγμα: Εννοιολογικός χάρτης για την πορεία του νερού</a:t>
            </a:r>
          </a:p>
          <a:p>
            <a:pPr algn="ctr">
              <a:buNone/>
            </a:pPr>
            <a:endParaRPr lang="el-GR" sz="3600" b="1" dirty="0" smtClean="0"/>
          </a:p>
          <a:p>
            <a:endParaRPr lang="en-US" dirty="0"/>
          </a:p>
        </p:txBody>
      </p:sp>
      <p:pic>
        <p:nvPicPr>
          <p:cNvPr id="20482" name="Picture 2" descr="Νοητικοί &amp; Εννοιολογικοί χάρτες – Η τεχνολογία στην εκπαίδευ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450" y="1632154"/>
            <a:ext cx="6725677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Εννοιολογικοί Χάρτες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342" y="1179870"/>
            <a:ext cx="8428704" cy="3834581"/>
          </a:xfrm>
        </p:spPr>
        <p:txBody>
          <a:bodyPr>
            <a:normAutofit/>
          </a:bodyPr>
          <a:lstStyle/>
          <a:p>
            <a:pPr algn="just"/>
            <a:r>
              <a:rPr lang="el-GR" sz="3600" dirty="0" smtClean="0"/>
              <a:t>Έννοιες = κόμβοι (ορθογώνια ή ελλείψεις)</a:t>
            </a:r>
          </a:p>
          <a:p>
            <a:pPr lvl="1" algn="just"/>
            <a:r>
              <a:rPr lang="el-GR" dirty="0" smtClean="0"/>
              <a:t>Περιγράφονται με ουσιαστικά</a:t>
            </a:r>
          </a:p>
          <a:p>
            <a:pPr algn="just"/>
            <a:r>
              <a:rPr lang="el-GR" sz="3600" dirty="0" smtClean="0"/>
              <a:t>Σύνδεσμοι = γραμμές μεταξύ δυο εννοιών</a:t>
            </a:r>
          </a:p>
          <a:p>
            <a:pPr lvl="1" algn="just"/>
            <a:r>
              <a:rPr lang="el-GR" dirty="0" smtClean="0"/>
              <a:t>Περιγράφονται με ρήματα</a:t>
            </a:r>
          </a:p>
          <a:p>
            <a:pPr lvl="1" algn="just"/>
            <a:r>
              <a:rPr lang="el-GR" dirty="0" smtClean="0"/>
              <a:t>Κάθε έννοια μπορεί να συνδέεται με πολλές άλλες</a:t>
            </a:r>
            <a:endParaRPr lang="en-US" dirty="0"/>
          </a:p>
          <a:p>
            <a:r>
              <a:rPr lang="el-GR" sz="3600" dirty="0" smtClean="0"/>
              <a:t>Έννοια – Σύνδεσμος – Έννοια = πρόταση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Εννοιολογικοί Χάρτες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39" y="1179870"/>
            <a:ext cx="8922774" cy="38345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400" b="1" dirty="0" smtClean="0"/>
              <a:t>Παράδειγμα: Εννοιολογικός χάρτης για τους εννοιολογικούς χάρτες</a:t>
            </a:r>
          </a:p>
          <a:p>
            <a:pPr algn="ctr">
              <a:buNone/>
            </a:pPr>
            <a:endParaRPr lang="el-GR" sz="3600" b="1" dirty="0" smtClean="0"/>
          </a:p>
          <a:p>
            <a:endParaRPr lang="en-US" dirty="0"/>
          </a:p>
        </p:txBody>
      </p:sp>
      <p:sp>
        <p:nvSpPr>
          <p:cNvPr id="36866" name="AutoShape 2" descr="Οι Εννοιολογικοί Χάρτε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6868" name="AutoShape 4" descr="Οι Εννοιολογικοί Χάρτε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037" y="1658929"/>
            <a:ext cx="5228305" cy="330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Εννοιολογικοί Χάρτες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342" y="1179870"/>
            <a:ext cx="8428704" cy="3834581"/>
          </a:xfrm>
        </p:spPr>
        <p:txBody>
          <a:bodyPr>
            <a:normAutofit/>
          </a:bodyPr>
          <a:lstStyle/>
          <a:p>
            <a:pPr algn="just"/>
            <a:r>
              <a:rPr lang="el-GR" sz="3600" dirty="0" smtClean="0"/>
              <a:t>Πλεονεκτήματα εννοιολογικών χαρτών</a:t>
            </a:r>
          </a:p>
          <a:p>
            <a:pPr lvl="1" algn="just"/>
            <a:r>
              <a:rPr lang="el-GR" sz="3600" dirty="0" err="1" smtClean="0"/>
              <a:t>Οπτικοποίηση</a:t>
            </a:r>
            <a:r>
              <a:rPr lang="el-GR" sz="3600" dirty="0" smtClean="0"/>
              <a:t> εννοιών και σχέσεων</a:t>
            </a:r>
          </a:p>
          <a:p>
            <a:pPr lvl="1" algn="just"/>
            <a:r>
              <a:rPr lang="el-GR" sz="3600" dirty="0" smtClean="0"/>
              <a:t>Καλύτερη κατανόηση</a:t>
            </a:r>
          </a:p>
          <a:p>
            <a:pPr lvl="1" algn="just"/>
            <a:r>
              <a:rPr lang="el-GR" sz="3600" dirty="0" smtClean="0"/>
              <a:t>Έλεγχος γνώσεων και αντιλήψεων</a:t>
            </a:r>
          </a:p>
          <a:p>
            <a:pPr lvl="1" algn="just"/>
            <a:r>
              <a:rPr lang="el-GR" sz="3600" dirty="0" smtClean="0"/>
              <a:t>Κοινωνική αλληλεπίδραση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Εννοιολογικοί Χάρτες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342" y="1179870"/>
            <a:ext cx="8428704" cy="3834581"/>
          </a:xfrm>
        </p:spPr>
        <p:txBody>
          <a:bodyPr>
            <a:normAutofit fontScale="92500"/>
          </a:bodyPr>
          <a:lstStyle/>
          <a:p>
            <a:pPr algn="just"/>
            <a:r>
              <a:rPr lang="el-GR" sz="3600" dirty="0" smtClean="0"/>
              <a:t>Βήματα δημιουργίας εννοιολογικών χαρτών</a:t>
            </a:r>
            <a:endParaRPr lang="el-GR" sz="3600" dirty="0" smtClean="0"/>
          </a:p>
          <a:p>
            <a:pPr marL="800100" indent="-742950" algn="just">
              <a:buFont typeface="+mj-lt"/>
              <a:buAutoNum type="arabicPeriod"/>
            </a:pPr>
            <a:r>
              <a:rPr lang="el-GR" sz="3600" dirty="0" smtClean="0"/>
              <a:t>Αναγνώριση της κεντρικής έννοιας</a:t>
            </a:r>
          </a:p>
          <a:p>
            <a:pPr marL="800100" indent="-742950" algn="just">
              <a:buFont typeface="+mj-lt"/>
              <a:buAutoNum type="arabicPeriod"/>
            </a:pPr>
            <a:r>
              <a:rPr lang="el-GR" sz="3600" dirty="0" smtClean="0"/>
              <a:t>Αναγνώριση των υπόλοιπων εννοιών</a:t>
            </a:r>
          </a:p>
          <a:p>
            <a:pPr marL="800100" indent="-742950" algn="just">
              <a:buFont typeface="+mj-lt"/>
              <a:buAutoNum type="arabicPeriod"/>
            </a:pPr>
            <a:r>
              <a:rPr lang="el-GR" sz="3600" dirty="0" smtClean="0"/>
              <a:t>Ομαδοποίηση των εννοιών</a:t>
            </a:r>
          </a:p>
          <a:p>
            <a:pPr marL="800100" indent="-742950" algn="just">
              <a:buFont typeface="+mj-lt"/>
              <a:buAutoNum type="arabicPeriod"/>
            </a:pPr>
            <a:r>
              <a:rPr lang="el-GR" sz="3600" dirty="0" smtClean="0"/>
              <a:t>Καθορισμός των σχέσεων μεταξύ εννοιών</a:t>
            </a:r>
          </a:p>
          <a:p>
            <a:pPr marL="800100" indent="-742950" algn="just">
              <a:buFont typeface="+mj-lt"/>
              <a:buAutoNum type="arabicPeriod"/>
            </a:pPr>
            <a:r>
              <a:rPr lang="el-GR" sz="3600" dirty="0" smtClean="0"/>
              <a:t>Έλεγχος χάρτη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Προβολή στην οθόνη (16:9)</PresentationFormat>
  <Paragraphs>54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Office Theme</vt:lpstr>
      <vt:lpstr>Εννοιολογικοί Χάρτες</vt:lpstr>
      <vt:lpstr>Εννοια</vt:lpstr>
      <vt:lpstr>Έννοια</vt:lpstr>
      <vt:lpstr>Εννοιολογικοί Χάρτες</vt:lpstr>
      <vt:lpstr>Εννοιολογικοί Χάρτες</vt:lpstr>
      <vt:lpstr>Εννοιολογικοί Χάρτες</vt:lpstr>
      <vt:lpstr>Εννοιολογικοί Χάρτες</vt:lpstr>
      <vt:lpstr>Εννοιολογικοί Χάρτες</vt:lpstr>
      <vt:lpstr>Εννοιολογικοί Χάρτες</vt:lpstr>
      <vt:lpstr>Cmap Tools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2020-11-09T08:22:46Z</dcterms:modified>
</cp:coreProperties>
</file>