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56" r:id="rId2"/>
    <p:sldId id="284" r:id="rId3"/>
    <p:sldId id="297" r:id="rId4"/>
    <p:sldId id="285" r:id="rId5"/>
    <p:sldId id="310" r:id="rId6"/>
    <p:sldId id="283" r:id="rId7"/>
    <p:sldId id="298" r:id="rId8"/>
    <p:sldId id="311" r:id="rId9"/>
    <p:sldId id="312" r:id="rId10"/>
    <p:sldId id="313" r:id="rId11"/>
    <p:sldId id="314" r:id="rId12"/>
    <p:sldId id="322" r:id="rId13"/>
    <p:sldId id="315" r:id="rId14"/>
    <p:sldId id="316" r:id="rId15"/>
    <p:sldId id="317" r:id="rId16"/>
    <p:sldId id="321" r:id="rId17"/>
    <p:sldId id="319" r:id="rId18"/>
    <p:sldId id="318" r:id="rId19"/>
    <p:sldId id="320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1BDFF"/>
    <a:srgbClr val="5DD5FF"/>
    <a:srgbClr val="FF9933"/>
    <a:srgbClr val="9EFF29"/>
    <a:srgbClr val="003635"/>
    <a:srgbClr val="00217E"/>
    <a:srgbClr val="600000"/>
    <a:srgbClr val="FF8225"/>
    <a:srgbClr val="FF2549"/>
    <a:srgbClr val="FF0D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9" d="100"/>
          <a:sy n="129" d="100"/>
        </p:scale>
        <p:origin x="-1104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321" y="1917290"/>
            <a:ext cx="8096860" cy="14674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657" y="3639165"/>
            <a:ext cx="7766107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19" y="128474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56911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363" y="436033"/>
            <a:ext cx="655593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013" y="1209366"/>
            <a:ext cx="6526162" cy="35086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138907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803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0429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803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0429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795" y="1814052"/>
            <a:ext cx="7617540" cy="1622322"/>
          </a:xfrm>
        </p:spPr>
        <p:txBody>
          <a:bodyPr>
            <a:normAutofit/>
          </a:bodyPr>
          <a:lstStyle/>
          <a:p>
            <a:r>
              <a:rPr lang="el-GR" dirty="0" smtClean="0"/>
              <a:t>Κεφάλαιο </a:t>
            </a:r>
            <a:r>
              <a:rPr lang="en-US" dirty="0" smtClean="0"/>
              <a:t>2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 Εσωτερικό του Η/Υ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153" y="3738707"/>
            <a:ext cx="7498298" cy="730043"/>
          </a:xfrm>
        </p:spPr>
        <p:txBody>
          <a:bodyPr/>
          <a:lstStyle/>
          <a:p>
            <a:r>
              <a:rPr lang="el-GR" dirty="0" smtClean="0"/>
              <a:t>Πληροφορική Β’ Γυμνασίου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Μητρική Πλακέτα (</a:t>
            </a:r>
            <a:r>
              <a:rPr lang="en-US" dirty="0" smtClean="0"/>
              <a:t>Motherboard)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084008"/>
            <a:ext cx="8229600" cy="3856701"/>
          </a:xfrm>
        </p:spPr>
        <p:txBody>
          <a:bodyPr>
            <a:normAutofit/>
          </a:bodyPr>
          <a:lstStyle/>
          <a:p>
            <a:r>
              <a:rPr lang="el-GR" dirty="0" smtClean="0"/>
              <a:t>Το μεγαλύτερο εξάρτημα στον Η/Υ</a:t>
            </a:r>
          </a:p>
          <a:p>
            <a:r>
              <a:rPr lang="en-US" dirty="0" smtClean="0"/>
              <a:t>“</a:t>
            </a:r>
            <a:r>
              <a:rPr lang="el-GR" dirty="0" smtClean="0"/>
              <a:t>Μητρική</a:t>
            </a:r>
            <a:r>
              <a:rPr lang="en-US" dirty="0" smtClean="0"/>
              <a:t>”</a:t>
            </a:r>
            <a:r>
              <a:rPr lang="el-GR" dirty="0" smtClean="0"/>
              <a:t> επειδή πάνω της </a:t>
            </a:r>
            <a:r>
              <a:rPr lang="en-US" dirty="0" smtClean="0"/>
              <a:t>“</a:t>
            </a:r>
            <a:r>
              <a:rPr lang="el-GR" dirty="0" smtClean="0"/>
              <a:t>χτίζεται</a:t>
            </a:r>
            <a:r>
              <a:rPr lang="en-US" dirty="0" smtClean="0"/>
              <a:t>” </a:t>
            </a:r>
            <a:r>
              <a:rPr lang="el-GR" dirty="0" smtClean="0"/>
              <a:t>ο Η/Υ</a:t>
            </a:r>
          </a:p>
          <a:p>
            <a:pPr lvl="1"/>
            <a:r>
              <a:rPr lang="el-GR" dirty="0" smtClean="0"/>
              <a:t>Όλα τα εξαρτήματα συνδέονται πάνω της</a:t>
            </a:r>
          </a:p>
          <a:p>
            <a:r>
              <a:rPr lang="el-GR" dirty="0" smtClean="0"/>
              <a:t>Περιλαμβάνει:</a:t>
            </a:r>
          </a:p>
          <a:p>
            <a:pPr lvl="1"/>
            <a:r>
              <a:rPr lang="el-GR" dirty="0" smtClean="0"/>
              <a:t>Υποδοχές</a:t>
            </a:r>
          </a:p>
          <a:p>
            <a:pPr lvl="1"/>
            <a:r>
              <a:rPr lang="el-GR" dirty="0" smtClean="0"/>
              <a:t>Συνδέσεις</a:t>
            </a:r>
          </a:p>
          <a:p>
            <a:pPr lvl="1"/>
            <a:r>
              <a:rPr lang="el-GR" dirty="0" smtClean="0"/>
              <a:t>Ηλεκτρικά/Ηλεκτρονικά στοιχεία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Μητρική Πλακέτα (</a:t>
            </a:r>
            <a:r>
              <a:rPr lang="en-US" dirty="0" smtClean="0"/>
              <a:t>Motherboard)</a:t>
            </a:r>
            <a:endParaRPr lang="el-GR" dirty="0"/>
          </a:p>
        </p:txBody>
      </p:sp>
      <p:pic>
        <p:nvPicPr>
          <p:cNvPr id="2050" name="Picture 2" descr="Anatomy of a Mother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475" y="741108"/>
            <a:ext cx="5256324" cy="438027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5648632" y="2787445"/>
            <a:ext cx="966020" cy="1047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209798" y="1531373"/>
            <a:ext cx="2362201" cy="19344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4584289" y="4159046"/>
            <a:ext cx="2679291" cy="918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4537586" y="720214"/>
            <a:ext cx="2679291" cy="843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3778044" y="4630994"/>
            <a:ext cx="447369" cy="4215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2344993" y="4525297"/>
            <a:ext cx="752169" cy="4965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7352071" y="3119284"/>
            <a:ext cx="1496961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Υποδοχή </a:t>
            </a:r>
            <a:r>
              <a:rPr lang="en-US" dirty="0" smtClean="0"/>
              <a:t>CPU (socket)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7519219" y="4186084"/>
            <a:ext cx="1496961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Υποδοχές Μνήμης </a:t>
            </a:r>
            <a:r>
              <a:rPr lang="en-US" dirty="0" smtClean="0"/>
              <a:t>RAM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7337325" y="1465014"/>
            <a:ext cx="172556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Εξωτερικές θύρες σύνδεσης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233516" y="1147916"/>
            <a:ext cx="1496961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Πυκνωτές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7428271" y="2295833"/>
            <a:ext cx="1496961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Πηνία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145028" y="1787022"/>
            <a:ext cx="1725560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Εσωτερικές θύρες επέκτασης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157318" y="3856716"/>
            <a:ext cx="1725560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Υποδοχές σύνδεσης σκληρών δίσκων (</a:t>
            </a:r>
            <a:r>
              <a:rPr lang="en-US" dirty="0" smtClean="0"/>
              <a:t>SATA)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157319" y="2920187"/>
            <a:ext cx="172556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BIOS         (</a:t>
            </a:r>
            <a:r>
              <a:rPr lang="el-GR" dirty="0" smtClean="0"/>
              <a:t>Μνήμη </a:t>
            </a:r>
            <a:r>
              <a:rPr lang="en-US" dirty="0" smtClean="0"/>
              <a:t>ROM)</a:t>
            </a:r>
            <a:endParaRPr lang="el-GR" dirty="0"/>
          </a:p>
        </p:txBody>
      </p:sp>
      <p:cxnSp>
        <p:nvCxnSpPr>
          <p:cNvPr id="19" name="18 - Ευθύγραμμο βέλος σύνδεσης"/>
          <p:cNvCxnSpPr>
            <a:stCxn id="13" idx="3"/>
          </p:cNvCxnSpPr>
          <p:nvPr/>
        </p:nvCxnSpPr>
        <p:spPr>
          <a:xfrm>
            <a:off x="1730477" y="1332582"/>
            <a:ext cx="1034846" cy="3164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>
            <a:stCxn id="15" idx="3"/>
          </p:cNvCxnSpPr>
          <p:nvPr/>
        </p:nvCxnSpPr>
        <p:spPr>
          <a:xfrm>
            <a:off x="1870588" y="2248687"/>
            <a:ext cx="349044" cy="1519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>
            <a:stCxn id="17" idx="3"/>
            <a:endCxn id="8" idx="0"/>
          </p:cNvCxnSpPr>
          <p:nvPr/>
        </p:nvCxnSpPr>
        <p:spPr>
          <a:xfrm>
            <a:off x="1882879" y="3243353"/>
            <a:ext cx="2118850" cy="1387641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>
            <a:stCxn id="16" idx="3"/>
            <a:endCxn id="9" idx="1"/>
          </p:cNvCxnSpPr>
          <p:nvPr/>
        </p:nvCxnSpPr>
        <p:spPr>
          <a:xfrm>
            <a:off x="1882878" y="4456881"/>
            <a:ext cx="462115" cy="316681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>
            <a:stCxn id="12" idx="1"/>
            <a:endCxn id="7" idx="3"/>
          </p:cNvCxnSpPr>
          <p:nvPr/>
        </p:nvCxnSpPr>
        <p:spPr>
          <a:xfrm flipH="1" flipV="1">
            <a:off x="7216877" y="1141772"/>
            <a:ext cx="120448" cy="64640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>
            <a:stCxn id="14" idx="1"/>
          </p:cNvCxnSpPr>
          <p:nvPr/>
        </p:nvCxnSpPr>
        <p:spPr>
          <a:xfrm flipH="1">
            <a:off x="6386053" y="2480499"/>
            <a:ext cx="1042218" cy="4604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>
            <a:stCxn id="10" idx="1"/>
            <a:endCxn id="4" idx="3"/>
          </p:cNvCxnSpPr>
          <p:nvPr/>
        </p:nvCxnSpPr>
        <p:spPr>
          <a:xfrm flipH="1" flipV="1">
            <a:off x="6614652" y="3311013"/>
            <a:ext cx="737419" cy="131437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>
            <a:stCxn id="11" idx="1"/>
            <a:endCxn id="6" idx="3"/>
          </p:cNvCxnSpPr>
          <p:nvPr/>
        </p:nvCxnSpPr>
        <p:spPr>
          <a:xfrm flipH="1">
            <a:off x="7263580" y="4509250"/>
            <a:ext cx="255639" cy="10884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Κεντρική Μονάδα Επεξεργασίας</a:t>
            </a:r>
            <a:endParaRPr lang="el-GR" dirty="0"/>
          </a:p>
        </p:txBody>
      </p:sp>
      <p:pic>
        <p:nvPicPr>
          <p:cNvPr id="1026" name="Picture 2" descr="Intel Cpu Processor I7, Rs 12500 /number DATA SCAN | ID: 17580446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79" y="1363713"/>
            <a:ext cx="3214432" cy="3214432"/>
          </a:xfrm>
          <a:prstGeom prst="rect">
            <a:avLst/>
          </a:prstGeom>
          <a:noFill/>
        </p:spPr>
      </p:pic>
      <p:pic>
        <p:nvPicPr>
          <p:cNvPr id="1028" name="Picture 4" descr="AMD RYZEN CPU | 3D CAD Model Library | GrabC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593" y="1060490"/>
            <a:ext cx="5299584" cy="3650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Κεντρική Μονάδα Επεξεργασίας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7987" y="1025016"/>
            <a:ext cx="9026013" cy="40594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l-GR" b="1" dirty="0" smtClean="0"/>
              <a:t>Κεντρική Μονάδα Επεξεργασίας (Κ.Μ.Ε.) </a:t>
            </a:r>
            <a:endParaRPr lang="en-US" b="1" dirty="0" smtClean="0"/>
          </a:p>
          <a:p>
            <a:pPr algn="ctr">
              <a:buNone/>
            </a:pPr>
            <a:r>
              <a:rPr lang="el-GR" dirty="0" smtClean="0"/>
              <a:t>ή</a:t>
            </a:r>
          </a:p>
          <a:p>
            <a:pPr algn="ctr">
              <a:buNone/>
            </a:pPr>
            <a:r>
              <a:rPr lang="en-US" b="1" dirty="0" smtClean="0"/>
              <a:t>Central Processing Unit (C.P.U.)</a:t>
            </a:r>
          </a:p>
          <a:p>
            <a:r>
              <a:rPr lang="el-GR" dirty="0" smtClean="0"/>
              <a:t>Ο «εγκέφαλος» του </a:t>
            </a:r>
            <a:r>
              <a:rPr lang="en-US" dirty="0" smtClean="0"/>
              <a:t>H/Y</a:t>
            </a:r>
          </a:p>
          <a:p>
            <a:pPr lvl="1"/>
            <a:r>
              <a:rPr lang="el-GR" dirty="0" smtClean="0"/>
              <a:t>Ελέγχει όλες τις λειτουργίες (απλές ή σύνθετες)</a:t>
            </a:r>
          </a:p>
          <a:p>
            <a:pPr lvl="1"/>
            <a:r>
              <a:rPr lang="el-GR" dirty="0" smtClean="0"/>
              <a:t>Εκτελεί την επεξεργασία δεδομένων</a:t>
            </a:r>
          </a:p>
          <a:p>
            <a:r>
              <a:rPr lang="el-GR" dirty="0" smtClean="0"/>
              <a:t>Έχει τη μορφή ολοκληρωμένου κυκλώματος (</a:t>
            </a:r>
            <a:r>
              <a:rPr lang="en-US" dirty="0" smtClean="0"/>
              <a:t>chip)</a:t>
            </a:r>
          </a:p>
          <a:p>
            <a:r>
              <a:rPr lang="el-GR" dirty="0" smtClean="0"/>
              <a:t>Τοποθετείται σε ειδική υποδοχή </a:t>
            </a:r>
            <a:r>
              <a:rPr lang="en-US" dirty="0" smtClean="0"/>
              <a:t>(socket) </a:t>
            </a:r>
            <a:r>
              <a:rPr lang="el-GR" dirty="0" smtClean="0"/>
              <a:t>στη μητρική πλακέτα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Κεντρική Μονάδα Επεξεργασίας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025016"/>
            <a:ext cx="8229600" cy="405949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ταχύτητα λειτουργίας </a:t>
            </a:r>
            <a:r>
              <a:rPr lang="el-GR" dirty="0" smtClean="0"/>
              <a:t>της μετριέται σε </a:t>
            </a:r>
            <a:r>
              <a:rPr lang="en-US" b="1" dirty="0" smtClean="0"/>
              <a:t>Hz</a:t>
            </a:r>
            <a:r>
              <a:rPr lang="en-US" dirty="0" smtClean="0"/>
              <a:t> (Hertz - </a:t>
            </a:r>
            <a:r>
              <a:rPr lang="el-GR" dirty="0" smtClean="0"/>
              <a:t>κύκλοι λειτουργίας ανά δευτερόλεπτο)</a:t>
            </a:r>
          </a:p>
          <a:p>
            <a:pPr lvl="1"/>
            <a:r>
              <a:rPr lang="en-US" dirty="0" smtClean="0"/>
              <a:t>Hertz: </a:t>
            </a:r>
            <a:r>
              <a:rPr lang="el-GR" dirty="0" smtClean="0"/>
              <a:t>Μονάδα μέτρησης συχνότητα (πόσες φορές συμβαίνει κάτι στη μονάδα του χρόνου)</a:t>
            </a:r>
          </a:p>
          <a:p>
            <a:pPr lvl="1"/>
            <a:r>
              <a:rPr lang="el-GR" dirty="0" smtClean="0"/>
              <a:t>Κύκλος λειτουργίας = εκτέλεση μιας απλής βασικής ενέργειας από τη </a:t>
            </a:r>
            <a:r>
              <a:rPr lang="en-US" dirty="0" smtClean="0"/>
              <a:t>CPU</a:t>
            </a:r>
            <a:endParaRPr lang="el-GR" dirty="0" smtClean="0"/>
          </a:p>
          <a:p>
            <a:pPr lvl="1"/>
            <a:r>
              <a:rPr lang="el-GR" dirty="0" smtClean="0"/>
              <a:t>Οι σύγχρονες </a:t>
            </a:r>
            <a:r>
              <a:rPr lang="en-US" dirty="0" smtClean="0"/>
              <a:t>CPU</a:t>
            </a:r>
            <a:r>
              <a:rPr lang="el-GR" dirty="0" smtClean="0"/>
              <a:t> λειτουργούν σε ταχύτητες της τάξης των </a:t>
            </a:r>
            <a:r>
              <a:rPr lang="en-US" dirty="0" smtClean="0"/>
              <a:t>GHz</a:t>
            </a:r>
          </a:p>
          <a:p>
            <a:pPr lvl="2"/>
            <a:r>
              <a:rPr lang="el-GR" dirty="0" smtClean="0"/>
              <a:t>Τη δεκαετία του</a:t>
            </a:r>
            <a:r>
              <a:rPr lang="en-US" dirty="0" smtClean="0"/>
              <a:t> ’80</a:t>
            </a:r>
            <a:r>
              <a:rPr lang="el-GR" dirty="0" smtClean="0"/>
              <a:t> οι ταχύτητες ήταν της τάξης των </a:t>
            </a:r>
            <a:r>
              <a:rPr lang="en-US" dirty="0" smtClean="0"/>
              <a:t>MHz (</a:t>
            </a:r>
            <a:r>
              <a:rPr lang="el-GR" dirty="0" smtClean="0"/>
              <a:t>χίλιες φορές μικρότερες)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Κεντρική Μονάδα Επεξεργασίας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0110" y="943902"/>
            <a:ext cx="8790038" cy="4059492"/>
          </a:xfrm>
        </p:spPr>
        <p:txBody>
          <a:bodyPr>
            <a:normAutofit/>
          </a:bodyPr>
          <a:lstStyle/>
          <a:p>
            <a:r>
              <a:rPr lang="el-GR" dirty="0" smtClean="0"/>
              <a:t>Για να επιτύχουμε υψηλότερες ταχύτητες λειτουργίας τα δομικά στοιχεία του </a:t>
            </a:r>
            <a:r>
              <a:rPr lang="en-US" dirty="0" smtClean="0"/>
              <a:t>Chip </a:t>
            </a:r>
            <a:r>
              <a:rPr lang="el-GR" dirty="0" smtClean="0"/>
              <a:t>πρέπει να έρθουν πολύ κοντά</a:t>
            </a:r>
          </a:p>
          <a:p>
            <a:pPr lvl="1"/>
            <a:r>
              <a:rPr lang="el-GR" dirty="0" smtClean="0"/>
              <a:t>Δημιουργείται θερμότητα και υψηλές θερμοκρασίες = σοβαρό πρόβλημα για τα ολοκληρωμένα κυκλώματα</a:t>
            </a:r>
          </a:p>
          <a:p>
            <a:pPr lvl="1"/>
            <a:r>
              <a:rPr lang="el-GR" dirty="0" smtClean="0"/>
              <a:t>Τοποθετείται ειδική διάταξη ψύξης της </a:t>
            </a:r>
            <a:r>
              <a:rPr lang="en-US" dirty="0" smtClean="0"/>
              <a:t>CPU (</a:t>
            </a:r>
            <a:r>
              <a:rPr lang="el-GR" dirty="0" err="1" smtClean="0"/>
              <a:t>ψύκτρα</a:t>
            </a:r>
            <a:r>
              <a:rPr lang="el-GR" dirty="0" smtClean="0"/>
              <a:t>)</a:t>
            </a:r>
          </a:p>
          <a:p>
            <a:pPr>
              <a:buNone/>
            </a:pPr>
            <a:endParaRPr lang="el-GR" dirty="0" smtClean="0"/>
          </a:p>
        </p:txBody>
      </p:sp>
      <p:pic>
        <p:nvPicPr>
          <p:cNvPr id="1028" name="Picture 4" descr="Form and Function – The CPU Visual Design news - Digitanks - Indie 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607" y="3296263"/>
            <a:ext cx="2033231" cy="1758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Κεντρική Μονάδα Επεξεργασίας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0723" y="966019"/>
            <a:ext cx="8686800" cy="411848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Έχουμε φτάσει πλέον στο όριο των ολοκληρωμένων κυκλωμάτων (με την υπάρχουσα τεχνολογία)</a:t>
            </a:r>
          </a:p>
          <a:p>
            <a:pPr lvl="1"/>
            <a:r>
              <a:rPr lang="el-GR" dirty="0" smtClean="0"/>
              <a:t>Δεν μπορούμε να κατασκευάσουμε πολύ μικρότερα και πολύ ταχύτερα </a:t>
            </a:r>
            <a:r>
              <a:rPr lang="en-US" dirty="0" smtClean="0"/>
              <a:t>chips</a:t>
            </a:r>
          </a:p>
          <a:p>
            <a:pPr lvl="1"/>
            <a:r>
              <a:rPr lang="el-GR" dirty="0" smtClean="0"/>
              <a:t>Υψηλή θερμότητα/θερμοκρασία λόγω μικρών αποστάσεων</a:t>
            </a:r>
          </a:p>
          <a:p>
            <a:pPr lvl="1" algn="ctr">
              <a:buNone/>
            </a:pPr>
            <a:r>
              <a:rPr lang="el-GR" b="1" dirty="0" smtClean="0"/>
              <a:t>Λύση:</a:t>
            </a:r>
            <a:endParaRPr lang="el-GR" b="1" dirty="0" smtClean="0"/>
          </a:p>
          <a:p>
            <a:r>
              <a:rPr lang="el-GR" b="1" dirty="0" smtClean="0"/>
              <a:t>Παραλληλία!</a:t>
            </a:r>
          </a:p>
          <a:p>
            <a:pPr lvl="1"/>
            <a:r>
              <a:rPr lang="el-GR" dirty="0" smtClean="0"/>
              <a:t>Χρησιμοποιούμε 2, 4, </a:t>
            </a:r>
            <a:r>
              <a:rPr lang="en-US" dirty="0" smtClean="0"/>
              <a:t>6, </a:t>
            </a:r>
            <a:r>
              <a:rPr lang="el-GR" dirty="0" smtClean="0"/>
              <a:t>8</a:t>
            </a:r>
            <a:r>
              <a:rPr lang="en-US" dirty="0" smtClean="0"/>
              <a:t>…</a:t>
            </a:r>
            <a:r>
              <a:rPr lang="el-GR" dirty="0" smtClean="0"/>
              <a:t> επεξεργαστές </a:t>
            </a:r>
            <a:r>
              <a:rPr lang="en-US" dirty="0" smtClean="0"/>
              <a:t>(</a:t>
            </a:r>
            <a:r>
              <a:rPr lang="el-GR" dirty="0" smtClean="0"/>
              <a:t>πυρήνες)</a:t>
            </a:r>
            <a:r>
              <a:rPr lang="en-US" dirty="0" smtClean="0"/>
              <a:t> </a:t>
            </a:r>
            <a:r>
              <a:rPr lang="el-GR" dirty="0" smtClean="0"/>
              <a:t>παράλληλα (</a:t>
            </a:r>
            <a:r>
              <a:rPr lang="en-US" dirty="0" smtClean="0"/>
              <a:t>dual core, quadruple core </a:t>
            </a:r>
            <a:r>
              <a:rPr lang="el-GR" dirty="0" smtClean="0"/>
              <a:t>κτλ)</a:t>
            </a:r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 Τυχαίας Προσπέλασης</a:t>
            </a:r>
            <a:endParaRPr lang="el-GR" dirty="0"/>
          </a:p>
        </p:txBody>
      </p:sp>
      <p:pic>
        <p:nvPicPr>
          <p:cNvPr id="1026" name="Picture 2" descr="How to increase RAM and add new memory to your 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26" y="1064301"/>
            <a:ext cx="7081167" cy="3913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 Τυχαίας Προσπέλασης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72845" y="1025016"/>
            <a:ext cx="8635181" cy="4059492"/>
          </a:xfrm>
        </p:spPr>
        <p:txBody>
          <a:bodyPr>
            <a:normAutofit/>
          </a:bodyPr>
          <a:lstStyle/>
          <a:p>
            <a:r>
              <a:rPr lang="el-GR" dirty="0" smtClean="0"/>
              <a:t>Μνήμη Τυχαίας Προσπέλασης (</a:t>
            </a:r>
            <a:r>
              <a:rPr lang="en-US" dirty="0" smtClean="0"/>
              <a:t>Random Access Memory – R.A.M.)</a:t>
            </a:r>
          </a:p>
          <a:p>
            <a:pPr lvl="1"/>
            <a:r>
              <a:rPr lang="el-GR" dirty="0" smtClean="0"/>
              <a:t>Ανάγνωση και Εγγραφή σε οποιοδήποτε σημείο της</a:t>
            </a:r>
          </a:p>
          <a:p>
            <a:r>
              <a:rPr lang="el-GR" dirty="0" smtClean="0"/>
              <a:t>Είναι η βασική μνήμη του Η/Υ</a:t>
            </a:r>
          </a:p>
          <a:p>
            <a:pPr lvl="1"/>
            <a:r>
              <a:rPr lang="el-GR" dirty="0" smtClean="0"/>
              <a:t>Αποθηκεύει δεδομένα, οδηγίες και πληροφορίες</a:t>
            </a:r>
          </a:p>
          <a:p>
            <a:r>
              <a:rPr lang="el-GR" dirty="0" smtClean="0"/>
              <a:t>Έχει τη μορφή ολοκληρωμένου κυκλώματος </a:t>
            </a:r>
            <a:r>
              <a:rPr lang="en-US" dirty="0" smtClean="0"/>
              <a:t>(chip)</a:t>
            </a:r>
          </a:p>
          <a:p>
            <a:pPr lvl="1"/>
            <a:r>
              <a:rPr lang="el-GR" dirty="0" smtClean="0"/>
              <a:t>Τοποθετείται σε ειδικές υποδοχές στη </a:t>
            </a:r>
            <a:r>
              <a:rPr lang="en-US" dirty="0" smtClean="0"/>
              <a:t>motherboard</a:t>
            </a:r>
            <a:endParaRPr lang="el-GR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 Τυχαίας Προσπέλασης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25016"/>
            <a:ext cx="9143999" cy="4059492"/>
          </a:xfrm>
        </p:spPr>
        <p:txBody>
          <a:bodyPr>
            <a:normAutofit/>
          </a:bodyPr>
          <a:lstStyle/>
          <a:p>
            <a:r>
              <a:rPr lang="el-GR" dirty="0" smtClean="0"/>
              <a:t>Η χωρητικότητα της στους σύγχρονους Η/Υ μετριέται σε </a:t>
            </a:r>
            <a:r>
              <a:rPr lang="en-US" dirty="0" smtClean="0"/>
              <a:t>GB</a:t>
            </a:r>
            <a:endParaRPr lang="el-GR" dirty="0" smtClean="0"/>
          </a:p>
          <a:p>
            <a:pPr lvl="1"/>
            <a:r>
              <a:rPr lang="el-GR" dirty="0" smtClean="0"/>
              <a:t>Γενικά όσο περισσότερη μνήμη τόσο καλύτερα</a:t>
            </a:r>
            <a:endParaRPr lang="en-US" dirty="0" smtClean="0"/>
          </a:p>
          <a:p>
            <a:pPr lvl="1"/>
            <a:r>
              <a:rPr lang="el-GR" dirty="0" smtClean="0"/>
              <a:t>Τη δεκαετία του ‘80 η χωρητικότητα ήταν σε </a:t>
            </a:r>
            <a:r>
              <a:rPr lang="en-US" dirty="0" smtClean="0"/>
              <a:t>KB</a:t>
            </a:r>
          </a:p>
          <a:p>
            <a:pPr lvl="1"/>
            <a:r>
              <a:rPr lang="el-GR" dirty="0" smtClean="0"/>
              <a:t>Τη δεκαετία του ‘</a:t>
            </a:r>
            <a:r>
              <a:rPr lang="en-US" dirty="0" smtClean="0"/>
              <a:t>9</a:t>
            </a:r>
            <a:r>
              <a:rPr lang="el-GR" dirty="0" smtClean="0"/>
              <a:t>0 η χωρητικότητα ήταν σε </a:t>
            </a:r>
            <a:r>
              <a:rPr lang="en-US" dirty="0" smtClean="0"/>
              <a:t>MB</a:t>
            </a:r>
          </a:p>
          <a:p>
            <a:r>
              <a:rPr lang="el-GR" dirty="0" smtClean="0"/>
              <a:t>Πτητική </a:t>
            </a:r>
            <a:r>
              <a:rPr lang="en-US" dirty="0" smtClean="0"/>
              <a:t>M</a:t>
            </a:r>
            <a:r>
              <a:rPr lang="el-GR" dirty="0" err="1" smtClean="0"/>
              <a:t>νήμη</a:t>
            </a:r>
            <a:r>
              <a:rPr lang="el-GR" dirty="0" smtClean="0"/>
              <a:t> (</a:t>
            </a:r>
            <a:r>
              <a:rPr lang="en-US" dirty="0" smtClean="0"/>
              <a:t>Volatile Memory)</a:t>
            </a:r>
          </a:p>
          <a:p>
            <a:pPr lvl="1"/>
            <a:r>
              <a:rPr lang="el-GR" dirty="0" smtClean="0"/>
              <a:t>Χάνει τα περιεχόμενά της μόλις σταματήσει η τροφοδοσία</a:t>
            </a:r>
          </a:p>
          <a:p>
            <a:pPr lvl="1"/>
            <a:r>
              <a:rPr lang="el-GR" dirty="0" smtClean="0"/>
              <a:t>Αποθήκευση δεδομένων σε αποθηκευτικά μέσα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εσωτερικό  του Η/Υ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342" y="1179870"/>
            <a:ext cx="8428704" cy="3834581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8434" name="Picture 2" descr="Business-PC 731 - Internal 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272" y="950807"/>
            <a:ext cx="5347771" cy="4177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 </a:t>
            </a:r>
            <a:r>
              <a:rPr lang="el-GR" dirty="0" smtClean="0"/>
              <a:t>μόνο για Ανάγνωση</a:t>
            </a:r>
            <a:endParaRPr lang="el-GR" dirty="0"/>
          </a:p>
        </p:txBody>
      </p:sp>
      <p:pic>
        <p:nvPicPr>
          <p:cNvPr id="36866" name="Picture 2" descr="System Hardware Component: System Memory (RAM) | by Baseer Hussain |  Computing Technology with IT Fundamentals | 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557" y="1718188"/>
            <a:ext cx="2331352" cy="2401786"/>
          </a:xfrm>
          <a:prstGeom prst="rect">
            <a:avLst/>
          </a:prstGeom>
          <a:noFill/>
        </p:spPr>
      </p:pic>
      <p:pic>
        <p:nvPicPr>
          <p:cNvPr id="36868" name="Picture 4" descr="How ROM Works | HowStuffWo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575" y="1591033"/>
            <a:ext cx="3133725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Μνήμη μόνο για Ανάγνωση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980768"/>
            <a:ext cx="9144000" cy="410374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Μνήμη μόνο για </a:t>
            </a:r>
            <a:r>
              <a:rPr lang="el-GR" dirty="0" smtClean="0"/>
              <a:t>Ανάγνωση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Read Only Memory </a:t>
            </a:r>
            <a:r>
              <a:rPr lang="en-US" dirty="0" smtClean="0"/>
              <a:t>– </a:t>
            </a:r>
            <a:r>
              <a:rPr lang="en-US" dirty="0" smtClean="0"/>
              <a:t>R.O.M</a:t>
            </a:r>
            <a:r>
              <a:rPr lang="en-US" dirty="0" smtClean="0"/>
              <a:t>.)</a:t>
            </a:r>
          </a:p>
          <a:p>
            <a:pPr lvl="1"/>
            <a:r>
              <a:rPr lang="el-GR" dirty="0" smtClean="0"/>
              <a:t>Επιτρέπεται μόνο η ανάγνωση (</a:t>
            </a:r>
            <a:r>
              <a:rPr lang="el-GR" dirty="0" smtClean="0"/>
              <a:t>δεν είν</a:t>
            </a:r>
            <a:r>
              <a:rPr lang="el-GR" dirty="0" smtClean="0"/>
              <a:t>αι δυνατή η εγγραφή)</a:t>
            </a:r>
          </a:p>
          <a:p>
            <a:pPr lvl="1"/>
            <a:r>
              <a:rPr lang="el-GR" dirty="0" smtClean="0"/>
              <a:t>Μικρή χωρητικότητα</a:t>
            </a:r>
            <a:r>
              <a:rPr lang="en-US" dirty="0" smtClean="0"/>
              <a:t> </a:t>
            </a:r>
            <a:r>
              <a:rPr lang="el-GR" dirty="0" smtClean="0"/>
              <a:t>(συνήθως λίγα ΚΒ ή ΜΒ)</a:t>
            </a:r>
            <a:endParaRPr lang="en-US" dirty="0" smtClean="0"/>
          </a:p>
          <a:p>
            <a:pPr lvl="1"/>
            <a:r>
              <a:rPr lang="el-GR" dirty="0" smtClean="0"/>
              <a:t>Διατηρεί μόνιμα τα περιεχόμενά της</a:t>
            </a:r>
            <a:endParaRPr lang="el-GR" dirty="0" smtClean="0"/>
          </a:p>
          <a:p>
            <a:r>
              <a:rPr lang="el-GR" dirty="0" smtClean="0"/>
              <a:t>Περιέχει τις εντολές για την εκκίνηση του Η/Υ</a:t>
            </a:r>
          </a:p>
          <a:p>
            <a:pPr lvl="1"/>
            <a:r>
              <a:rPr lang="en-US" dirty="0" smtClean="0"/>
              <a:t>BIOS (Basic Input Output System)</a:t>
            </a:r>
            <a:endParaRPr lang="el-GR" dirty="0" smtClean="0"/>
          </a:p>
          <a:p>
            <a:pPr lvl="1"/>
            <a:r>
              <a:rPr lang="en-US" dirty="0" smtClean="0"/>
              <a:t>UEFI (Unified Extensible Firmware </a:t>
            </a:r>
            <a:r>
              <a:rPr lang="en-US" dirty="0" smtClean="0"/>
              <a:t>Interface)</a:t>
            </a:r>
            <a:endParaRPr lang="el-GR" dirty="0" smtClean="0"/>
          </a:p>
          <a:p>
            <a:pPr lvl="1" algn="ctr">
              <a:buNone/>
            </a:pPr>
            <a:r>
              <a:rPr lang="el-GR" b="1" u="sng" dirty="0" smtClean="0"/>
              <a:t>Ερώτηση</a:t>
            </a:r>
            <a:r>
              <a:rPr lang="el-GR" dirty="0" smtClean="0"/>
              <a:t>: Γιατί η μνήμη αυτή να είναι μόνο για ανάγνωση;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Κάρτα Γραφικων - ΠΡΟΣΩΠΙΚΟΣ ΗΛΕΚΤΡΟΝΙΚΟΣ ΥΠΟΛΟΓΙΣΤ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348" y="2204882"/>
            <a:ext cx="4448711" cy="291649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Κάρτες Επέκτασης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24" y="1017642"/>
            <a:ext cx="9143999" cy="4059492"/>
          </a:xfrm>
        </p:spPr>
        <p:txBody>
          <a:bodyPr>
            <a:normAutofit/>
          </a:bodyPr>
          <a:lstStyle/>
          <a:p>
            <a:pPr lvl="1"/>
            <a:r>
              <a:rPr lang="el-GR" dirty="0" smtClean="0"/>
              <a:t>Κάρτα Γραφικών (ή κάρτα Οθόνης)</a:t>
            </a:r>
          </a:p>
          <a:p>
            <a:pPr lvl="2"/>
            <a:r>
              <a:rPr lang="el-GR" dirty="0" smtClean="0"/>
              <a:t>Επεξεργάζεται </a:t>
            </a:r>
            <a:r>
              <a:rPr lang="el-GR" dirty="0" smtClean="0"/>
              <a:t>το σήμα που στέλνεται στην οθόνη του </a:t>
            </a:r>
            <a:r>
              <a:rPr lang="el-GR" dirty="0" smtClean="0"/>
              <a:t>υπολογιστή</a:t>
            </a:r>
          </a:p>
          <a:p>
            <a:pPr lvl="2"/>
            <a:r>
              <a:rPr lang="el-GR" dirty="0" smtClean="0"/>
              <a:t>Έχει δικό της επεξεργαστή και μνήμη</a:t>
            </a:r>
          </a:p>
          <a:p>
            <a:pPr lvl="3"/>
            <a:r>
              <a:rPr lang="el-GR" dirty="0" smtClean="0"/>
              <a:t>Για να μην επιβαρ</a:t>
            </a:r>
            <a:r>
              <a:rPr lang="el-GR" dirty="0" smtClean="0"/>
              <a:t>ύ</a:t>
            </a:r>
            <a:r>
              <a:rPr lang="el-GR" dirty="0" smtClean="0"/>
              <a:t>νεται η </a:t>
            </a:r>
            <a:r>
              <a:rPr lang="en-US" dirty="0" smtClean="0"/>
              <a:t>CPU</a:t>
            </a:r>
            <a:endParaRPr lang="el-GR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Κάρτες Επέκτασης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695" y="958650"/>
            <a:ext cx="9143999" cy="4059492"/>
          </a:xfrm>
        </p:spPr>
        <p:txBody>
          <a:bodyPr>
            <a:normAutofit/>
          </a:bodyPr>
          <a:lstStyle/>
          <a:p>
            <a:pPr lvl="1"/>
            <a:r>
              <a:rPr lang="el-GR" dirty="0" smtClean="0"/>
              <a:t>Κάρτα Ήχου</a:t>
            </a:r>
            <a:r>
              <a:rPr lang="en-US" dirty="0" smtClean="0"/>
              <a:t> (Sound Card)</a:t>
            </a:r>
            <a:endParaRPr lang="el-GR" dirty="0" smtClean="0"/>
          </a:p>
          <a:p>
            <a:pPr lvl="2"/>
            <a:r>
              <a:rPr lang="el-GR" dirty="0" smtClean="0"/>
              <a:t>Επεξεργάζεται </a:t>
            </a:r>
            <a:r>
              <a:rPr lang="el-GR" dirty="0" smtClean="0"/>
              <a:t>το σήμα που στέλνεται </a:t>
            </a:r>
            <a:r>
              <a:rPr lang="el-GR" dirty="0" smtClean="0"/>
              <a:t>στα ηχεία και στα ακουστικά υπολογιστή</a:t>
            </a:r>
          </a:p>
          <a:p>
            <a:pPr lvl="2"/>
            <a:r>
              <a:rPr lang="el-GR" dirty="0" smtClean="0"/>
              <a:t>Δυνατότητα σύνδεσης μικροφώνου</a:t>
            </a:r>
            <a:r>
              <a:rPr lang="en-US" dirty="0" smtClean="0"/>
              <a:t> </a:t>
            </a:r>
            <a:r>
              <a:rPr lang="el-GR" dirty="0" smtClean="0"/>
              <a:t>ή εξωτερικών πηγών ήχου για εγγραφή (π.χ. </a:t>
            </a:r>
            <a:r>
              <a:rPr lang="en-US" dirty="0" smtClean="0"/>
              <a:t>midi)</a:t>
            </a:r>
            <a:endParaRPr lang="el-GR" dirty="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398" y="2654711"/>
            <a:ext cx="3944597" cy="248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0302" y="1770457"/>
            <a:ext cx="4516693" cy="33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Κάρτες Επέκτασης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695" y="958650"/>
            <a:ext cx="9143999" cy="1415840"/>
          </a:xfrm>
        </p:spPr>
        <p:txBody>
          <a:bodyPr>
            <a:normAutofit/>
          </a:bodyPr>
          <a:lstStyle/>
          <a:p>
            <a:pPr lvl="1"/>
            <a:r>
              <a:rPr lang="el-GR" dirty="0" smtClean="0"/>
              <a:t>Κάρτα Δικτύου </a:t>
            </a:r>
            <a:r>
              <a:rPr lang="en-US" dirty="0" smtClean="0"/>
              <a:t>(Network Card)</a:t>
            </a:r>
            <a:endParaRPr lang="el-GR" dirty="0" smtClean="0"/>
          </a:p>
          <a:p>
            <a:pPr lvl="2"/>
            <a:r>
              <a:rPr lang="el-GR" dirty="0" smtClean="0"/>
              <a:t>Συνδέει τον Η/Υ σε δίκτυο (ενσύρματα ή ασύρματα)</a:t>
            </a:r>
          </a:p>
        </p:txBody>
      </p:sp>
      <p:pic>
        <p:nvPicPr>
          <p:cNvPr id="38914" name="Picture 2" descr="Digitus Dn-1001j Fast Ethernet PCI Network Card - Καρτα δικτυου (PER.61122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81" y="2588338"/>
            <a:ext cx="4408833" cy="2248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Θύρες Σύνδεσης</a:t>
            </a:r>
            <a:endParaRPr lang="el-GR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159" y="983825"/>
            <a:ext cx="7359138" cy="40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Θύρες Σύνδεσης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980768"/>
            <a:ext cx="9144000" cy="410374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PS/2</a:t>
            </a:r>
            <a:r>
              <a:rPr lang="en-US" dirty="0" smtClean="0"/>
              <a:t>: </a:t>
            </a:r>
            <a:r>
              <a:rPr lang="el-GR" dirty="0" smtClean="0"/>
              <a:t>Σύνδεση ποντικιού (πράσινο) και πληκτρολογίου (μωβ)</a:t>
            </a:r>
          </a:p>
          <a:p>
            <a:pPr lvl="2"/>
            <a:r>
              <a:rPr lang="el-GR" dirty="0" smtClean="0"/>
              <a:t>Θεωρείται μάλλον ξεπερασμένη</a:t>
            </a:r>
          </a:p>
          <a:p>
            <a:pPr lvl="1"/>
            <a:r>
              <a:rPr lang="en-US" b="1" dirty="0" smtClean="0"/>
              <a:t>VGA</a:t>
            </a:r>
            <a:r>
              <a:rPr lang="en-US" dirty="0" smtClean="0"/>
              <a:t>: </a:t>
            </a:r>
            <a:r>
              <a:rPr lang="el-GR" dirty="0" smtClean="0"/>
              <a:t>Θ</a:t>
            </a:r>
            <a:r>
              <a:rPr lang="el-GR" dirty="0" smtClean="0"/>
              <a:t>ύρα αναλογικής </a:t>
            </a:r>
            <a:r>
              <a:rPr lang="el-GR" dirty="0" smtClean="0"/>
              <a:t>σύνδεσης </a:t>
            </a:r>
            <a:r>
              <a:rPr lang="el-GR" dirty="0" smtClean="0"/>
              <a:t>με την οθόνη</a:t>
            </a:r>
          </a:p>
          <a:p>
            <a:pPr lvl="2"/>
            <a:r>
              <a:rPr lang="el-GR" dirty="0" smtClean="0"/>
              <a:t>Τείνει προς εγκατάλειψη</a:t>
            </a:r>
          </a:p>
          <a:p>
            <a:pPr lvl="1"/>
            <a:r>
              <a:rPr lang="en-US" b="1" dirty="0" smtClean="0"/>
              <a:t>DVI</a:t>
            </a:r>
            <a:r>
              <a:rPr lang="en-US" dirty="0" smtClean="0"/>
              <a:t>: </a:t>
            </a:r>
            <a:r>
              <a:rPr lang="el-GR" dirty="0" smtClean="0"/>
              <a:t>Θύρα ψηφιακής σύνδεσης </a:t>
            </a:r>
            <a:r>
              <a:rPr lang="el-GR" dirty="0" smtClean="0"/>
              <a:t>με την </a:t>
            </a:r>
            <a:r>
              <a:rPr lang="el-GR" dirty="0" smtClean="0"/>
              <a:t>οθόνη</a:t>
            </a:r>
          </a:p>
          <a:p>
            <a:pPr lvl="2"/>
            <a:r>
              <a:rPr lang="el-GR" dirty="0" smtClean="0"/>
              <a:t>Κύρια επιλογή για σύγχρονές οθόνες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Θύρες Σύνδεσης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980768"/>
            <a:ext cx="9144000" cy="410374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HDMI</a:t>
            </a:r>
            <a:r>
              <a:rPr lang="en-US" dirty="0" smtClean="0"/>
              <a:t>: </a:t>
            </a:r>
            <a:r>
              <a:rPr lang="el-GR" dirty="0" smtClean="0"/>
              <a:t>Θύρα ψηφιακής σύνδεσης με την οθόνη</a:t>
            </a:r>
            <a:r>
              <a:rPr lang="en-US" dirty="0" smtClean="0"/>
              <a:t> </a:t>
            </a:r>
            <a:r>
              <a:rPr lang="el-GR" dirty="0" smtClean="0"/>
              <a:t>υψηλής ανάλυσης (π.χ. τηλεόραση </a:t>
            </a:r>
            <a:r>
              <a:rPr lang="en-US" dirty="0" smtClean="0"/>
              <a:t>HD)</a:t>
            </a:r>
            <a:endParaRPr lang="el-GR" dirty="0" smtClean="0"/>
          </a:p>
          <a:p>
            <a:pPr lvl="1"/>
            <a:r>
              <a:rPr lang="en-US" b="1" dirty="0" smtClean="0"/>
              <a:t>Optical</a:t>
            </a:r>
            <a:r>
              <a:rPr lang="en-US" dirty="0" smtClean="0"/>
              <a:t>: </a:t>
            </a:r>
            <a:r>
              <a:rPr lang="el-GR" dirty="0" smtClean="0"/>
              <a:t>Σύνδεση </a:t>
            </a:r>
            <a:r>
              <a:rPr lang="el-GR" dirty="0" smtClean="0"/>
              <a:t>οπτικής ίνας για μεταφορά ήχου υψηλής πιστότητας</a:t>
            </a:r>
            <a:endParaRPr lang="el-GR" dirty="0" smtClean="0"/>
          </a:p>
          <a:p>
            <a:pPr lvl="2"/>
            <a:r>
              <a:rPr lang="el-GR" dirty="0" smtClean="0"/>
              <a:t>Δεν χρησιμοποιείται πλέον συχνά λόγω του </a:t>
            </a:r>
            <a:r>
              <a:rPr lang="en-US" dirty="0" smtClean="0"/>
              <a:t>HDMI</a:t>
            </a:r>
            <a:endParaRPr lang="el-GR" dirty="0" smtClean="0"/>
          </a:p>
          <a:p>
            <a:pPr lvl="1"/>
            <a:r>
              <a:rPr lang="en-US" b="1" dirty="0" smtClean="0"/>
              <a:t>Ethernet</a:t>
            </a:r>
            <a:r>
              <a:rPr lang="en-US" dirty="0" smtClean="0"/>
              <a:t>: </a:t>
            </a:r>
            <a:r>
              <a:rPr lang="el-GR" dirty="0" smtClean="0"/>
              <a:t>Θ</a:t>
            </a:r>
            <a:r>
              <a:rPr lang="el-GR" dirty="0" smtClean="0"/>
              <a:t>ύρα σύνδεσης κάρτας δικτύου (βύσμα </a:t>
            </a:r>
            <a:r>
              <a:rPr lang="en-US" dirty="0" smtClean="0"/>
              <a:t>RJ45)</a:t>
            </a:r>
          </a:p>
          <a:p>
            <a:pPr lvl="1"/>
            <a:r>
              <a:rPr lang="en-US" b="1" dirty="0" smtClean="0"/>
              <a:t>Audio</a:t>
            </a:r>
            <a:r>
              <a:rPr lang="en-US" dirty="0" smtClean="0"/>
              <a:t>: </a:t>
            </a:r>
            <a:r>
              <a:rPr lang="el-GR" dirty="0" smtClean="0"/>
              <a:t>Θύρες σύνδεσης με την κάρτα ήχου (ηχεία, ακουστικά, μικρόφωνα κτλ)</a:t>
            </a:r>
          </a:p>
          <a:p>
            <a:pPr lvl="1"/>
            <a:endParaRPr lang="el-GR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Θύρες Σύνδεσης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980768"/>
            <a:ext cx="9144000" cy="410374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USB (Universal Serial Bus)</a:t>
            </a:r>
            <a:r>
              <a:rPr lang="en-US" dirty="0" smtClean="0"/>
              <a:t>: </a:t>
            </a:r>
            <a:r>
              <a:rPr lang="el-GR" dirty="0" smtClean="0"/>
              <a:t>Σειριακή θύρας μετάδοσης δεδομένων</a:t>
            </a:r>
          </a:p>
          <a:p>
            <a:pPr lvl="2"/>
            <a:r>
              <a:rPr lang="el-GR" dirty="0" smtClean="0"/>
              <a:t>Βασικός τρόπος διασύνδεσης πλήθους συσκευών</a:t>
            </a:r>
          </a:p>
          <a:p>
            <a:pPr lvl="2"/>
            <a:r>
              <a:rPr lang="el-GR" dirty="0" smtClean="0"/>
              <a:t>Μεταφέρει δεδομένα και τροφοδοτεί με ρεύμα τις συνδεόμενες συσκευές.</a:t>
            </a:r>
          </a:p>
          <a:p>
            <a:pPr lvl="2"/>
            <a:r>
              <a:rPr lang="en-US" dirty="0" smtClean="0"/>
              <a:t>USB 2.0 (</a:t>
            </a:r>
            <a:r>
              <a:rPr lang="el-GR" dirty="0" smtClean="0"/>
              <a:t>μαύρο χρώμα, παλαιότερο πρότυπο, ταχύτητα ως 480 </a:t>
            </a:r>
            <a:r>
              <a:rPr lang="en-US" dirty="0" err="1" smtClean="0"/>
              <a:t>Mbit</a:t>
            </a:r>
            <a:r>
              <a:rPr lang="en-US" dirty="0" smtClean="0"/>
              <a:t>/sec</a:t>
            </a:r>
          </a:p>
          <a:p>
            <a:pPr lvl="2"/>
            <a:r>
              <a:rPr lang="en-US" dirty="0" smtClean="0"/>
              <a:t>USB </a:t>
            </a:r>
            <a:r>
              <a:rPr lang="en-US" dirty="0" smtClean="0"/>
              <a:t>3.0 (</a:t>
            </a:r>
            <a:r>
              <a:rPr lang="el-GR" dirty="0" smtClean="0"/>
              <a:t>μπλε</a:t>
            </a:r>
            <a:r>
              <a:rPr lang="en-US" dirty="0" smtClean="0"/>
              <a:t> </a:t>
            </a:r>
            <a:r>
              <a:rPr lang="el-GR" dirty="0" smtClean="0"/>
              <a:t>χρώμα</a:t>
            </a:r>
            <a:r>
              <a:rPr lang="el-GR" dirty="0" smtClean="0"/>
              <a:t>, </a:t>
            </a:r>
            <a:r>
              <a:rPr lang="el-GR" dirty="0" smtClean="0"/>
              <a:t>νεότερο </a:t>
            </a:r>
            <a:r>
              <a:rPr lang="el-GR" dirty="0" smtClean="0"/>
              <a:t>πρότυπο, ταχύτητα ως </a:t>
            </a:r>
            <a:r>
              <a:rPr lang="el-GR" dirty="0" smtClean="0"/>
              <a:t>5 </a:t>
            </a:r>
            <a:r>
              <a:rPr lang="en-US" dirty="0" err="1" smtClean="0"/>
              <a:t>Gbit</a:t>
            </a:r>
            <a:r>
              <a:rPr lang="en-US" dirty="0" smtClean="0"/>
              <a:t>/sec</a:t>
            </a:r>
            <a:endParaRPr lang="el-GR" dirty="0" smtClean="0"/>
          </a:p>
          <a:p>
            <a:pPr lvl="2"/>
            <a:endParaRPr lang="el-G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εσωτερικό του Η/Υ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95" y="1025014"/>
            <a:ext cx="8583560" cy="4063177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Περιέχονται:</a:t>
            </a:r>
          </a:p>
          <a:p>
            <a:pPr lvl="1"/>
            <a:r>
              <a:rPr lang="el-GR" dirty="0" smtClean="0"/>
              <a:t>Πλακέτες</a:t>
            </a:r>
          </a:p>
          <a:p>
            <a:pPr lvl="1"/>
            <a:r>
              <a:rPr lang="el-GR" dirty="0" smtClean="0"/>
              <a:t>Καλώδια </a:t>
            </a:r>
          </a:p>
          <a:p>
            <a:pPr lvl="1"/>
            <a:r>
              <a:rPr lang="el-GR" dirty="0" smtClean="0"/>
              <a:t>Υποδοχές</a:t>
            </a:r>
          </a:p>
          <a:p>
            <a:pPr lvl="1"/>
            <a:r>
              <a:rPr lang="el-GR" dirty="0" smtClean="0"/>
              <a:t>Ανεμιστήρες</a:t>
            </a:r>
          </a:p>
          <a:p>
            <a:pPr lvl="1"/>
            <a:r>
              <a:rPr lang="el-GR" dirty="0" smtClean="0"/>
              <a:t>Κυκλώματα (</a:t>
            </a:r>
            <a:r>
              <a:rPr lang="en-US" dirty="0" smtClean="0"/>
              <a:t>Chips)</a:t>
            </a:r>
          </a:p>
          <a:p>
            <a:pPr lvl="1"/>
            <a:r>
              <a:rPr lang="el-GR" dirty="0" smtClean="0"/>
              <a:t>Κουμπιά</a:t>
            </a:r>
          </a:p>
          <a:p>
            <a:pPr lvl="1"/>
            <a:r>
              <a:rPr lang="el-GR" dirty="0" smtClean="0"/>
              <a:t>Ηλεκτρικά/ηλεκτρονικά στοιχεία (π.χ. πυκνωτές)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Αρχιτεκτονική </a:t>
            </a:r>
            <a:r>
              <a:rPr lang="en-US" dirty="0" smtClean="0"/>
              <a:t>Von Neumann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6" y="1069258"/>
            <a:ext cx="9011264" cy="3967315"/>
          </a:xfrm>
        </p:spPr>
        <p:txBody>
          <a:bodyPr>
            <a:normAutofit/>
          </a:bodyPr>
          <a:lstStyle/>
          <a:p>
            <a:r>
              <a:rPr lang="el-GR" dirty="0" smtClean="0"/>
              <a:t>Από τη δεκαετία του ‘40 μέχρι σήμερα οι Η/Υ εξελίχθηκαν και άλλαξαν πολύ</a:t>
            </a:r>
          </a:p>
          <a:p>
            <a:pPr lvl="1"/>
            <a:r>
              <a:rPr lang="el-GR" dirty="0" smtClean="0"/>
              <a:t>Νέες τεχνολογίες (τρανζίστορ, ολοκληρωμένα κυκλώματα </a:t>
            </a:r>
            <a:r>
              <a:rPr lang="el-GR" dirty="0" err="1" smtClean="0"/>
              <a:t>κ.ο.κ</a:t>
            </a:r>
            <a:r>
              <a:rPr lang="el-GR" dirty="0" smtClean="0"/>
              <a:t>.)</a:t>
            </a:r>
          </a:p>
          <a:p>
            <a:pPr lvl="1"/>
            <a:r>
              <a:rPr lang="el-GR" dirty="0" smtClean="0"/>
              <a:t>Ταχύτεροι</a:t>
            </a:r>
          </a:p>
          <a:p>
            <a:pPr lvl="1"/>
            <a:r>
              <a:rPr lang="el-GR" dirty="0" smtClean="0"/>
              <a:t>Μικρότεροι σε μέγεθος</a:t>
            </a:r>
          </a:p>
          <a:p>
            <a:r>
              <a:rPr lang="el-GR" b="1" dirty="0" smtClean="0"/>
              <a:t>ΟΜΩΣ!</a:t>
            </a:r>
            <a:r>
              <a:rPr lang="el-GR" dirty="0" smtClean="0"/>
              <a:t> Η αρχιτεκτονική τους, δηλαδή η βασική δομή τους δεν έχει αλλάξει!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Αρχιτεκτονική </a:t>
            </a:r>
            <a:r>
              <a:rPr lang="en-US" dirty="0" smtClean="0"/>
              <a:t>Von Neumann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736" y="929152"/>
            <a:ext cx="9011264" cy="4214348"/>
          </a:xfrm>
        </p:spPr>
        <p:txBody>
          <a:bodyPr>
            <a:normAutofit/>
          </a:bodyPr>
          <a:lstStyle/>
          <a:p>
            <a:r>
              <a:rPr lang="el-GR" dirty="0" smtClean="0"/>
              <a:t>Το 1945 ο </a:t>
            </a:r>
            <a:r>
              <a:rPr lang="en-US" dirty="0" smtClean="0"/>
              <a:t>John von Neumann</a:t>
            </a:r>
            <a:r>
              <a:rPr lang="el-GR" dirty="0" smtClean="0"/>
              <a:t> περιέγραψε τη βασική αρχιτεκτονική (δομή) ενός Η/Υ: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αρχιτεκτονική αυτή παραμένει ίδια και στις μέρες μας!</a:t>
            </a:r>
            <a:endParaRPr lang="en-US" dirty="0"/>
          </a:p>
        </p:txBody>
      </p:sp>
      <p:pic>
        <p:nvPicPr>
          <p:cNvPr id="34818" name="Picture 2" descr="https://upload.wikimedia.org/wikipedia/commons/thumb/6/62/Von_Neumann_architecture_el.svg/420px-Von_Neumann_architecture_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35" y="1873048"/>
            <a:ext cx="2785617" cy="2652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Τροφοδοτικό</a:t>
            </a:r>
            <a:endParaRPr lang="el-GR" dirty="0"/>
          </a:p>
        </p:txBody>
      </p:sp>
      <p:pic>
        <p:nvPicPr>
          <p:cNvPr id="14340" name="Picture 4" descr="Amazon.com: FSP/Fortron FSP300-60GHS Power Supply Unit: Computers &amp;  Accesso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53" y="1479516"/>
            <a:ext cx="4172904" cy="2804890"/>
          </a:xfrm>
          <a:prstGeom prst="rect">
            <a:avLst/>
          </a:prstGeom>
          <a:noFill/>
        </p:spPr>
      </p:pic>
      <p:pic>
        <p:nvPicPr>
          <p:cNvPr id="14342" name="Picture 6" descr="File:PSU-Op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957" y="1116816"/>
            <a:ext cx="4268940" cy="3934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Τροφοδοτικό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084009"/>
            <a:ext cx="8229600" cy="356911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Τροφοδοτεί τον Η/Υ με ενέργεια (ηλεκτρικό ρεύμα)</a:t>
            </a:r>
          </a:p>
          <a:p>
            <a:pPr lvl="1"/>
            <a:r>
              <a:rPr lang="el-GR" dirty="0" smtClean="0"/>
              <a:t>Μετατρέπει την εναλλασσόμενη τάση της πρίζας σε συνεχή</a:t>
            </a:r>
          </a:p>
          <a:p>
            <a:pPr lvl="1"/>
            <a:r>
              <a:rPr lang="el-GR" dirty="0" smtClean="0"/>
              <a:t>Υποβιβάζει την τάση από τα 240 </a:t>
            </a:r>
            <a:r>
              <a:rPr lang="en-US" dirty="0" smtClean="0"/>
              <a:t>V</a:t>
            </a:r>
            <a:r>
              <a:rPr lang="el-GR" dirty="0" smtClean="0"/>
              <a:t> σε 5 </a:t>
            </a:r>
            <a:r>
              <a:rPr lang="en-US" dirty="0" smtClean="0"/>
              <a:t>V </a:t>
            </a:r>
            <a:r>
              <a:rPr lang="el-GR" dirty="0" smtClean="0"/>
              <a:t>και 12 </a:t>
            </a:r>
            <a:r>
              <a:rPr lang="en-US" dirty="0" smtClean="0"/>
              <a:t>V (</a:t>
            </a:r>
            <a:r>
              <a:rPr lang="el-GR" dirty="0" smtClean="0"/>
              <a:t>τάσεις λειτουργίας εξαρτημάτων Η/Υ)</a:t>
            </a:r>
            <a:r>
              <a:rPr lang="en-US" dirty="0" smtClean="0"/>
              <a:t> </a:t>
            </a:r>
            <a:endParaRPr lang="el-GR" dirty="0" smtClean="0"/>
          </a:p>
          <a:p>
            <a:pPr lvl="2"/>
            <a:r>
              <a:rPr lang="el-GR" dirty="0" smtClean="0"/>
              <a:t>Η διαδικασία αυτή παράγει θερμότητα</a:t>
            </a:r>
          </a:p>
          <a:p>
            <a:pPr lvl="2"/>
            <a:r>
              <a:rPr lang="el-GR" dirty="0" smtClean="0"/>
              <a:t>Χρησιμοποιείται ανεμιστήρας για την απομάκρυνση της θερμότητας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Τροφοδοτικό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084009"/>
            <a:ext cx="8229600" cy="3569110"/>
          </a:xfrm>
        </p:spPr>
        <p:txBody>
          <a:bodyPr>
            <a:normAutofit/>
          </a:bodyPr>
          <a:lstStyle/>
          <a:p>
            <a:r>
              <a:rPr lang="el-GR" dirty="0" smtClean="0"/>
              <a:t>Δεν ξεχνάμε ότι ο Η/Υ είναι μια ηλεκτρική συσκευή!</a:t>
            </a:r>
          </a:p>
          <a:p>
            <a:endParaRPr lang="el-GR" dirty="0" smtClean="0"/>
          </a:p>
          <a:p>
            <a:r>
              <a:rPr lang="el-GR" dirty="0" smtClean="0"/>
              <a:t>Όταν ανοίγουμε την κεντρική μονάδα (π.χ. για καθαρισμό ή επισκευές)</a:t>
            </a:r>
          </a:p>
          <a:p>
            <a:pPr lvl="1"/>
            <a:r>
              <a:rPr lang="el-GR" dirty="0" smtClean="0"/>
              <a:t>πάντα το τροφοδοτικό κλειστό</a:t>
            </a:r>
          </a:p>
          <a:p>
            <a:pPr lvl="1"/>
            <a:r>
              <a:rPr lang="el-GR" dirty="0" smtClean="0"/>
              <a:t>Ο Η/Υ εκτός πρίζας</a:t>
            </a:r>
          </a:p>
          <a:p>
            <a:pPr lvl="1"/>
            <a:r>
              <a:rPr lang="el-GR" dirty="0" smtClean="0"/>
              <a:t>προσοχή στη χρήση των μεταλλικών εργαλείων</a:t>
            </a:r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Μητρική Πλακέτα (</a:t>
            </a:r>
            <a:r>
              <a:rPr lang="en-US" dirty="0" smtClean="0"/>
              <a:t>Motherboard)</a:t>
            </a:r>
            <a:endParaRPr lang="el-GR" dirty="0"/>
          </a:p>
        </p:txBody>
      </p:sp>
      <p:pic>
        <p:nvPicPr>
          <p:cNvPr id="2050" name="Picture 2" descr="Anatomy of a Mother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475" y="741108"/>
            <a:ext cx="5256324" cy="438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Microsoft Office PowerPoint</Application>
  <PresentationFormat>Προβολή στην οθόνη (16:9)</PresentationFormat>
  <Paragraphs>143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Office Theme</vt:lpstr>
      <vt:lpstr>Κεφάλαιο 2 Το Εσωτερικό του Η/Υ</vt:lpstr>
      <vt:lpstr>Το εσωτερικό  του Η/Υ</vt:lpstr>
      <vt:lpstr>Το εσωτερικό του Η/Υ</vt:lpstr>
      <vt:lpstr>Αρχιτεκτονική Von Neumann</vt:lpstr>
      <vt:lpstr>Αρχιτεκτονική Von Neumann</vt:lpstr>
      <vt:lpstr>Τροφοδοτικό</vt:lpstr>
      <vt:lpstr>Τροφοδοτικό</vt:lpstr>
      <vt:lpstr>Τροφοδοτικό</vt:lpstr>
      <vt:lpstr>Μητρική Πλακέτα (Motherboard)</vt:lpstr>
      <vt:lpstr>Μητρική Πλακέτα (Motherboard)</vt:lpstr>
      <vt:lpstr>Μητρική Πλακέτα (Motherboard)</vt:lpstr>
      <vt:lpstr>Κεντρική Μονάδα Επεξεργασίας</vt:lpstr>
      <vt:lpstr>Κεντρική Μονάδα Επεξεργασίας</vt:lpstr>
      <vt:lpstr>Κεντρική Μονάδα Επεξεργασίας</vt:lpstr>
      <vt:lpstr>Κεντρική Μονάδα Επεξεργασίας</vt:lpstr>
      <vt:lpstr>Κεντρική Μονάδα Επεξεργασίας</vt:lpstr>
      <vt:lpstr>Μνήμη Τυχαίας Προσπέλασης</vt:lpstr>
      <vt:lpstr>Μνήμη Τυχαίας Προσπέλασης</vt:lpstr>
      <vt:lpstr>Μνήμη Τυχαίας Προσπέλασης</vt:lpstr>
      <vt:lpstr>Μνήμη μόνο για Ανάγνωση</vt:lpstr>
      <vt:lpstr>Μνήμη μόνο για Ανάγνωση</vt:lpstr>
      <vt:lpstr>Κάρτες Επέκτασης</vt:lpstr>
      <vt:lpstr>Κάρτες Επέκτασης</vt:lpstr>
      <vt:lpstr>Κάρτες Επέκτασης</vt:lpstr>
      <vt:lpstr>Θύρες Σύνδεσης</vt:lpstr>
      <vt:lpstr>Θύρες Σύνδεσης </vt:lpstr>
      <vt:lpstr>Θύρες Σύνδεσης </vt:lpstr>
      <vt:lpstr>Θύρες Σύνδεσης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2020-11-24T21:41:14Z</dcterms:modified>
</cp:coreProperties>
</file>