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8" r:id="rId4"/>
    <p:sldId id="332" r:id="rId5"/>
    <p:sldId id="310" r:id="rId6"/>
    <p:sldId id="311" r:id="rId7"/>
    <p:sldId id="333" r:id="rId8"/>
    <p:sldId id="334" r:id="rId9"/>
    <p:sldId id="313" r:id="rId10"/>
    <p:sldId id="315" r:id="rId11"/>
    <p:sldId id="316" r:id="rId12"/>
    <p:sldId id="335" r:id="rId13"/>
    <p:sldId id="33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1BDFF"/>
    <a:srgbClr val="5DD5FF"/>
    <a:srgbClr val="FF9933"/>
    <a:srgbClr val="9EFF29"/>
    <a:srgbClr val="003635"/>
    <a:srgbClr val="00217E"/>
    <a:srgbClr val="600000"/>
    <a:srgbClr val="FF8225"/>
    <a:srgbClr val="FF2549"/>
    <a:srgbClr val="FF0D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8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21" y="1917290"/>
            <a:ext cx="8096860" cy="14674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57" y="3639165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19" y="128474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3890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95" y="1814052"/>
            <a:ext cx="7617540" cy="1622322"/>
          </a:xfrm>
        </p:spPr>
        <p:txBody>
          <a:bodyPr>
            <a:normAutofit/>
          </a:bodyPr>
          <a:lstStyle/>
          <a:p>
            <a:r>
              <a:rPr lang="el-GR" dirty="0" smtClean="0"/>
              <a:t>Κεφάλαιο 3</a:t>
            </a:r>
            <a:br>
              <a:rPr lang="el-GR" dirty="0" smtClean="0"/>
            </a:br>
            <a:r>
              <a:rPr lang="el-GR" dirty="0" smtClean="0"/>
              <a:t>Πολυμέσα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53" y="3738707"/>
            <a:ext cx="7498298" cy="730043"/>
          </a:xfrm>
        </p:spPr>
        <p:txBody>
          <a:bodyPr/>
          <a:lstStyle/>
          <a:p>
            <a:r>
              <a:rPr lang="el-GR" dirty="0" smtClean="0"/>
              <a:t>Πληροφορική Β’ Γυμνασίου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Αλληλεπιδραστικότητα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025016"/>
            <a:ext cx="9144000" cy="4059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Αλληλεπίδραση =  Αλλήλους (ο ένας στον άλλο) – Επιδρώ</a:t>
            </a:r>
          </a:p>
          <a:p>
            <a:r>
              <a:rPr lang="el-GR" dirty="0" smtClean="0"/>
              <a:t>Έχουμε τουλάχιστον δύο μέρη που επιδρά το ένα στο άλλο</a:t>
            </a:r>
          </a:p>
          <a:p>
            <a:pPr lvl="1"/>
            <a:r>
              <a:rPr lang="el-GR" dirty="0" smtClean="0"/>
              <a:t>Ο χρήστης </a:t>
            </a:r>
          </a:p>
          <a:p>
            <a:pPr lvl="2"/>
            <a:r>
              <a:rPr lang="el-GR" dirty="0" smtClean="0"/>
              <a:t>Δίνει εντολές/οδηγίες</a:t>
            </a:r>
          </a:p>
          <a:p>
            <a:pPr lvl="2"/>
            <a:r>
              <a:rPr lang="el-GR" dirty="0" smtClean="0"/>
              <a:t>Επιλέγει διαδρομή πλοήγησης</a:t>
            </a:r>
          </a:p>
          <a:p>
            <a:pPr lvl="2"/>
            <a:r>
              <a:rPr lang="el-GR" dirty="0" smtClean="0"/>
              <a:t>Διατυπώνει ερωτήματα προς την εφαρμογή</a:t>
            </a:r>
          </a:p>
          <a:p>
            <a:pPr lvl="1"/>
            <a:r>
              <a:rPr lang="el-GR" dirty="0" smtClean="0"/>
              <a:t>Ο Η/Υ</a:t>
            </a:r>
          </a:p>
          <a:p>
            <a:pPr lvl="2"/>
            <a:r>
              <a:rPr lang="el-GR" dirty="0" smtClean="0"/>
              <a:t>Παρουσιάζει στον χρήστη τις πληροφορίες</a:t>
            </a:r>
            <a:endParaRPr lang="en-US" dirty="0" smtClean="0"/>
          </a:p>
          <a:p>
            <a:pPr algn="ctr">
              <a:buNone/>
            </a:pPr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Αλληλεπιδραστικότητα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25016"/>
            <a:ext cx="8229600" cy="4059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Αλληλεπιδραστικότητα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είναι η δυνατότητα του χρήστη μιας εφαρμογής πολυμέσων </a:t>
            </a:r>
            <a:r>
              <a:rPr lang="el-GR" b="1" dirty="0" smtClean="0"/>
              <a:t>να επιδρά πάνω στην εφαρμογή</a:t>
            </a:r>
            <a:r>
              <a:rPr lang="el-GR" dirty="0" smtClean="0"/>
              <a:t> (μέσω εντολών, επιλογών, ερωτήσεων) και η δυνατότητα της εφαρμογής </a:t>
            </a:r>
            <a:r>
              <a:rPr lang="el-GR" b="1" dirty="0" smtClean="0"/>
              <a:t>να ανταποκρίνεται προσαρμόζοντας τη συμπεριφορά της</a:t>
            </a:r>
            <a:r>
              <a:rPr lang="el-GR" dirty="0" smtClean="0"/>
              <a:t> και παρουσιάζοντας στον χρήστη τις πληροφορίες που ζητά </a:t>
            </a:r>
            <a:endParaRPr lang="el-G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Αλληλεπιδραστικότητα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025016"/>
            <a:ext cx="9144000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Στις εφαρμογές πολυμέσων </a:t>
            </a:r>
            <a:r>
              <a:rPr lang="el-GR" b="1" dirty="0" smtClean="0"/>
              <a:t>ο χρήστης δεν είναι παθητικός </a:t>
            </a:r>
            <a:r>
              <a:rPr lang="el-GR" dirty="0" smtClean="0"/>
              <a:t>αλλά </a:t>
            </a:r>
            <a:r>
              <a:rPr lang="el-GR" b="1" dirty="0" smtClean="0"/>
              <a:t>συμμετέχει ενεργά επιδρώντας στην εφαρμογή</a:t>
            </a:r>
            <a:r>
              <a:rPr lang="el-GR" dirty="0" smtClean="0"/>
              <a:t> με τις επιλογές του</a:t>
            </a:r>
          </a:p>
          <a:p>
            <a:pPr>
              <a:buNone/>
            </a:pPr>
            <a:r>
              <a:rPr lang="el-GR" dirty="0" smtClean="0"/>
              <a:t>	Παραδείγματα:</a:t>
            </a:r>
          </a:p>
          <a:p>
            <a:pPr lvl="1"/>
            <a:r>
              <a:rPr lang="el-GR" dirty="0" smtClean="0"/>
              <a:t>Η παρακολούθηση ταινίας ΔΕΝ είναι εφαρμογή πολυμέσων (ο θεατής είναι παθητικός)</a:t>
            </a:r>
          </a:p>
          <a:p>
            <a:pPr lvl="1"/>
            <a:r>
              <a:rPr lang="el-GR" dirty="0" smtClean="0"/>
              <a:t>Τα παιχνίδια είναι κλασσικές εφαρμογές πολυμέσων (ο χρήστης συμμετέχει πολύ ενεργά)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Αλληλεπιδραστικότητα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025016"/>
            <a:ext cx="9144000" cy="40594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Βαθμοί αλληλεπίδρασης:</a:t>
            </a:r>
          </a:p>
          <a:p>
            <a:r>
              <a:rPr lang="el-GR" dirty="0" smtClean="0"/>
              <a:t>Υπάρχουν διάφοροι βαθμοί αλληλεπίδρασης</a:t>
            </a:r>
          </a:p>
          <a:p>
            <a:pPr lvl="1"/>
            <a:r>
              <a:rPr lang="el-GR" dirty="0" smtClean="0"/>
              <a:t>Απλή αλληλεπίδραση</a:t>
            </a:r>
          </a:p>
          <a:p>
            <a:pPr lvl="2"/>
            <a:r>
              <a:rPr lang="el-GR" dirty="0" smtClean="0"/>
              <a:t>Ποντίκι</a:t>
            </a:r>
          </a:p>
          <a:p>
            <a:pPr lvl="2"/>
            <a:r>
              <a:rPr lang="el-GR" dirty="0" smtClean="0"/>
              <a:t>Πληκτρολόγιο</a:t>
            </a:r>
          </a:p>
          <a:p>
            <a:pPr lvl="1"/>
            <a:r>
              <a:rPr lang="el-GR" dirty="0" smtClean="0"/>
              <a:t>Πιο σύνθετη αλληλεπίδραση</a:t>
            </a:r>
          </a:p>
          <a:p>
            <a:pPr lvl="2"/>
            <a:r>
              <a:rPr lang="en-US" dirty="0" smtClean="0"/>
              <a:t>Joysticks</a:t>
            </a:r>
          </a:p>
          <a:p>
            <a:pPr lvl="2"/>
            <a:r>
              <a:rPr lang="el-GR" dirty="0" smtClean="0"/>
              <a:t>Τιμονιέρες</a:t>
            </a:r>
          </a:p>
          <a:p>
            <a:pPr lvl="1"/>
            <a:r>
              <a:rPr lang="el-GR" dirty="0" smtClean="0"/>
              <a:t>Προχωρημένη αλληλεπίδραση</a:t>
            </a:r>
          </a:p>
          <a:p>
            <a:pPr lvl="2"/>
            <a:r>
              <a:rPr lang="el-GR" dirty="0" smtClean="0"/>
              <a:t>Εικονική Πραγματικότητα </a:t>
            </a:r>
            <a:r>
              <a:rPr lang="en-US" dirty="0" smtClean="0"/>
              <a:t>(Virtual Reality – VR)</a:t>
            </a:r>
            <a:endParaRPr lang="el-GR" dirty="0" smtClean="0"/>
          </a:p>
          <a:p>
            <a:pPr lvl="3"/>
            <a:r>
              <a:rPr lang="el-GR" dirty="0" smtClean="0"/>
              <a:t>Χρήση κάσκας και άλλων μέσων που «αποκόβουν» τον χρήστη από το πραγματικό περιβάλλον</a:t>
            </a:r>
          </a:p>
          <a:p>
            <a:pPr lvl="3"/>
            <a:r>
              <a:rPr lang="el-GR" dirty="0" smtClean="0"/>
              <a:t>ο χρήστης έχει την αίσθηση ότι όχι απλά ελέγχει την εφαρμογή αλλά ότι αποτελεί μέρος της</a:t>
            </a:r>
            <a:endParaRPr lang="en-US" dirty="0" smtClean="0"/>
          </a:p>
        </p:txBody>
      </p:sp>
      <p:pic>
        <p:nvPicPr>
          <p:cNvPr id="1026" name="Picture 2" descr="Logitech G920 Driving Force - Skroutz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315" y="1236969"/>
            <a:ext cx="2089982" cy="1196515"/>
          </a:xfrm>
          <a:prstGeom prst="rect">
            <a:avLst/>
          </a:prstGeom>
          <a:noFill/>
        </p:spPr>
      </p:pic>
      <p:pic>
        <p:nvPicPr>
          <p:cNvPr id="1028" name="Picture 4" descr="Samsung Gear VR &amp; Controller - Smartphone VR Headset Μαύρο | Pub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836" y="2873376"/>
            <a:ext cx="1637718" cy="118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Πολυμέσα-Ετυμολογία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5" y="1025014"/>
            <a:ext cx="8583560" cy="40631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/>
              <a:t>Πολυμέσα</a:t>
            </a:r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dirty="0" smtClean="0"/>
              <a:t>Σύνθετη λέξη: </a:t>
            </a:r>
            <a:r>
              <a:rPr lang="el-GR" b="1" dirty="0" smtClean="0"/>
              <a:t>Πολλά – Μέσα</a:t>
            </a:r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Μέσο = Τρόπος</a:t>
            </a:r>
          </a:p>
          <a:p>
            <a:pPr algn="ctr">
              <a:buNone/>
            </a:pPr>
            <a:endParaRPr lang="el-GR" b="1" dirty="0" smtClean="0"/>
          </a:p>
          <a:p>
            <a:pPr algn="ctr">
              <a:buNone/>
            </a:pPr>
            <a:r>
              <a:rPr lang="el-GR" b="1" dirty="0" smtClean="0"/>
              <a:t>Πολυμέσα = Πολλοί Τρόποι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Παρουσίασης Πληροφορίας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569110"/>
          </a:xfrm>
        </p:spPr>
        <p:txBody>
          <a:bodyPr>
            <a:normAutofit/>
          </a:bodyPr>
          <a:lstStyle/>
          <a:p>
            <a:r>
              <a:rPr lang="el-GR" dirty="0" smtClean="0"/>
              <a:t>Με ποιους τρόπους μας παρουσιάζει πληροφορίες ο Η/Υ;</a:t>
            </a:r>
          </a:p>
          <a:p>
            <a:pPr lvl="1"/>
            <a:r>
              <a:rPr lang="el-GR" dirty="0" smtClean="0"/>
              <a:t>Κείμενο</a:t>
            </a:r>
          </a:p>
          <a:p>
            <a:pPr lvl="1"/>
            <a:r>
              <a:rPr lang="el-GR" dirty="0" smtClean="0"/>
              <a:t>Εικόνα</a:t>
            </a:r>
          </a:p>
          <a:p>
            <a:pPr lvl="1"/>
            <a:r>
              <a:rPr lang="el-GR" dirty="0" smtClean="0"/>
              <a:t>Ήχος</a:t>
            </a:r>
          </a:p>
          <a:p>
            <a:pPr lvl="1"/>
            <a:r>
              <a:rPr lang="el-GR" dirty="0" smtClean="0"/>
              <a:t>Κινούμενη Εικόνα</a:t>
            </a:r>
          </a:p>
          <a:p>
            <a:pPr lvl="1"/>
            <a:r>
              <a:rPr lang="el-GR" dirty="0" smtClean="0"/>
              <a:t>Βίντεο</a:t>
            </a:r>
          </a:p>
        </p:txBody>
      </p:sp>
      <p:pic>
        <p:nvPicPr>
          <p:cNvPr id="11268" name="Picture 4" descr="Ferrari California Photograph by Maxim Images Pr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361" y="1629696"/>
            <a:ext cx="1884924" cy="13718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70" name="Picture 6" descr="Using Sound Waves to Analyze MIMO | Microwaves &amp; 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614" y="3217191"/>
            <a:ext cx="1975929" cy="111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Πολυμέσα-Ορισμός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5" y="1025014"/>
            <a:ext cx="8583560" cy="406317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b="1" dirty="0" smtClean="0"/>
              <a:t>Τα πολυμέσα:</a:t>
            </a:r>
          </a:p>
          <a:p>
            <a:pPr algn="just"/>
            <a:r>
              <a:rPr lang="el-GR" dirty="0" smtClean="0"/>
              <a:t>είναι</a:t>
            </a:r>
            <a:r>
              <a:rPr lang="el-GR" b="1" dirty="0" smtClean="0"/>
              <a:t> εφαρμογές </a:t>
            </a:r>
            <a:r>
              <a:rPr lang="el-GR" dirty="0" smtClean="0"/>
              <a:t>(δηλ. προγράμματα/λογισμικό)</a:t>
            </a:r>
          </a:p>
          <a:p>
            <a:pPr algn="just"/>
            <a:r>
              <a:rPr lang="el-GR" dirty="0" smtClean="0"/>
              <a:t>συνδυάζουν </a:t>
            </a:r>
            <a:r>
              <a:rPr lang="el-GR" b="1" dirty="0" smtClean="0"/>
              <a:t>πολλά μέσα </a:t>
            </a:r>
            <a:r>
              <a:rPr lang="el-GR" dirty="0" smtClean="0"/>
              <a:t>(πολλούς τρόπους)</a:t>
            </a:r>
          </a:p>
          <a:p>
            <a:pPr lvl="1" algn="just"/>
            <a:r>
              <a:rPr lang="el-GR" b="1" dirty="0" smtClean="0"/>
              <a:t>Κείμενο</a:t>
            </a:r>
          </a:p>
          <a:p>
            <a:pPr lvl="1" algn="just"/>
            <a:r>
              <a:rPr lang="el-GR" b="1" dirty="0" smtClean="0"/>
              <a:t>Εικόνα</a:t>
            </a:r>
          </a:p>
          <a:p>
            <a:pPr lvl="1" algn="just"/>
            <a:r>
              <a:rPr lang="el-GR" b="1" dirty="0" smtClean="0"/>
              <a:t>Ήχο </a:t>
            </a:r>
          </a:p>
          <a:p>
            <a:pPr lvl="1" algn="just"/>
            <a:r>
              <a:rPr lang="el-GR" b="1" dirty="0" smtClean="0"/>
              <a:t>Κινούμενη Εικόνα</a:t>
            </a:r>
          </a:p>
          <a:p>
            <a:pPr lvl="1" algn="just"/>
            <a:r>
              <a:rPr lang="el-GR" b="1" dirty="0" smtClean="0"/>
              <a:t>Βίντεο</a:t>
            </a:r>
            <a:r>
              <a:rPr lang="el-GR" dirty="0" smtClean="0"/>
              <a:t> </a:t>
            </a:r>
          </a:p>
          <a:p>
            <a:pPr algn="just"/>
            <a:r>
              <a:rPr lang="el-GR" dirty="0" smtClean="0"/>
              <a:t>προβάλουν πληροφορίες με </a:t>
            </a:r>
            <a:r>
              <a:rPr lang="el-GR" b="1" dirty="0" smtClean="0"/>
              <a:t>εύληπτο</a:t>
            </a:r>
            <a:r>
              <a:rPr lang="el-GR" dirty="0" smtClean="0"/>
              <a:t> και </a:t>
            </a:r>
            <a:r>
              <a:rPr lang="el-GR" b="1" dirty="0" smtClean="0"/>
              <a:t>ευχάριστο</a:t>
            </a:r>
            <a:r>
              <a:rPr lang="el-GR" dirty="0" smtClean="0"/>
              <a:t> τρόπο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Ιδιότητες Πολυμέσων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6" y="929152"/>
            <a:ext cx="9011264" cy="4214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Προκειμένου μια εφαρμογή να χαρακτηριστεί ως </a:t>
            </a:r>
            <a:r>
              <a:rPr lang="el-GR" b="1" dirty="0" smtClean="0"/>
              <a:t>εφαρμογή πολυμέσων</a:t>
            </a:r>
            <a:r>
              <a:rPr lang="el-GR" dirty="0" smtClean="0"/>
              <a:t> πρέπει:</a:t>
            </a:r>
          </a:p>
          <a:p>
            <a:pPr marL="0" indent="0"/>
            <a:r>
              <a:rPr lang="el-GR" dirty="0" smtClean="0"/>
              <a:t>  να συνδυάζει </a:t>
            </a:r>
            <a:r>
              <a:rPr lang="el-GR" b="1" dirty="0" smtClean="0"/>
              <a:t>διαφορετικά μέσα</a:t>
            </a:r>
            <a:r>
              <a:rPr lang="el-GR" dirty="0" smtClean="0"/>
              <a:t> (τρόπους) παρουσίασης</a:t>
            </a:r>
          </a:p>
          <a:p>
            <a:pPr marL="0" indent="0"/>
            <a:r>
              <a:rPr lang="el-GR" dirty="0" smtClean="0"/>
              <a:t>  να πληροί </a:t>
            </a:r>
            <a:r>
              <a:rPr lang="el-GR" b="1" dirty="0" smtClean="0"/>
              <a:t>δύο ιδιότητες</a:t>
            </a:r>
            <a:r>
              <a:rPr lang="el-GR" dirty="0" smtClean="0"/>
              <a:t>:</a:t>
            </a:r>
          </a:p>
          <a:p>
            <a:pPr marL="400050" lvl="1" indent="0"/>
            <a:r>
              <a:rPr lang="el-GR" dirty="0" smtClean="0"/>
              <a:t> </a:t>
            </a:r>
            <a:r>
              <a:rPr lang="el-GR" b="1" dirty="0" smtClean="0"/>
              <a:t>Μη γραμμικότητα</a:t>
            </a:r>
          </a:p>
          <a:p>
            <a:pPr marL="400050" lvl="1" indent="0"/>
            <a:r>
              <a:rPr lang="el-GR" dirty="0" smtClean="0"/>
              <a:t> </a:t>
            </a:r>
            <a:r>
              <a:rPr lang="el-GR" b="1" dirty="0" err="1" smtClean="0"/>
              <a:t>Αλληλεπιδραστικότητα</a:t>
            </a:r>
            <a:r>
              <a:rPr lang="el-GR" dirty="0" smtClean="0"/>
              <a:t> (Αλληλεπίδραση χρήστη-Η/Υ)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γραμμικότητα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841952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Γραμμικός</a:t>
            </a:r>
            <a:r>
              <a:rPr lang="el-GR" dirty="0" smtClean="0"/>
              <a:t> = Αυτός που ακολουθεί μια γραμμή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Παραδείγματα:</a:t>
            </a:r>
          </a:p>
          <a:p>
            <a:pPr lvl="1"/>
            <a:r>
              <a:rPr lang="el-GR" dirty="0" smtClean="0"/>
              <a:t>Βιβλίο (διαβάζεται από την αρχή προς το τέλος)</a:t>
            </a:r>
          </a:p>
          <a:p>
            <a:pPr lvl="1"/>
            <a:r>
              <a:rPr lang="el-GR" dirty="0" smtClean="0"/>
              <a:t>Ταινία (παρακολουθούμε από την αρχή προς το τέλος</a:t>
            </a:r>
          </a:p>
          <a:p>
            <a:pPr lvl="1"/>
            <a:r>
              <a:rPr lang="el-GR" dirty="0" smtClean="0"/>
              <a:t>Μουσικό Κομμάτι (έχει αρχή και τέλος)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966011" y="2234386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>
            <a:stCxn id="4" idx="3"/>
          </p:cNvCxnSpPr>
          <p:nvPr/>
        </p:nvCxnSpPr>
        <p:spPr>
          <a:xfrm>
            <a:off x="1858289" y="2555164"/>
            <a:ext cx="471948" cy="1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2335153" y="2239303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>
            <a:stCxn id="7" idx="3"/>
          </p:cNvCxnSpPr>
          <p:nvPr/>
        </p:nvCxnSpPr>
        <p:spPr>
          <a:xfrm>
            <a:off x="3227431" y="2560081"/>
            <a:ext cx="471948" cy="1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699379" y="2254051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ύγραμμο βέλος σύνδεσης"/>
          <p:cNvCxnSpPr>
            <a:stCxn id="9" idx="3"/>
          </p:cNvCxnSpPr>
          <p:nvPr/>
        </p:nvCxnSpPr>
        <p:spPr>
          <a:xfrm>
            <a:off x="4591657" y="2574829"/>
            <a:ext cx="471948" cy="1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5078352" y="2261425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>
            <a:stCxn id="11" idx="3"/>
          </p:cNvCxnSpPr>
          <p:nvPr/>
        </p:nvCxnSpPr>
        <p:spPr>
          <a:xfrm>
            <a:off x="5970630" y="2582203"/>
            <a:ext cx="471948" cy="1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6457327" y="2268798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>
            <a:stCxn id="13" idx="3"/>
          </p:cNvCxnSpPr>
          <p:nvPr/>
        </p:nvCxnSpPr>
        <p:spPr>
          <a:xfrm>
            <a:off x="7349605" y="2589576"/>
            <a:ext cx="471948" cy="1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988134" y="1895169"/>
            <a:ext cx="6858000" cy="2949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γραμμικότητα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951270"/>
            <a:ext cx="8229600" cy="4092678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Μη Γραμμικός </a:t>
            </a:r>
            <a:r>
              <a:rPr lang="el-GR" dirty="0" smtClean="0"/>
              <a:t>= Αυτός που δεν ακολουθεί μια συγκεκριμένη γραμμή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Ερώτηση: Έχετε δει αλλού αυτή την οργάνωση δεδομένων</a:t>
            </a:r>
            <a:r>
              <a:rPr lang="en-US" dirty="0" smtClean="0"/>
              <a:t>  </a:t>
            </a:r>
            <a:r>
              <a:rPr lang="el-GR" dirty="0" smtClean="0"/>
              <a:t>/</a:t>
            </a:r>
            <a:r>
              <a:rPr lang="en-US" dirty="0" smtClean="0"/>
              <a:t> </a:t>
            </a:r>
            <a:r>
              <a:rPr lang="el-GR" dirty="0" smtClean="0"/>
              <a:t>πληροφορίας</a:t>
            </a:r>
            <a:r>
              <a:rPr lang="en-US" dirty="0" smtClean="0"/>
              <a:t>;</a:t>
            </a: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973385" y="1954174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>
            <a:stCxn id="4" idx="3"/>
          </p:cNvCxnSpPr>
          <p:nvPr/>
        </p:nvCxnSpPr>
        <p:spPr>
          <a:xfrm flipV="1">
            <a:off x="1865663" y="2027911"/>
            <a:ext cx="2256511" cy="247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1487120" y="3419182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>
            <a:stCxn id="7" idx="3"/>
            <a:endCxn id="17" idx="1"/>
          </p:cNvCxnSpPr>
          <p:nvPr/>
        </p:nvCxnSpPr>
        <p:spPr>
          <a:xfrm flipV="1">
            <a:off x="2379398" y="3656384"/>
            <a:ext cx="956188" cy="83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4141830" y="1730491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ύγραμμο βέλος σύνδεσης"/>
          <p:cNvCxnSpPr>
            <a:stCxn id="9" idx="3"/>
            <a:endCxn id="11" idx="0"/>
          </p:cNvCxnSpPr>
          <p:nvPr/>
        </p:nvCxnSpPr>
        <p:spPr>
          <a:xfrm>
            <a:off x="5034108" y="2051269"/>
            <a:ext cx="306029" cy="1360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4893998" y="3411807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>
            <a:stCxn id="11" idx="3"/>
            <a:endCxn id="13" idx="2"/>
          </p:cNvCxnSpPr>
          <p:nvPr/>
        </p:nvCxnSpPr>
        <p:spPr>
          <a:xfrm flipV="1">
            <a:off x="5786276" y="3138961"/>
            <a:ext cx="659990" cy="59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6000127" y="2497406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>
            <a:stCxn id="13" idx="1"/>
            <a:endCxn id="4" idx="3"/>
          </p:cNvCxnSpPr>
          <p:nvPr/>
        </p:nvCxnSpPr>
        <p:spPr>
          <a:xfrm flipH="1" flipV="1">
            <a:off x="1865663" y="2274952"/>
            <a:ext cx="4134464" cy="543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3335586" y="3335606"/>
            <a:ext cx="892278" cy="64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>
            <a:stCxn id="17" idx="3"/>
            <a:endCxn id="13" idx="1"/>
          </p:cNvCxnSpPr>
          <p:nvPr/>
        </p:nvCxnSpPr>
        <p:spPr>
          <a:xfrm flipV="1">
            <a:off x="4227864" y="2818184"/>
            <a:ext cx="1772263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7" idx="0"/>
            <a:endCxn id="4" idx="2"/>
          </p:cNvCxnSpPr>
          <p:nvPr/>
        </p:nvCxnSpPr>
        <p:spPr>
          <a:xfrm flipH="1" flipV="1">
            <a:off x="1419524" y="2595729"/>
            <a:ext cx="513735" cy="823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>
            <a:stCxn id="4" idx="3"/>
            <a:endCxn id="17" idx="0"/>
          </p:cNvCxnSpPr>
          <p:nvPr/>
        </p:nvCxnSpPr>
        <p:spPr>
          <a:xfrm>
            <a:off x="1865663" y="2274952"/>
            <a:ext cx="1916062" cy="106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stCxn id="7" idx="3"/>
          </p:cNvCxnSpPr>
          <p:nvPr/>
        </p:nvCxnSpPr>
        <p:spPr>
          <a:xfrm flipV="1">
            <a:off x="2379398" y="2057407"/>
            <a:ext cx="1742776" cy="1682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>
            <a:stCxn id="9" idx="3"/>
            <a:endCxn id="13" idx="0"/>
          </p:cNvCxnSpPr>
          <p:nvPr/>
        </p:nvCxnSpPr>
        <p:spPr>
          <a:xfrm>
            <a:off x="5034108" y="2051269"/>
            <a:ext cx="1412158" cy="44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>
            <a:stCxn id="13" idx="2"/>
            <a:endCxn id="11" idx="0"/>
          </p:cNvCxnSpPr>
          <p:nvPr/>
        </p:nvCxnSpPr>
        <p:spPr>
          <a:xfrm flipH="1">
            <a:off x="5340137" y="3138961"/>
            <a:ext cx="1106129" cy="272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γραμμικότητα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812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Μη Γραμμικότητα:</a:t>
            </a:r>
          </a:p>
          <a:p>
            <a:pPr marL="324000" indent="0">
              <a:buNone/>
            </a:pPr>
            <a:r>
              <a:rPr lang="el-GR" dirty="0" smtClean="0"/>
              <a:t>Είναι ο </a:t>
            </a:r>
            <a:r>
              <a:rPr lang="el-GR" b="1" dirty="0" smtClean="0"/>
              <a:t>τρόπος οργάνωσης</a:t>
            </a:r>
            <a:r>
              <a:rPr lang="el-GR" dirty="0" smtClean="0"/>
              <a:t> της παρουσίασης των </a:t>
            </a:r>
            <a:r>
              <a:rPr lang="el-GR" dirty="0" smtClean="0"/>
              <a:t>πληροφοριών μια </a:t>
            </a:r>
            <a:r>
              <a:rPr lang="el-GR" dirty="0" smtClean="0"/>
              <a:t>εφαρμογής πολυμέσων όπου</a:t>
            </a:r>
            <a:r>
              <a:rPr lang="el-GR" b="1" dirty="0" smtClean="0"/>
              <a:t> </a:t>
            </a:r>
            <a:r>
              <a:rPr lang="el-GR" b="1" dirty="0" smtClean="0"/>
              <a:t>οι πληροφορίες δεν </a:t>
            </a:r>
            <a:r>
              <a:rPr lang="el-GR" b="1" dirty="0" smtClean="0"/>
              <a:t>είναι </a:t>
            </a:r>
            <a:r>
              <a:rPr lang="el-GR" b="1" dirty="0" smtClean="0"/>
              <a:t>οργανωμένες </a:t>
            </a:r>
            <a:r>
              <a:rPr lang="el-GR" b="1" dirty="0" smtClean="0"/>
              <a:t>σε μια συγκεκριμένη (γραμμική) σειρά</a:t>
            </a:r>
            <a:r>
              <a:rPr lang="el-GR" dirty="0" smtClean="0"/>
              <a:t> αλλά ο χρήστης </a:t>
            </a:r>
            <a:r>
              <a:rPr lang="el-GR" b="1" dirty="0" smtClean="0"/>
              <a:t>μπορεί να επιλέξει τη σειρά και το ρυθμό </a:t>
            </a:r>
            <a:r>
              <a:rPr lang="el-GR" dirty="0" smtClean="0"/>
              <a:t>με τον οποίο θα </a:t>
            </a:r>
            <a:r>
              <a:rPr lang="el-GR" dirty="0" smtClean="0"/>
              <a:t>τις </a:t>
            </a:r>
            <a:r>
              <a:rPr lang="el-GR" dirty="0" smtClean="0"/>
              <a:t>δει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</a:t>
            </a:r>
            <a:r>
              <a:rPr lang="el-GR" dirty="0" smtClean="0"/>
              <a:t> γραμμικότητα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39764"/>
            <a:ext cx="8229600" cy="40594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Οι πληροφορίες είναι οργανωμένες με δομή </a:t>
            </a:r>
            <a:r>
              <a:rPr lang="el-GR" b="1" dirty="0" smtClean="0"/>
              <a:t>υπερκειμένου</a:t>
            </a:r>
            <a:r>
              <a:rPr lang="en-US" b="1" dirty="0" smtClean="0"/>
              <a:t>/</a:t>
            </a:r>
            <a:r>
              <a:rPr lang="el-GR" b="1" dirty="0" err="1" smtClean="0"/>
              <a:t>υπερμέσων</a:t>
            </a:r>
            <a:r>
              <a:rPr lang="el-GR" dirty="0" smtClean="0"/>
              <a:t> (</a:t>
            </a:r>
            <a:r>
              <a:rPr lang="en-US" dirty="0" smtClean="0"/>
              <a:t>hypertext</a:t>
            </a:r>
            <a:r>
              <a:rPr lang="el-GR" dirty="0" smtClean="0"/>
              <a:t>/</a:t>
            </a:r>
            <a:r>
              <a:rPr lang="en-US" dirty="0" smtClean="0"/>
              <a:t>hypermedia)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l-GR" dirty="0" smtClean="0"/>
              <a:t>Οι πληροφορίες είναι οργανωμένες σε </a:t>
            </a:r>
            <a:r>
              <a:rPr lang="el-GR" b="1" dirty="0" smtClean="0"/>
              <a:t>κόμβους </a:t>
            </a:r>
            <a:r>
              <a:rPr lang="en-US" b="1" dirty="0" smtClean="0"/>
              <a:t>(nodes)</a:t>
            </a:r>
            <a:endParaRPr lang="el-GR" b="1" dirty="0" smtClean="0"/>
          </a:p>
          <a:p>
            <a:pPr lvl="1"/>
            <a:r>
              <a:rPr lang="el-GR" dirty="0" smtClean="0"/>
              <a:t>Κάθε κόμβος έχει </a:t>
            </a:r>
            <a:r>
              <a:rPr lang="el-GR" b="1" dirty="0" smtClean="0"/>
              <a:t>συνδέσμους</a:t>
            </a:r>
            <a:r>
              <a:rPr lang="el-GR" dirty="0" smtClean="0"/>
              <a:t> </a:t>
            </a:r>
            <a:r>
              <a:rPr lang="en-US" b="1" dirty="0" smtClean="0"/>
              <a:t>(links) </a:t>
            </a:r>
            <a:r>
              <a:rPr lang="el-GR" dirty="0" smtClean="0"/>
              <a:t>προς άλλους κόμβους (έναν ή περισσότερους)</a:t>
            </a:r>
          </a:p>
          <a:p>
            <a:pPr lvl="1"/>
            <a:r>
              <a:rPr lang="el-GR" dirty="0" smtClean="0"/>
              <a:t>Ο χρήστης </a:t>
            </a:r>
            <a:r>
              <a:rPr lang="el-GR" b="1" dirty="0" smtClean="0"/>
              <a:t>πλοηγείται</a:t>
            </a:r>
            <a:r>
              <a:rPr lang="en-US" b="1" dirty="0" smtClean="0"/>
              <a:t> (</a:t>
            </a:r>
            <a:r>
              <a:rPr lang="en-US" b="1" dirty="0" smtClean="0"/>
              <a:t>navigates)</a:t>
            </a:r>
            <a:r>
              <a:rPr lang="el-GR" dirty="0" smtClean="0"/>
              <a:t> μεταξύ των κόμβων ακολουθώντας τους συνδέσμους</a:t>
            </a:r>
          </a:p>
          <a:p>
            <a:pPr lvl="1"/>
            <a:r>
              <a:rPr lang="el-GR" dirty="0" smtClean="0"/>
              <a:t>Οι σύνδεσμοι ενεργοποιούνται με το «πάτημα» </a:t>
            </a:r>
            <a:r>
              <a:rPr lang="el-GR" b="1" dirty="0" smtClean="0"/>
              <a:t>θερμών σημείων </a:t>
            </a:r>
            <a:r>
              <a:rPr lang="el-GR" dirty="0" smtClean="0"/>
              <a:t>(λέξεων, εικόνων κτλ)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Προβολή στην οθόνη (16:9)</PresentationFormat>
  <Paragraphs>92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Office Theme</vt:lpstr>
      <vt:lpstr>Κεφάλαιο 3 Πολυμέσα</vt:lpstr>
      <vt:lpstr>Πολυμέσα-Ετυμολογία</vt:lpstr>
      <vt:lpstr>Τρόποι Παρουσίασης Πληροφορίας</vt:lpstr>
      <vt:lpstr>Πολυμέσα-Ορισμός</vt:lpstr>
      <vt:lpstr>Ιδιότητες Πολυμέσων</vt:lpstr>
      <vt:lpstr>Μη γραμμικότητα</vt:lpstr>
      <vt:lpstr>Μη γραμμικότητα</vt:lpstr>
      <vt:lpstr>Μη γραμμικότητα</vt:lpstr>
      <vt:lpstr>Μη γραμμικότητα</vt:lpstr>
      <vt:lpstr>Αλληλεπιδραστικότητα</vt:lpstr>
      <vt:lpstr>Αλληλεπιδραστικότητα</vt:lpstr>
      <vt:lpstr>Αλληλεπιδραστικότητα</vt:lpstr>
      <vt:lpstr>Αλληλεπιδραστικότητα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2021-01-15T10:03:33Z</dcterms:modified>
</cp:coreProperties>
</file>