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8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8" r:id="rId30"/>
    <p:sldId id="289" r:id="rId31"/>
    <p:sldId id="300" r:id="rId32"/>
    <p:sldId id="290" r:id="rId33"/>
    <p:sldId id="299" r:id="rId34"/>
    <p:sldId id="291" r:id="rId35"/>
    <p:sldId id="292" r:id="rId36"/>
    <p:sldId id="293" r:id="rId37"/>
    <p:sldId id="294" r:id="rId38"/>
    <p:sldId id="301" r:id="rId39"/>
    <p:sldId id="302" r:id="rId40"/>
    <p:sldId id="295" r:id="rId41"/>
    <p:sldId id="296" r:id="rId42"/>
    <p:sldId id="297" r:id="rId43"/>
    <p:sldId id="298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1BDFF"/>
    <a:srgbClr val="5DD5FF"/>
    <a:srgbClr val="FF9933"/>
    <a:srgbClr val="9EFF29"/>
    <a:srgbClr val="003635"/>
    <a:srgbClr val="00217E"/>
    <a:srgbClr val="600000"/>
    <a:srgbClr val="FF8225"/>
    <a:srgbClr val="FF2549"/>
    <a:srgbClr val="FF0D9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8321" y="1917290"/>
            <a:ext cx="8096860" cy="146746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0657" y="3639165"/>
            <a:ext cx="7766107" cy="678426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00B0F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19" y="128474"/>
            <a:ext cx="8259098" cy="763526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569110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363" y="436033"/>
            <a:ext cx="6555934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8013" y="1209366"/>
            <a:ext cx="6526162" cy="350862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693" y="138907"/>
            <a:ext cx="8093365" cy="76352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508032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1980429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508032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980429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3/3/2025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4795" y="1814052"/>
            <a:ext cx="7617540" cy="1622322"/>
          </a:xfrm>
        </p:spPr>
        <p:txBody>
          <a:bodyPr>
            <a:normAutofit/>
          </a:bodyPr>
          <a:lstStyle/>
          <a:p>
            <a:r>
              <a:rPr lang="el-GR" dirty="0" smtClean="0"/>
              <a:t>Κεφάλαιο 4</a:t>
            </a:r>
            <a:br>
              <a:rPr lang="el-GR" dirty="0" smtClean="0"/>
            </a:br>
            <a:r>
              <a:rPr lang="el-GR" dirty="0" smtClean="0"/>
              <a:t>Δίκτυα Υπολογιστών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70153" y="3738707"/>
            <a:ext cx="7498298" cy="730043"/>
          </a:xfrm>
        </p:spPr>
        <p:txBody>
          <a:bodyPr/>
          <a:lstStyle/>
          <a:p>
            <a:r>
              <a:rPr lang="el-GR" dirty="0" smtClean="0"/>
              <a:t>Πληροφορική Β’ Γυμνασίου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 Πρωτοκόλλων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79771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HTTP</a:t>
            </a:r>
            <a:r>
              <a:rPr lang="en-US" dirty="0" smtClean="0"/>
              <a:t>: </a:t>
            </a:r>
            <a:r>
              <a:rPr lang="en-US" b="1" u="sng" dirty="0" err="1" smtClean="0"/>
              <a:t>H</a:t>
            </a:r>
            <a:r>
              <a:rPr lang="en-US" dirty="0" err="1" smtClean="0"/>
              <a:t>yper</a:t>
            </a:r>
            <a:r>
              <a:rPr lang="en-US" b="1" u="sng" dirty="0" err="1" smtClean="0"/>
              <a:t>T</a:t>
            </a:r>
            <a:r>
              <a:rPr lang="en-US" dirty="0" err="1" smtClean="0"/>
              <a:t>ext</a:t>
            </a:r>
            <a:r>
              <a:rPr lang="en-US" dirty="0" smtClean="0"/>
              <a:t> </a:t>
            </a:r>
            <a:r>
              <a:rPr lang="en-US" b="1" u="sng" dirty="0" smtClean="0"/>
              <a:t>T</a:t>
            </a:r>
            <a:r>
              <a:rPr lang="en-US" dirty="0" smtClean="0"/>
              <a:t>ransfer </a:t>
            </a:r>
            <a:r>
              <a:rPr lang="en-US" b="1" u="sng" dirty="0" smtClean="0"/>
              <a:t>P</a:t>
            </a:r>
            <a:r>
              <a:rPr lang="en-US" dirty="0" smtClean="0"/>
              <a:t>rotocol (</a:t>
            </a:r>
            <a:r>
              <a:rPr lang="el-GR" dirty="0" smtClean="0"/>
              <a:t>μεταφορά υπερκειμένου)</a:t>
            </a:r>
          </a:p>
          <a:p>
            <a:r>
              <a:rPr lang="en-US" b="1" dirty="0" smtClean="0"/>
              <a:t>FTP</a:t>
            </a:r>
            <a:r>
              <a:rPr lang="en-US" dirty="0" smtClean="0"/>
              <a:t>: </a:t>
            </a:r>
            <a:r>
              <a:rPr lang="en-US" b="1" u="sng" dirty="0" smtClean="0"/>
              <a:t>F</a:t>
            </a:r>
            <a:r>
              <a:rPr lang="en-US" dirty="0" smtClean="0"/>
              <a:t>ile </a:t>
            </a:r>
            <a:r>
              <a:rPr lang="en-US" b="1" u="sng" dirty="0" smtClean="0"/>
              <a:t>T</a:t>
            </a:r>
            <a:r>
              <a:rPr lang="en-US" dirty="0" smtClean="0"/>
              <a:t>ransfer </a:t>
            </a:r>
            <a:r>
              <a:rPr lang="en-US" b="1" u="sng" dirty="0" smtClean="0"/>
              <a:t>P</a:t>
            </a:r>
            <a:r>
              <a:rPr lang="en-US" dirty="0" smtClean="0"/>
              <a:t>rotocol</a:t>
            </a:r>
            <a:r>
              <a:rPr lang="el-GR" dirty="0" smtClean="0"/>
              <a:t> (μεταφορά αρχείων)</a:t>
            </a:r>
            <a:endParaRPr lang="en-US" dirty="0" smtClean="0"/>
          </a:p>
          <a:p>
            <a:r>
              <a:rPr lang="en-US" b="1" dirty="0" smtClean="0"/>
              <a:t>IP</a:t>
            </a:r>
            <a:r>
              <a:rPr lang="en-US" dirty="0" smtClean="0"/>
              <a:t>: </a:t>
            </a:r>
            <a:r>
              <a:rPr lang="en-US" b="1" u="sng" dirty="0" smtClean="0"/>
              <a:t>I</a:t>
            </a:r>
            <a:r>
              <a:rPr lang="en-US" dirty="0" smtClean="0"/>
              <a:t>nternet </a:t>
            </a:r>
            <a:r>
              <a:rPr lang="en-US" b="1" u="sng" dirty="0" smtClean="0"/>
              <a:t>P</a:t>
            </a:r>
            <a:r>
              <a:rPr lang="en-US" dirty="0" smtClean="0"/>
              <a:t>rotocol</a:t>
            </a:r>
            <a:r>
              <a:rPr lang="el-GR" dirty="0" smtClean="0"/>
              <a:t> (πρωτόκολλο </a:t>
            </a:r>
            <a:r>
              <a:rPr lang="el-GR" dirty="0" err="1" smtClean="0"/>
              <a:t>διευθυνσιοδότησης</a:t>
            </a:r>
            <a:r>
              <a:rPr lang="en-US" dirty="0" smtClean="0"/>
              <a:t> </a:t>
            </a:r>
            <a:r>
              <a:rPr lang="el-GR" dirty="0" smtClean="0"/>
              <a:t>και δρομολόγησης στο διαδίκτυο)</a:t>
            </a:r>
            <a:endParaRPr lang="en-US" dirty="0" smtClean="0"/>
          </a:p>
          <a:p>
            <a:r>
              <a:rPr lang="en-US" b="1" dirty="0" smtClean="0"/>
              <a:t>TCP</a:t>
            </a:r>
            <a:r>
              <a:rPr lang="en-US" dirty="0" smtClean="0"/>
              <a:t>: </a:t>
            </a:r>
            <a:r>
              <a:rPr lang="en-US" b="1" u="sng" dirty="0" smtClean="0"/>
              <a:t>T</a:t>
            </a:r>
            <a:r>
              <a:rPr lang="en-US" dirty="0" smtClean="0"/>
              <a:t>ransmission </a:t>
            </a:r>
            <a:r>
              <a:rPr lang="en-US" b="1" u="sng" dirty="0" smtClean="0"/>
              <a:t>C</a:t>
            </a:r>
            <a:r>
              <a:rPr lang="en-US" dirty="0" smtClean="0"/>
              <a:t>ontrol </a:t>
            </a:r>
            <a:r>
              <a:rPr lang="en-US" b="1" u="sng" dirty="0" smtClean="0"/>
              <a:t>P</a:t>
            </a:r>
            <a:r>
              <a:rPr lang="en-US" dirty="0" smtClean="0"/>
              <a:t>rotocol</a:t>
            </a:r>
            <a:r>
              <a:rPr lang="el-GR" dirty="0" smtClean="0"/>
              <a:t> (έλεγχος αποστολής δεδομένων στο διαδίκτυο)</a:t>
            </a:r>
          </a:p>
          <a:p>
            <a:r>
              <a:rPr lang="en-US" b="1" dirty="0" smtClean="0"/>
              <a:t>IEEE 802.2</a:t>
            </a:r>
            <a:r>
              <a:rPr lang="en-US" dirty="0" smtClean="0"/>
              <a:t>: Ethernet (</a:t>
            </a:r>
            <a:r>
              <a:rPr lang="el-GR" dirty="0" smtClean="0"/>
              <a:t>ενσύρματα τοπικά δίκτυα)</a:t>
            </a:r>
          </a:p>
          <a:p>
            <a:r>
              <a:rPr lang="en-US" b="1" dirty="0" smtClean="0"/>
              <a:t>IEEE 802.11</a:t>
            </a:r>
            <a:r>
              <a:rPr lang="en-US" dirty="0" smtClean="0"/>
              <a:t>: Wi-Fi (</a:t>
            </a:r>
            <a:r>
              <a:rPr lang="el-GR" dirty="0" smtClean="0"/>
              <a:t>ασύρματα τοπικά δίκτυα)</a:t>
            </a:r>
          </a:p>
          <a:p>
            <a:endParaRPr lang="el-G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30 - Ομάδα"/>
          <p:cNvGrpSpPr/>
          <p:nvPr/>
        </p:nvGrpSpPr>
        <p:grpSpPr>
          <a:xfrm>
            <a:off x="1179866" y="941438"/>
            <a:ext cx="6693310" cy="1518973"/>
            <a:chOff x="1179866" y="970934"/>
            <a:chExt cx="6693310" cy="1518973"/>
          </a:xfrm>
        </p:grpSpPr>
        <p:pic>
          <p:nvPicPr>
            <p:cNvPr id="18" name="Picture 8" descr="29 Binary Clipart black and white Free Clip Art stock ..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4137" y="970934"/>
              <a:ext cx="566580" cy="800407"/>
            </a:xfrm>
            <a:prstGeom prst="rect">
              <a:avLst/>
            </a:prstGeom>
            <a:noFill/>
          </p:spPr>
        </p:pic>
        <p:sp>
          <p:nvSpPr>
            <p:cNvPr id="25" name="24 - TextBox"/>
            <p:cNvSpPr txBox="1"/>
            <p:nvPr/>
          </p:nvSpPr>
          <p:spPr>
            <a:xfrm>
              <a:off x="1179866" y="1806677"/>
              <a:ext cx="494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</a:t>
              </a:r>
              <a:endParaRPr lang="el-GR" b="1" dirty="0"/>
            </a:p>
          </p:txBody>
        </p:sp>
        <p:pic>
          <p:nvPicPr>
            <p:cNvPr id="23" name="Picture 10" descr="Σχετική εικόν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79628" y="1870588"/>
              <a:ext cx="441734" cy="441734"/>
            </a:xfrm>
            <a:prstGeom prst="rect">
              <a:avLst/>
            </a:prstGeom>
            <a:noFill/>
          </p:spPr>
        </p:pic>
        <p:pic>
          <p:nvPicPr>
            <p:cNvPr id="22" name="Picture 10" descr="Σχετική εικόν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2383" y="1863215"/>
              <a:ext cx="441734" cy="441734"/>
            </a:xfrm>
            <a:prstGeom prst="rect">
              <a:avLst/>
            </a:prstGeom>
            <a:noFill/>
          </p:spPr>
        </p:pic>
        <p:pic>
          <p:nvPicPr>
            <p:cNvPr id="21" name="Picture 10" descr="Σχετική εικόν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8880" y="1870588"/>
              <a:ext cx="441734" cy="441734"/>
            </a:xfrm>
            <a:prstGeom prst="rect">
              <a:avLst/>
            </a:prstGeom>
            <a:noFill/>
          </p:spPr>
        </p:pic>
        <p:pic>
          <p:nvPicPr>
            <p:cNvPr id="1034" name="Picture 10" descr="Σχετική εικόν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4815" y="1873046"/>
              <a:ext cx="441734" cy="441734"/>
            </a:xfrm>
            <a:prstGeom prst="rect">
              <a:avLst/>
            </a:prstGeom>
            <a:noFill/>
          </p:spPr>
        </p:pic>
        <p:pic>
          <p:nvPicPr>
            <p:cNvPr id="1028" name="Picture 4" descr="https://images.vexels.com/media/users/3/158483/isolated/lists/68984377806c969d9504f0faaaede75f-computer-silhouett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1923" y="1696054"/>
              <a:ext cx="793853" cy="793853"/>
            </a:xfrm>
            <a:prstGeom prst="rect">
              <a:avLst/>
            </a:prstGeom>
            <a:noFill/>
          </p:spPr>
        </p:pic>
        <p:pic>
          <p:nvPicPr>
            <p:cNvPr id="7" name="Picture 4" descr="https://images.vexels.com/media/users/3/158483/isolated/lists/68984377806c969d9504f0faaaede75f-computer-silhouett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79277" y="1693598"/>
              <a:ext cx="793853" cy="793853"/>
            </a:xfrm>
            <a:prstGeom prst="rect">
              <a:avLst/>
            </a:prstGeom>
            <a:noFill/>
          </p:spPr>
        </p:pic>
        <p:pic>
          <p:nvPicPr>
            <p:cNvPr id="1032" name="Picture 8" descr="29 Binary Clipart black and white Free Clip Art stock ..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0524" y="988142"/>
              <a:ext cx="566580" cy="800407"/>
            </a:xfrm>
            <a:prstGeom prst="rect">
              <a:avLst/>
            </a:prstGeom>
            <a:noFill/>
          </p:spPr>
        </p:pic>
        <p:cxnSp>
          <p:nvCxnSpPr>
            <p:cNvPr id="10" name="9 - Ευθεία γραμμή σύνδεσης"/>
            <p:cNvCxnSpPr>
              <a:stCxn id="1028" idx="3"/>
              <a:endCxn id="7" idx="1"/>
            </p:cNvCxnSpPr>
            <p:nvPr/>
          </p:nvCxnSpPr>
          <p:spPr>
            <a:xfrm flipV="1">
              <a:off x="2335776" y="2090525"/>
              <a:ext cx="4343501" cy="24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Καμπύλη γραμμή σύνδεσης"/>
            <p:cNvCxnSpPr/>
            <p:nvPr/>
          </p:nvCxnSpPr>
          <p:spPr>
            <a:xfrm rot="16200000" flipH="1">
              <a:off x="2123768" y="1703439"/>
              <a:ext cx="545690" cy="147484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Καμπύλη γραμμή σύνδεσης"/>
            <p:cNvCxnSpPr/>
            <p:nvPr/>
          </p:nvCxnSpPr>
          <p:spPr>
            <a:xfrm rot="5400000" flipH="1" flipV="1">
              <a:off x="6422922" y="1644447"/>
              <a:ext cx="486699" cy="176980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- TextBox"/>
            <p:cNvSpPr txBox="1"/>
            <p:nvPr/>
          </p:nvSpPr>
          <p:spPr>
            <a:xfrm>
              <a:off x="7379105" y="1870587"/>
              <a:ext cx="494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</a:t>
              </a:r>
              <a:endParaRPr lang="el-GR" b="1" dirty="0"/>
            </a:p>
          </p:txBody>
        </p:sp>
        <p:sp>
          <p:nvSpPr>
            <p:cNvPr id="27" name="26 - TextBox"/>
            <p:cNvSpPr txBox="1"/>
            <p:nvPr/>
          </p:nvSpPr>
          <p:spPr>
            <a:xfrm>
              <a:off x="2364653" y="1612490"/>
              <a:ext cx="494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(</a:t>
              </a:r>
              <a:r>
                <a:rPr lang="en-US" b="1" dirty="0" err="1" smtClean="0"/>
                <a:t>i</a:t>
              </a:r>
              <a:r>
                <a:rPr lang="en-US" b="1" dirty="0" smtClean="0"/>
                <a:t>)</a:t>
              </a:r>
              <a:endParaRPr lang="el-GR" b="1" dirty="0"/>
            </a:p>
          </p:txBody>
        </p:sp>
        <p:sp>
          <p:nvSpPr>
            <p:cNvPr id="28" name="27 - TextBox"/>
            <p:cNvSpPr txBox="1"/>
            <p:nvPr/>
          </p:nvSpPr>
          <p:spPr>
            <a:xfrm>
              <a:off x="4028762" y="1683774"/>
              <a:ext cx="494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(ii)</a:t>
              </a:r>
              <a:endParaRPr lang="el-GR" b="1" dirty="0"/>
            </a:p>
          </p:txBody>
        </p:sp>
        <p:sp>
          <p:nvSpPr>
            <p:cNvPr id="29" name="28 - TextBox"/>
            <p:cNvSpPr txBox="1"/>
            <p:nvPr/>
          </p:nvSpPr>
          <p:spPr>
            <a:xfrm>
              <a:off x="6164820" y="1519084"/>
              <a:ext cx="494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(iii)</a:t>
              </a:r>
              <a:endParaRPr lang="el-GR" b="1" dirty="0"/>
            </a:p>
          </p:txBody>
        </p: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72845" y="2551471"/>
            <a:ext cx="8871155" cy="2592029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l-GR" dirty="0" smtClean="0"/>
              <a:t>Μεταφορά δεδομένων από τον Η/Υ </a:t>
            </a:r>
            <a:r>
              <a:rPr lang="el-GR" b="1" dirty="0" smtClean="0"/>
              <a:t>Α</a:t>
            </a:r>
            <a:r>
              <a:rPr lang="el-GR" dirty="0" smtClean="0"/>
              <a:t> στον Η/Υ </a:t>
            </a:r>
            <a:r>
              <a:rPr lang="el-GR" b="1" dirty="0" smtClean="0"/>
              <a:t>Β</a:t>
            </a:r>
            <a:r>
              <a:rPr lang="el-GR" dirty="0" smtClean="0"/>
              <a:t>:</a:t>
            </a:r>
            <a:endParaRPr lang="en-US" dirty="0" smtClean="0"/>
          </a:p>
          <a:p>
            <a:pPr marL="571500" indent="-571500">
              <a:buAutoNum type="romanLcParenBoth"/>
            </a:pPr>
            <a:r>
              <a:rPr lang="el-GR" dirty="0" smtClean="0"/>
              <a:t>Τα ψηφιακά δεδομένα μετατρέπονται σε ηλεκτρικά</a:t>
            </a:r>
            <a:r>
              <a:rPr lang="en-US" dirty="0" smtClean="0"/>
              <a:t> </a:t>
            </a:r>
            <a:r>
              <a:rPr lang="el-GR" dirty="0" smtClean="0"/>
              <a:t>σήματα</a:t>
            </a:r>
            <a:endParaRPr lang="en-US" dirty="0" smtClean="0"/>
          </a:p>
          <a:p>
            <a:pPr marL="571500" indent="-571500">
              <a:buAutoNum type="romanLcParenBoth"/>
            </a:pPr>
            <a:r>
              <a:rPr lang="el-GR" dirty="0" smtClean="0"/>
              <a:t>Τα ηλεκτρικά</a:t>
            </a:r>
            <a:r>
              <a:rPr lang="en-US" dirty="0" smtClean="0"/>
              <a:t> </a:t>
            </a:r>
            <a:r>
              <a:rPr lang="el-GR" dirty="0" smtClean="0"/>
              <a:t>σήματα ταξιδεύουν μέσω του καλωδίου</a:t>
            </a:r>
          </a:p>
          <a:p>
            <a:pPr marL="571500" indent="-571500">
              <a:buAutoNum type="romanLcParenBoth"/>
            </a:pPr>
            <a:r>
              <a:rPr lang="el-GR" dirty="0" smtClean="0"/>
              <a:t>Τα ηλεκτρικά σήματα μετατρέπονται ξανά σε ψηφιακά δεδομένα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0 - Ομάδα"/>
          <p:cNvGrpSpPr/>
          <p:nvPr/>
        </p:nvGrpSpPr>
        <p:grpSpPr>
          <a:xfrm>
            <a:off x="1179866" y="941438"/>
            <a:ext cx="6693310" cy="1518973"/>
            <a:chOff x="1179866" y="970934"/>
            <a:chExt cx="6693310" cy="1518973"/>
          </a:xfrm>
        </p:grpSpPr>
        <p:pic>
          <p:nvPicPr>
            <p:cNvPr id="18" name="Picture 8" descr="29 Binary Clipart black and white Free Clip Art stock ..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4137" y="970934"/>
              <a:ext cx="566580" cy="800407"/>
            </a:xfrm>
            <a:prstGeom prst="rect">
              <a:avLst/>
            </a:prstGeom>
            <a:noFill/>
          </p:spPr>
        </p:pic>
        <p:sp>
          <p:nvSpPr>
            <p:cNvPr id="25" name="24 - TextBox"/>
            <p:cNvSpPr txBox="1"/>
            <p:nvPr/>
          </p:nvSpPr>
          <p:spPr>
            <a:xfrm>
              <a:off x="1179866" y="1806677"/>
              <a:ext cx="494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A</a:t>
              </a:r>
              <a:endParaRPr lang="el-GR" b="1" dirty="0"/>
            </a:p>
          </p:txBody>
        </p:sp>
        <p:pic>
          <p:nvPicPr>
            <p:cNvPr id="23" name="Picture 10" descr="Σχετική εικόν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79628" y="1870588"/>
              <a:ext cx="441734" cy="441734"/>
            </a:xfrm>
            <a:prstGeom prst="rect">
              <a:avLst/>
            </a:prstGeom>
            <a:noFill/>
          </p:spPr>
        </p:pic>
        <p:pic>
          <p:nvPicPr>
            <p:cNvPr id="22" name="Picture 10" descr="Σχετική εικόν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92383" y="1863215"/>
              <a:ext cx="441734" cy="441734"/>
            </a:xfrm>
            <a:prstGeom prst="rect">
              <a:avLst/>
            </a:prstGeom>
            <a:noFill/>
          </p:spPr>
        </p:pic>
        <p:pic>
          <p:nvPicPr>
            <p:cNvPr id="21" name="Picture 10" descr="Σχετική εικόν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78880" y="1870588"/>
              <a:ext cx="441734" cy="441734"/>
            </a:xfrm>
            <a:prstGeom prst="rect">
              <a:avLst/>
            </a:prstGeom>
            <a:noFill/>
          </p:spPr>
        </p:pic>
        <p:pic>
          <p:nvPicPr>
            <p:cNvPr id="1034" name="Picture 10" descr="Σχετική εικόνα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44815" y="1873046"/>
              <a:ext cx="441734" cy="441734"/>
            </a:xfrm>
            <a:prstGeom prst="rect">
              <a:avLst/>
            </a:prstGeom>
            <a:noFill/>
          </p:spPr>
        </p:pic>
        <p:pic>
          <p:nvPicPr>
            <p:cNvPr id="1028" name="Picture 4" descr="https://images.vexels.com/media/users/3/158483/isolated/lists/68984377806c969d9504f0faaaede75f-computer-silhouett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41923" y="1696054"/>
              <a:ext cx="793853" cy="793853"/>
            </a:xfrm>
            <a:prstGeom prst="rect">
              <a:avLst/>
            </a:prstGeom>
            <a:noFill/>
          </p:spPr>
        </p:pic>
        <p:pic>
          <p:nvPicPr>
            <p:cNvPr id="7" name="Picture 4" descr="https://images.vexels.com/media/users/3/158483/isolated/lists/68984377806c969d9504f0faaaede75f-computer-silhouette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79277" y="1693598"/>
              <a:ext cx="793853" cy="793853"/>
            </a:xfrm>
            <a:prstGeom prst="rect">
              <a:avLst/>
            </a:prstGeom>
            <a:noFill/>
          </p:spPr>
        </p:pic>
        <p:pic>
          <p:nvPicPr>
            <p:cNvPr id="1032" name="Picture 8" descr="29 Binary Clipart black and white Free Clip Art stock ...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0524" y="988142"/>
              <a:ext cx="566580" cy="800407"/>
            </a:xfrm>
            <a:prstGeom prst="rect">
              <a:avLst/>
            </a:prstGeom>
            <a:noFill/>
          </p:spPr>
        </p:pic>
        <p:cxnSp>
          <p:nvCxnSpPr>
            <p:cNvPr id="10" name="9 - Ευθεία γραμμή σύνδεσης"/>
            <p:cNvCxnSpPr>
              <a:stCxn id="1028" idx="3"/>
              <a:endCxn id="7" idx="1"/>
            </p:cNvCxnSpPr>
            <p:nvPr/>
          </p:nvCxnSpPr>
          <p:spPr>
            <a:xfrm flipV="1">
              <a:off x="2335776" y="2090525"/>
              <a:ext cx="4343501" cy="24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Καμπύλη γραμμή σύνδεσης"/>
            <p:cNvCxnSpPr/>
            <p:nvPr/>
          </p:nvCxnSpPr>
          <p:spPr>
            <a:xfrm rot="16200000" flipH="1">
              <a:off x="2123768" y="1703439"/>
              <a:ext cx="545690" cy="147484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Καμπύλη γραμμή σύνδεσης"/>
            <p:cNvCxnSpPr/>
            <p:nvPr/>
          </p:nvCxnSpPr>
          <p:spPr>
            <a:xfrm rot="5400000" flipH="1" flipV="1">
              <a:off x="6422922" y="1644447"/>
              <a:ext cx="486699" cy="176980"/>
            </a:xfrm>
            <a:prstGeom prst="curvedConnector3">
              <a:avLst>
                <a:gd name="adj1" fmla="val 50000"/>
              </a:avLst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25 - TextBox"/>
            <p:cNvSpPr txBox="1"/>
            <p:nvPr/>
          </p:nvSpPr>
          <p:spPr>
            <a:xfrm>
              <a:off x="7379105" y="1870587"/>
              <a:ext cx="494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</a:t>
              </a:r>
              <a:endParaRPr lang="el-GR" b="1" dirty="0"/>
            </a:p>
          </p:txBody>
        </p:sp>
        <p:sp>
          <p:nvSpPr>
            <p:cNvPr id="27" name="26 - TextBox"/>
            <p:cNvSpPr txBox="1"/>
            <p:nvPr/>
          </p:nvSpPr>
          <p:spPr>
            <a:xfrm>
              <a:off x="2364653" y="1612490"/>
              <a:ext cx="494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(</a:t>
              </a:r>
              <a:r>
                <a:rPr lang="en-US" b="1" dirty="0" err="1" smtClean="0"/>
                <a:t>i</a:t>
              </a:r>
              <a:r>
                <a:rPr lang="en-US" b="1" dirty="0" smtClean="0"/>
                <a:t>)</a:t>
              </a:r>
              <a:endParaRPr lang="el-GR" b="1" dirty="0"/>
            </a:p>
          </p:txBody>
        </p:sp>
        <p:sp>
          <p:nvSpPr>
            <p:cNvPr id="28" name="27 - TextBox"/>
            <p:cNvSpPr txBox="1"/>
            <p:nvPr/>
          </p:nvSpPr>
          <p:spPr>
            <a:xfrm>
              <a:off x="4028762" y="1683774"/>
              <a:ext cx="494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(ii)</a:t>
              </a:r>
              <a:endParaRPr lang="el-GR" b="1" dirty="0"/>
            </a:p>
          </p:txBody>
        </p:sp>
        <p:sp>
          <p:nvSpPr>
            <p:cNvPr id="29" name="28 - TextBox"/>
            <p:cNvSpPr txBox="1"/>
            <p:nvPr/>
          </p:nvSpPr>
          <p:spPr>
            <a:xfrm>
              <a:off x="6164820" y="1519084"/>
              <a:ext cx="494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(iii)</a:t>
              </a:r>
              <a:endParaRPr lang="el-GR" b="1" dirty="0"/>
            </a:p>
          </p:txBody>
        </p: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Modem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2470357"/>
            <a:ext cx="9144000" cy="2673143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Μετατροπή ψηφιακών δεδομένων σε ηλεκτρικά σήματα </a:t>
            </a:r>
            <a:r>
              <a:rPr lang="en-US" dirty="0" smtClean="0">
                <a:sym typeface="Wingdings" pitchFamily="2" charset="2"/>
              </a:rPr>
              <a:t>=</a:t>
            </a:r>
            <a:r>
              <a:rPr lang="el-GR" dirty="0" smtClean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  <a:p>
            <a:pPr algn="ctr">
              <a:buNone/>
            </a:pPr>
            <a:r>
              <a:rPr lang="el-GR" b="1" dirty="0" smtClean="0"/>
              <a:t>Διαμόρφωση</a:t>
            </a:r>
            <a:r>
              <a:rPr lang="el-GR" dirty="0" smtClean="0"/>
              <a:t> (</a:t>
            </a:r>
            <a:r>
              <a:rPr lang="en-US" b="1" dirty="0" smtClean="0"/>
              <a:t>Modulation</a:t>
            </a:r>
            <a:r>
              <a:rPr lang="el-GR" dirty="0" smtClean="0"/>
              <a:t>)</a:t>
            </a:r>
          </a:p>
          <a:p>
            <a:r>
              <a:rPr lang="el-GR" dirty="0" smtClean="0"/>
              <a:t>Μετατροπή ηλεκτρικών σημάτων ξανά σε ψηφιακά δεδομένα </a:t>
            </a:r>
            <a:r>
              <a:rPr lang="en-US" dirty="0" smtClean="0"/>
              <a:t>=</a:t>
            </a:r>
            <a:endParaRPr lang="en-US" dirty="0" smtClean="0">
              <a:sym typeface="Wingdings" pitchFamily="2" charset="2"/>
            </a:endParaRPr>
          </a:p>
          <a:p>
            <a:pPr algn="ctr">
              <a:buNone/>
            </a:pPr>
            <a:r>
              <a:rPr lang="el-GR" b="1" dirty="0" err="1" smtClean="0">
                <a:sym typeface="Wingdings" pitchFamily="2" charset="2"/>
              </a:rPr>
              <a:t>Αποδιαμόρφωση</a:t>
            </a:r>
            <a:r>
              <a:rPr lang="el-GR" dirty="0" smtClean="0">
                <a:sym typeface="Wingdings" pitchFamily="2" charset="2"/>
              </a:rPr>
              <a:t> (</a:t>
            </a:r>
            <a:r>
              <a:rPr lang="en-US" b="1" dirty="0" smtClean="0">
                <a:sym typeface="Wingdings" pitchFamily="2" charset="2"/>
              </a:rPr>
              <a:t>Demodulation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algn="ctr">
              <a:buNone/>
            </a:pPr>
            <a:r>
              <a:rPr lang="en-US" b="1" u="sng" dirty="0" smtClean="0">
                <a:sym typeface="Wingdings" pitchFamily="2" charset="2"/>
              </a:rPr>
              <a:t>Mo</a:t>
            </a:r>
            <a:r>
              <a:rPr lang="en-US" dirty="0" smtClean="0">
                <a:sym typeface="Wingdings" pitchFamily="2" charset="2"/>
              </a:rPr>
              <a:t>dulation + </a:t>
            </a:r>
            <a:r>
              <a:rPr lang="en-US" b="1" u="sng" dirty="0" smtClean="0">
                <a:sym typeface="Wingdings" pitchFamily="2" charset="2"/>
              </a:rPr>
              <a:t>Dem</a:t>
            </a:r>
            <a:r>
              <a:rPr lang="en-US" dirty="0" smtClean="0">
                <a:sym typeface="Wingdings" pitchFamily="2" charset="2"/>
              </a:rPr>
              <a:t>odulation  </a:t>
            </a:r>
            <a:r>
              <a:rPr lang="en-US" b="1" dirty="0" smtClean="0">
                <a:sym typeface="Wingdings" pitchFamily="2" charset="2"/>
              </a:rPr>
              <a:t>Modem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Δικτύων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7977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600" b="1" dirty="0" smtClean="0"/>
              <a:t>Επικοινωνία μεταξύ διαφορετικών υπολογιστών και ανταλλαγή δεδομένων</a:t>
            </a:r>
          </a:p>
          <a:p>
            <a:pPr marL="914400" lvl="1" indent="-514350"/>
            <a:r>
              <a:rPr lang="el-GR" sz="2600" dirty="0" smtClean="0"/>
              <a:t>Άμεση επικοινωνία</a:t>
            </a:r>
          </a:p>
          <a:p>
            <a:pPr marL="914400" lvl="1" indent="-514350"/>
            <a:r>
              <a:rPr lang="el-GR" sz="2600" dirty="0" smtClean="0"/>
              <a:t>Σε μεγάλες αποστάσεις</a:t>
            </a:r>
          </a:p>
          <a:p>
            <a:pPr marL="914400" lvl="1" indent="-514350"/>
            <a:r>
              <a:rPr lang="el-GR" sz="2600" dirty="0" smtClean="0"/>
              <a:t>Μεγάλος όγκος δεδομένων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Δικτύων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79771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l-GR" sz="2600" b="1" smtClean="0"/>
              <a:t>Διαμοιρασμός εξοπλισμού, </a:t>
            </a:r>
            <a:r>
              <a:rPr lang="el-GR" sz="2600" b="1" dirty="0" smtClean="0"/>
              <a:t>προγραμμάτων και δεδομένων του δικτύου</a:t>
            </a:r>
          </a:p>
          <a:p>
            <a:pPr marL="914400" lvl="1" indent="-514350"/>
            <a:r>
              <a:rPr lang="el-GR" sz="2600" dirty="0" smtClean="0"/>
              <a:t>Πολλοί Η/Υ μοιράζονται κοινό εξοπλισμό (π.χ. εκτυπωτή)</a:t>
            </a:r>
          </a:p>
          <a:p>
            <a:pPr marL="914400" lvl="1" indent="-514350"/>
            <a:r>
              <a:rPr lang="el-GR" sz="2600" dirty="0" smtClean="0"/>
              <a:t>Πολλοί Η/Υ μοιράζονται κοινό λογισμικό (π.χ. ένα εξειδικευμένο πρόγραμμα) </a:t>
            </a:r>
          </a:p>
          <a:p>
            <a:pPr marL="914400" lvl="1" indent="-514350"/>
            <a:r>
              <a:rPr lang="el-GR" sz="2600" dirty="0" smtClean="0"/>
              <a:t>Πολλοί Η/Υ έχουν πρόσβαση σε κοινά δεδομένα (π.χ. έναν σκληρό δίσκο)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Δικτύων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79771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l-GR" sz="2600" b="1" dirty="0" smtClean="0"/>
              <a:t>3.	Εξοικονόμηση Χρημάτων</a:t>
            </a:r>
          </a:p>
          <a:p>
            <a:pPr marL="914400" lvl="1" indent="-514350"/>
            <a:r>
              <a:rPr lang="el-GR" sz="2600" dirty="0" smtClean="0"/>
              <a:t>Άμεση συνέπεια των (1) και (2)</a:t>
            </a:r>
          </a:p>
          <a:p>
            <a:pPr marL="914400" lvl="1" indent="-514350"/>
            <a:r>
              <a:rPr lang="el-GR" sz="2600" dirty="0" smtClean="0"/>
              <a:t>Εξοικονόμηση μέσω χρήσης κοινού εξοπλισμού</a:t>
            </a:r>
          </a:p>
          <a:p>
            <a:pPr marL="914400" lvl="1" indent="-514350"/>
            <a:r>
              <a:rPr lang="el-GR" sz="2600" dirty="0" smtClean="0"/>
              <a:t>Εξοικονόμηση μέσω χρήσης κοινού λογισμικού</a:t>
            </a:r>
          </a:p>
          <a:p>
            <a:pPr marL="914400" lvl="1" indent="-514350"/>
            <a:r>
              <a:rPr lang="el-GR" sz="2600" smtClean="0"/>
              <a:t>Άμεση, εύκολη, </a:t>
            </a:r>
            <a:r>
              <a:rPr lang="el-GR" sz="2600" dirty="0" smtClean="0"/>
              <a:t>φθηνή επικοινωνία </a:t>
            </a:r>
            <a:r>
              <a:rPr lang="el-GR" sz="2600" smtClean="0"/>
              <a:t>για ανθρώπους, εταιρείες, </a:t>
            </a:r>
            <a:r>
              <a:rPr lang="el-GR" sz="2600" dirty="0" smtClean="0"/>
              <a:t>οργανισμούς</a:t>
            </a:r>
          </a:p>
          <a:p>
            <a:pPr marL="914400" lvl="1" indent="-514350"/>
            <a:r>
              <a:rPr lang="el-GR" sz="2600" smtClean="0"/>
              <a:t>Άμεσος, εύκολος, </a:t>
            </a:r>
            <a:r>
              <a:rPr lang="el-GR" sz="2600" dirty="0" smtClean="0"/>
              <a:t>φθηνός διαμοιρασμός δεδομένων και πληροφοριών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Δικτύων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79771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l-GR" sz="2600" b="1" dirty="0" smtClean="0"/>
              <a:t>4.	Παροχή υψηλής αξιοπιστίας</a:t>
            </a:r>
          </a:p>
          <a:p>
            <a:pPr marL="914400" lvl="1" indent="-514350"/>
            <a:r>
              <a:rPr lang="el-GR" sz="2600" dirty="0" smtClean="0"/>
              <a:t>Εύκολη αντιγραφή/μεταφορά δεδομένων</a:t>
            </a:r>
          </a:p>
          <a:p>
            <a:pPr marL="914400" lvl="1" indent="-514350"/>
            <a:r>
              <a:rPr lang="el-GR" sz="2600" dirty="0" smtClean="0"/>
              <a:t>Δυνατότητα συνέχειας εργασίας μας σε άλλο Η/Υ σε περίπτωση βλάβης του Η/Υ μας</a:t>
            </a:r>
          </a:p>
          <a:p>
            <a:pPr marL="914400" lvl="1" indent="-514350"/>
            <a:r>
              <a:rPr lang="el-GR" sz="2600" dirty="0" smtClean="0"/>
              <a:t>Πρόσβαση στα δεδομένα μας από παντού (π.χ. εφαρμογές νέφους</a:t>
            </a:r>
            <a:r>
              <a:rPr lang="en-US" sz="2600" dirty="0" smtClean="0"/>
              <a:t> </a:t>
            </a:r>
            <a:r>
              <a:rPr lang="el-GR" sz="2600" dirty="0" smtClean="0"/>
              <a:t>- </a:t>
            </a:r>
            <a:r>
              <a:rPr lang="en-US" sz="2600" dirty="0" smtClean="0"/>
              <a:t>cloud)</a:t>
            </a:r>
            <a:endParaRPr lang="el-GR" sz="2600" dirty="0" smtClean="0"/>
          </a:p>
          <a:p>
            <a:pPr marL="914400" lvl="1" indent="-514350"/>
            <a:r>
              <a:rPr lang="el-GR" sz="2600" dirty="0" smtClean="0"/>
              <a:t>Έξυπνη δρομολόγηση δεδομένων (από άλλη διαδρομή σε περίπτωση βλάβης/συμφόρησης)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Δικτύων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79771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l-GR" sz="2600" b="1" dirty="0" smtClean="0"/>
              <a:t>5.	Ευκολία επέκτασης</a:t>
            </a:r>
          </a:p>
          <a:p>
            <a:pPr marL="914400" lvl="1" indent="-514350"/>
            <a:r>
              <a:rPr lang="el-GR" sz="2600" dirty="0" smtClean="0"/>
              <a:t>Με προσθήκη κεραίας</a:t>
            </a:r>
          </a:p>
          <a:p>
            <a:pPr marL="914400" lvl="1" indent="-514350"/>
            <a:r>
              <a:rPr lang="el-GR" sz="2600" dirty="0" smtClean="0"/>
              <a:t>Με χρήση απλού καλωδίου</a:t>
            </a:r>
          </a:p>
          <a:p>
            <a:pPr marL="914400" lvl="1" indent="-514350"/>
            <a:r>
              <a:rPr lang="el-GR" sz="2600" dirty="0" smtClean="0"/>
              <a:t>Άμεση λειτουργία νέων συσκευών</a:t>
            </a:r>
          </a:p>
          <a:p>
            <a:pPr marL="1314450" lvl="2" indent="-514350"/>
            <a:r>
              <a:rPr lang="el-GR" sz="2200" dirty="0" smtClean="0"/>
              <a:t>Τα Λ/Σ υποστηρίζουν τα βασικά πρωτόκολλα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 Δικτύων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797710"/>
          </a:xfrm>
        </p:spPr>
        <p:txBody>
          <a:bodyPr>
            <a:normAutofit/>
          </a:bodyPr>
          <a:lstStyle/>
          <a:p>
            <a:pPr marL="0" indent="-514350">
              <a:buNone/>
            </a:pPr>
            <a:r>
              <a:rPr lang="el-GR" sz="2600" b="1" dirty="0" smtClean="0"/>
              <a:t>Τα δίκτυα</a:t>
            </a:r>
            <a:r>
              <a:rPr lang="en-US" sz="2600" b="1" dirty="0" smtClean="0"/>
              <a:t> </a:t>
            </a:r>
            <a:r>
              <a:rPr lang="el-GR" sz="2600" b="1" dirty="0" smtClean="0"/>
              <a:t>διευκολύνουν όλες τις φάσεις επεξεργασίας δεδομένων:  </a:t>
            </a:r>
            <a:endParaRPr lang="en-US" sz="2600" b="1" dirty="0" smtClean="0"/>
          </a:p>
          <a:p>
            <a:pPr marL="914400" lvl="1" indent="-514350"/>
            <a:r>
              <a:rPr lang="el-GR" sz="2800" dirty="0" smtClean="0"/>
              <a:t>Συλλογή (από διαφορετικούς Η/Υ)</a:t>
            </a:r>
            <a:endParaRPr lang="el-GR" dirty="0" smtClean="0"/>
          </a:p>
          <a:p>
            <a:pPr marL="914400" lvl="1" indent="-514350"/>
            <a:r>
              <a:rPr lang="el-GR" sz="2800" dirty="0" smtClean="0"/>
              <a:t>Αποθήκευσή (σε διαφορετικούς Η/Υ)</a:t>
            </a:r>
            <a:endParaRPr lang="el-GR" dirty="0" smtClean="0"/>
          </a:p>
          <a:p>
            <a:pPr marL="914400" lvl="1" indent="-514350"/>
            <a:r>
              <a:rPr lang="el-GR" sz="2800" dirty="0" smtClean="0"/>
              <a:t>Επεξεργασία (ανάθεση εργασιών σε Η/Υ)</a:t>
            </a:r>
            <a:endParaRPr lang="el-GR" dirty="0" smtClean="0"/>
          </a:p>
          <a:p>
            <a:pPr marL="914400" lvl="1" indent="-514350"/>
            <a:r>
              <a:rPr lang="el-GR" sz="2800" dirty="0" smtClean="0"/>
              <a:t>Διανομή (σε διαφορετικούς Η/Υ)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Μειονεκτήματα Δικτύων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179870"/>
            <a:ext cx="8229600" cy="3963629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l-GR" sz="2600" b="1" dirty="0" smtClean="0"/>
              <a:t>1.	Ιοί</a:t>
            </a:r>
          </a:p>
          <a:p>
            <a:pPr marL="914400" lvl="1" indent="-514350"/>
            <a:r>
              <a:rPr lang="el-GR" sz="2600" dirty="0" smtClean="0"/>
              <a:t>Διαδίδονται πολύ ευκολότερα μέσω δικτύου</a:t>
            </a:r>
          </a:p>
          <a:p>
            <a:pPr marL="914400" lvl="1" indent="-514350"/>
            <a:r>
              <a:rPr lang="el-GR" sz="2600" dirty="0" smtClean="0"/>
              <a:t>Προστασία με χρήση </a:t>
            </a:r>
            <a:r>
              <a:rPr lang="en-US" sz="2600" dirty="0" smtClean="0"/>
              <a:t>Antivirus</a:t>
            </a:r>
          </a:p>
          <a:p>
            <a:pPr marL="914400" lvl="1" indent="-514350"/>
            <a:endParaRPr lang="el-GR" sz="2600" dirty="0" smtClean="0"/>
          </a:p>
          <a:p>
            <a:pPr marL="514350" indent="-514350">
              <a:buNone/>
            </a:pPr>
            <a:r>
              <a:rPr lang="el-GR" sz="2600" b="1" dirty="0" smtClean="0"/>
              <a:t>2.	Ασφάλεια Δεδομένων</a:t>
            </a:r>
          </a:p>
          <a:p>
            <a:pPr marL="914400" lvl="1" indent="-514350"/>
            <a:r>
              <a:rPr lang="el-GR" sz="2600" dirty="0" smtClean="0"/>
              <a:t>Δυνατότητες μη εξουσιοδοτημένης πρόσβασης σε Η/Υ και δεδομένα (π.χ. από </a:t>
            </a:r>
            <a:r>
              <a:rPr lang="en-US" sz="2600" dirty="0" smtClean="0"/>
              <a:t>hackers)</a:t>
            </a:r>
            <a:endParaRPr lang="el-GR" sz="2600" dirty="0" smtClean="0"/>
          </a:p>
          <a:p>
            <a:pPr marL="914400" lvl="1" indent="-514350"/>
            <a:r>
              <a:rPr lang="el-GR" sz="2600" dirty="0" smtClean="0"/>
              <a:t>Τα δεδομένα πιο ευάλωτα σε κλοπή/απώλεια</a:t>
            </a:r>
            <a:endParaRPr lang="en-US" sz="2600" dirty="0" smtClean="0"/>
          </a:p>
          <a:p>
            <a:pPr marL="914400" lvl="1" indent="-514350"/>
            <a:r>
              <a:rPr lang="el-GR" sz="2600" dirty="0" smtClean="0"/>
              <a:t>Προστασία με χρήση </a:t>
            </a:r>
            <a:r>
              <a:rPr lang="en-US" sz="2600" dirty="0" smtClean="0"/>
              <a:t>Firewall</a:t>
            </a:r>
            <a:endParaRPr lang="el-GR" sz="2600" dirty="0" smtClean="0"/>
          </a:p>
          <a:p>
            <a:pPr marL="914400" lvl="1" indent="-514350"/>
            <a:endParaRPr lang="el-G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έννοια του Δικτύου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έννοια του δικτύου είναι γενική και συναντάται σε διάφορες μορφές:</a:t>
            </a:r>
          </a:p>
          <a:p>
            <a:pPr lvl="1"/>
            <a:r>
              <a:rPr lang="el-GR" dirty="0" smtClean="0"/>
              <a:t>Οδικό Δίκτυο</a:t>
            </a:r>
          </a:p>
          <a:p>
            <a:pPr lvl="1"/>
            <a:r>
              <a:rPr lang="el-GR" dirty="0" smtClean="0"/>
              <a:t>???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Δικτύων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79771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l-GR" sz="2600" b="1" dirty="0" smtClean="0"/>
              <a:t>1.	Τοπικά Δίκτυα (</a:t>
            </a:r>
            <a:r>
              <a:rPr lang="en-US" sz="2600" b="1" dirty="0" smtClean="0"/>
              <a:t>LANs – Local Area Networks)</a:t>
            </a:r>
            <a:endParaRPr lang="el-GR" sz="2600" b="1" dirty="0" smtClean="0"/>
          </a:p>
          <a:p>
            <a:pPr marL="914400" lvl="1" indent="-514350"/>
            <a:r>
              <a:rPr lang="el-GR" sz="2600" dirty="0" smtClean="0"/>
              <a:t>Καλύπτουν μικρή περιοχή</a:t>
            </a:r>
          </a:p>
          <a:p>
            <a:pPr marL="1314450" lvl="2" indent="-514350"/>
            <a:r>
              <a:rPr lang="el-GR" sz="2200" dirty="0" smtClean="0"/>
              <a:t>Δωμάτιο</a:t>
            </a:r>
          </a:p>
          <a:p>
            <a:pPr marL="1314450" lvl="2" indent="-514350"/>
            <a:r>
              <a:rPr lang="el-GR" sz="2200" dirty="0" smtClean="0"/>
              <a:t>Κτίριο</a:t>
            </a:r>
          </a:p>
          <a:p>
            <a:pPr marL="1314450" lvl="2" indent="-514350"/>
            <a:r>
              <a:rPr lang="el-GR" sz="2200" dirty="0" smtClean="0"/>
              <a:t>Συγκρότημα Κτιρίων</a:t>
            </a:r>
          </a:p>
          <a:p>
            <a:pPr marL="914400" lvl="1" indent="-514350"/>
            <a:r>
              <a:rPr lang="el-GR" sz="2600" dirty="0" smtClean="0"/>
              <a:t>Ενσύρματα ή Ασύρματα</a:t>
            </a:r>
          </a:p>
          <a:p>
            <a:pPr marL="1314450" lvl="2" indent="-514350"/>
            <a:r>
              <a:rPr lang="en-US" sz="2200" dirty="0" smtClean="0"/>
              <a:t>Ethernet</a:t>
            </a:r>
            <a:endParaRPr lang="el-GR" sz="2200" dirty="0" smtClean="0"/>
          </a:p>
          <a:p>
            <a:pPr marL="1314450" lvl="2" indent="-514350"/>
            <a:r>
              <a:rPr lang="en-US" sz="2200" dirty="0" smtClean="0"/>
              <a:t>Wi-Fi</a:t>
            </a:r>
            <a:endParaRPr lang="el-G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Δικτύων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79771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600" b="1" dirty="0" smtClean="0"/>
              <a:t>2</a:t>
            </a:r>
            <a:r>
              <a:rPr lang="el-GR" sz="2600" b="1" dirty="0" smtClean="0"/>
              <a:t>.	Μητροπολιτικά Δίκτυα (</a:t>
            </a:r>
            <a:r>
              <a:rPr lang="en-US" sz="2600" b="1" dirty="0" smtClean="0"/>
              <a:t>MANs – Metropolitan Area Networks)</a:t>
            </a:r>
            <a:endParaRPr lang="el-GR" sz="2600" b="1" dirty="0" smtClean="0"/>
          </a:p>
          <a:p>
            <a:pPr marL="914400" lvl="1" indent="-514350"/>
            <a:r>
              <a:rPr lang="el-GR" sz="2600" dirty="0" smtClean="0"/>
              <a:t>Καλύπτουν ευρύτερες μητροπολιτικές περιοχές</a:t>
            </a:r>
          </a:p>
          <a:p>
            <a:pPr marL="1314450" lvl="2" indent="-514350"/>
            <a:r>
              <a:rPr lang="el-GR" sz="2200" dirty="0" smtClean="0"/>
              <a:t>Προάστιο ή Δήμο</a:t>
            </a:r>
          </a:p>
          <a:p>
            <a:pPr marL="1314450" lvl="2" indent="-514350"/>
            <a:r>
              <a:rPr lang="el-GR" sz="2200" dirty="0" smtClean="0"/>
              <a:t>Πόλη</a:t>
            </a:r>
          </a:p>
          <a:p>
            <a:pPr marL="1314450" lvl="2" indent="-514350"/>
            <a:r>
              <a:rPr lang="el-GR" sz="2200" dirty="0" smtClean="0"/>
              <a:t>Νομό</a:t>
            </a:r>
          </a:p>
          <a:p>
            <a:pPr marL="914400" lvl="1" indent="-514350"/>
            <a:r>
              <a:rPr lang="el-GR" sz="2600" dirty="0" smtClean="0"/>
              <a:t>Ενσύρματα ή Ασύρματα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Δικτύων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5" y="1179871"/>
            <a:ext cx="8458199" cy="379771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sz="2600" b="1" dirty="0" smtClean="0"/>
              <a:t>3</a:t>
            </a:r>
            <a:r>
              <a:rPr lang="el-GR" sz="2600" b="1" dirty="0" smtClean="0"/>
              <a:t>.	Δίκτυα Ευρείας Περιοχής (</a:t>
            </a:r>
            <a:r>
              <a:rPr lang="en-US" sz="2600" b="1" dirty="0" smtClean="0"/>
              <a:t>WANs – Wide Area Networks)</a:t>
            </a:r>
            <a:endParaRPr lang="el-GR" sz="2600" b="1" dirty="0" smtClean="0"/>
          </a:p>
          <a:p>
            <a:pPr marL="914400" lvl="1" indent="-514350"/>
            <a:r>
              <a:rPr lang="el-GR" sz="2600" dirty="0" smtClean="0"/>
              <a:t>Καλύπτουν μεγάλες περιοχές</a:t>
            </a:r>
            <a:endParaRPr lang="el-GR" sz="2200" dirty="0" smtClean="0"/>
          </a:p>
          <a:p>
            <a:pPr marL="1314450" lvl="2" indent="-514350"/>
            <a:r>
              <a:rPr lang="el-GR" sz="2200" dirty="0" smtClean="0"/>
              <a:t>Γεωγραφικό διαμέρισμα</a:t>
            </a:r>
          </a:p>
          <a:p>
            <a:pPr marL="1314450" lvl="2" indent="-514350"/>
            <a:r>
              <a:rPr lang="el-GR" sz="2200" dirty="0" smtClean="0"/>
              <a:t>Χώρα</a:t>
            </a:r>
          </a:p>
          <a:p>
            <a:pPr marL="1314450" lvl="2" indent="-514350"/>
            <a:r>
              <a:rPr lang="el-GR" sz="2200" dirty="0" smtClean="0"/>
              <a:t>Ήπειρο</a:t>
            </a:r>
          </a:p>
          <a:p>
            <a:pPr marL="1314450" lvl="2" indent="-514350"/>
            <a:r>
              <a:rPr lang="el-GR" sz="2200" dirty="0" smtClean="0"/>
              <a:t>Όλο τον κόσμο (</a:t>
            </a:r>
            <a:r>
              <a:rPr lang="en-US" sz="2200" dirty="0" smtClean="0"/>
              <a:t>Internet)</a:t>
            </a:r>
            <a:endParaRPr lang="el-GR" sz="2200" dirty="0" smtClean="0"/>
          </a:p>
          <a:p>
            <a:pPr marL="914400" lvl="1" indent="-514350"/>
            <a:r>
              <a:rPr lang="el-GR" sz="2600" dirty="0" smtClean="0"/>
              <a:t>Ενσύρματα ή Ασύρματα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Δικτύων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3239" y="1179871"/>
            <a:ext cx="8952271" cy="379771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l-GR" sz="2600" b="1" dirty="0" smtClean="0"/>
              <a:t>Υπάρχουν αρκετές ακόμη κατηγορίες/υποκατηγορίες:</a:t>
            </a:r>
          </a:p>
          <a:p>
            <a:pPr marL="792000" lvl="1" indent="-514350"/>
            <a:r>
              <a:rPr lang="en-US" sz="2600" b="1" dirty="0" smtClean="0"/>
              <a:t>WLAN</a:t>
            </a:r>
            <a:r>
              <a:rPr lang="en-US" sz="2600" dirty="0" smtClean="0"/>
              <a:t> (Wireless LAN – </a:t>
            </a:r>
            <a:r>
              <a:rPr lang="el-GR" sz="2600" dirty="0" smtClean="0"/>
              <a:t>Ασύρματο Τοπικό Δίκτυο</a:t>
            </a:r>
            <a:r>
              <a:rPr lang="en-US" sz="2600" dirty="0" smtClean="0"/>
              <a:t>)</a:t>
            </a:r>
            <a:endParaRPr lang="el-GR" sz="2600" dirty="0" smtClean="0"/>
          </a:p>
          <a:p>
            <a:pPr marL="792000" lvl="1" indent="-514350"/>
            <a:r>
              <a:rPr lang="en-US" sz="2600" b="1" dirty="0" smtClean="0"/>
              <a:t>PAN</a:t>
            </a:r>
            <a:r>
              <a:rPr lang="en-US" sz="2600" dirty="0" smtClean="0"/>
              <a:t> (Personal Area Network – </a:t>
            </a:r>
            <a:r>
              <a:rPr lang="el-GR" sz="2600" dirty="0" smtClean="0"/>
              <a:t>Δίκτυο Προσωπικού Χώρου)</a:t>
            </a:r>
            <a:endParaRPr lang="el-GR" sz="2200" dirty="0" smtClean="0"/>
          </a:p>
          <a:p>
            <a:pPr marL="792000" lvl="1" indent="-514350"/>
            <a:r>
              <a:rPr lang="en-US" sz="2600" b="1" dirty="0" smtClean="0"/>
              <a:t>WPAN</a:t>
            </a:r>
            <a:r>
              <a:rPr lang="en-US" sz="2600" dirty="0" smtClean="0"/>
              <a:t> (Wireless PAN</a:t>
            </a:r>
            <a:r>
              <a:rPr lang="el-GR" sz="2600" dirty="0" smtClean="0"/>
              <a:t> – Ασύρματο Δίκτυο Προσωπικού Χώρου)</a:t>
            </a:r>
            <a:endParaRPr lang="en-US" sz="2600" dirty="0" smtClean="0"/>
          </a:p>
          <a:p>
            <a:pPr marL="792000" lvl="1" indent="-514350"/>
            <a:r>
              <a:rPr lang="en-US" sz="2600" b="1" dirty="0" smtClean="0"/>
              <a:t>HAN</a:t>
            </a:r>
            <a:r>
              <a:rPr lang="en-US" sz="2600" dirty="0" smtClean="0"/>
              <a:t> (Home Area Network – </a:t>
            </a:r>
            <a:r>
              <a:rPr lang="el-GR" sz="2600" dirty="0" smtClean="0"/>
              <a:t>Οικιακό Δίκτυο)</a:t>
            </a:r>
          </a:p>
          <a:p>
            <a:pPr marL="792000" lvl="1" indent="-514350"/>
            <a:r>
              <a:rPr lang="en-US" sz="2600" b="1" dirty="0" smtClean="0"/>
              <a:t>EPN</a:t>
            </a:r>
            <a:r>
              <a:rPr lang="en-US" sz="2600" dirty="0" smtClean="0"/>
              <a:t> (Enterprise Private Network – </a:t>
            </a:r>
            <a:r>
              <a:rPr lang="el-GR" sz="2600" dirty="0" smtClean="0"/>
              <a:t>Εταιρικό Ιδιωτικό Δίκτυο)</a:t>
            </a:r>
          </a:p>
          <a:p>
            <a:pPr marL="792000" lvl="1" indent="-514350"/>
            <a:r>
              <a:rPr lang="en-US" sz="2600" b="1" dirty="0" smtClean="0"/>
              <a:t>VPN</a:t>
            </a:r>
            <a:r>
              <a:rPr lang="en-US" sz="2600" dirty="0" smtClean="0"/>
              <a:t> (Virtual Private Network – </a:t>
            </a:r>
            <a:r>
              <a:rPr lang="el-GR" sz="2600" dirty="0" smtClean="0"/>
              <a:t>Εικονικό Ιδιωτικό Δίκτυο)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δίκτυο του σχολικού εργαστηρίου</a:t>
            </a:r>
            <a:endParaRPr lang="el-GR" dirty="0"/>
          </a:p>
        </p:txBody>
      </p:sp>
      <p:pic>
        <p:nvPicPr>
          <p:cNvPr id="1026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7381" y="975181"/>
            <a:ext cx="5463560" cy="4101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δίκτυο του σχολικού εργαστηρίου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3239" y="1179871"/>
            <a:ext cx="8952271" cy="3797710"/>
          </a:xfrm>
        </p:spPr>
        <p:txBody>
          <a:bodyPr>
            <a:normAutofit/>
          </a:bodyPr>
          <a:lstStyle/>
          <a:p>
            <a:pPr marL="514350" indent="-514350"/>
            <a:r>
              <a:rPr lang="el-GR" sz="2600" dirty="0" smtClean="0"/>
              <a:t>Τοπικό Δίκτυο (</a:t>
            </a:r>
            <a:r>
              <a:rPr lang="en-US" sz="2600" dirty="0" smtClean="0"/>
              <a:t>LAN)</a:t>
            </a:r>
          </a:p>
          <a:p>
            <a:pPr marL="514350" indent="-514350"/>
            <a:r>
              <a:rPr lang="el-GR" sz="2600" dirty="0" smtClean="0"/>
              <a:t>Κάθε Η/Υ συνδέεται με καλώδιο (ενσύρματα)</a:t>
            </a:r>
            <a:r>
              <a:rPr lang="en-US" sz="2600" dirty="0" smtClean="0"/>
              <a:t> </a:t>
            </a:r>
            <a:r>
              <a:rPr lang="el-GR" sz="2600" dirty="0" smtClean="0"/>
              <a:t>με το </a:t>
            </a:r>
            <a:r>
              <a:rPr lang="en-US" sz="2600" dirty="0" smtClean="0"/>
              <a:t>Switch</a:t>
            </a:r>
          </a:p>
          <a:p>
            <a:pPr marL="914400" lvl="1" indent="-514350"/>
            <a:r>
              <a:rPr lang="el-GR" sz="2600" dirty="0" smtClean="0"/>
              <a:t>Χρήση καλωδίου </a:t>
            </a:r>
            <a:r>
              <a:rPr lang="en-US" sz="2600" dirty="0" smtClean="0"/>
              <a:t>UTP</a:t>
            </a:r>
            <a:r>
              <a:rPr lang="el-GR" sz="2600" dirty="0" smtClean="0"/>
              <a:t>/</a:t>
            </a:r>
            <a:r>
              <a:rPr lang="en-US" sz="2600" dirty="0" smtClean="0"/>
              <a:t>STP (Unshielded/Shielded Twisted Pair) </a:t>
            </a:r>
            <a:r>
              <a:rPr lang="el-GR" sz="2600" dirty="0" smtClean="0"/>
              <a:t>μέσω κάρτας δικτύου</a:t>
            </a:r>
            <a:endParaRPr lang="en-US" sz="2600" dirty="0" smtClean="0"/>
          </a:p>
          <a:p>
            <a:pPr marL="514350" indent="-514350"/>
            <a:r>
              <a:rPr lang="el-GR" sz="2600" dirty="0" smtClean="0"/>
              <a:t>Το </a:t>
            </a:r>
            <a:r>
              <a:rPr lang="en-US" sz="2600" dirty="0" smtClean="0"/>
              <a:t>Switch</a:t>
            </a:r>
            <a:r>
              <a:rPr lang="el-GR" sz="2600" dirty="0" smtClean="0"/>
              <a:t> δρομολογεί τα δεδομένα από τον ένα Η/Υ στον άλλο</a:t>
            </a:r>
          </a:p>
          <a:p>
            <a:pPr marL="514350" indent="-514350"/>
            <a:r>
              <a:rPr lang="el-GR" sz="2600" dirty="0" smtClean="0"/>
              <a:t>Η επικοινωνία με τον έξω κόσμο (διαδίκτυο) γίνεται μέσω του </a:t>
            </a:r>
            <a:r>
              <a:rPr lang="en-US" sz="2600" dirty="0" smtClean="0"/>
              <a:t>Router (</a:t>
            </a:r>
            <a:r>
              <a:rPr lang="el-GR" sz="2600" dirty="0" smtClean="0"/>
              <a:t>Δρομολογητή)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δίκτυο του σχολικού εργαστηρίου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3239" y="1179871"/>
            <a:ext cx="8952271" cy="3797710"/>
          </a:xfrm>
        </p:spPr>
        <p:txBody>
          <a:bodyPr>
            <a:normAutofit/>
          </a:bodyPr>
          <a:lstStyle/>
          <a:p>
            <a:pPr marL="514350" indent="-514350"/>
            <a:r>
              <a:rPr lang="el-GR" sz="2600" dirty="0" smtClean="0"/>
              <a:t>Ο </a:t>
            </a:r>
            <a:r>
              <a:rPr lang="en-US" sz="2600" dirty="0" smtClean="0"/>
              <a:t>Router</a:t>
            </a:r>
            <a:r>
              <a:rPr lang="el-GR" sz="2600" dirty="0" smtClean="0"/>
              <a:t> είναι επίσης συνδεδεμένος στο </a:t>
            </a:r>
            <a:r>
              <a:rPr lang="en-US" sz="2600" dirty="0" smtClean="0"/>
              <a:t>Switch</a:t>
            </a:r>
          </a:p>
          <a:p>
            <a:pPr marL="514350" indent="-514350"/>
            <a:r>
              <a:rPr lang="el-GR" sz="2600" dirty="0" smtClean="0"/>
              <a:t>Όταν ένας Η/Υ</a:t>
            </a:r>
            <a:r>
              <a:rPr lang="en-US" sz="2600" dirty="0" smtClean="0"/>
              <a:t> </a:t>
            </a:r>
            <a:r>
              <a:rPr lang="el-GR" sz="2600" dirty="0" smtClean="0"/>
              <a:t>θέλει να επικοινωνήσει με τον «έξω κόσμο» τότε το </a:t>
            </a:r>
            <a:r>
              <a:rPr lang="en-US" sz="2600" dirty="0" smtClean="0"/>
              <a:t>Switch</a:t>
            </a:r>
            <a:r>
              <a:rPr lang="el-GR" sz="2600" dirty="0" smtClean="0"/>
              <a:t> προωθεί τα δεδομένα του στον </a:t>
            </a:r>
            <a:r>
              <a:rPr lang="en-US" sz="2600" dirty="0" smtClean="0"/>
              <a:t>Router</a:t>
            </a:r>
            <a:endParaRPr lang="el-GR" sz="2600" dirty="0" smtClean="0"/>
          </a:p>
          <a:p>
            <a:pPr marL="514350" indent="-514350"/>
            <a:r>
              <a:rPr lang="el-GR" sz="2600" smtClean="0"/>
              <a:t>Αντίστροφα, </a:t>
            </a:r>
            <a:r>
              <a:rPr lang="el-GR" sz="2600" dirty="0" smtClean="0"/>
              <a:t>τα δεδομένα από τον «έξω κόσμο» που προορίζονται για έναν Η/Υ του δικτύου: </a:t>
            </a:r>
          </a:p>
          <a:p>
            <a:pPr marL="914400" lvl="1" indent="-514350"/>
            <a:r>
              <a:rPr lang="el-GR" sz="2600" dirty="0" smtClean="0"/>
              <a:t>φτάνουν στον </a:t>
            </a:r>
            <a:r>
              <a:rPr lang="en-US" sz="2600" dirty="0" smtClean="0"/>
              <a:t>Router</a:t>
            </a:r>
            <a:endParaRPr lang="el-GR" sz="2600" dirty="0" smtClean="0"/>
          </a:p>
          <a:p>
            <a:pPr marL="914400" lvl="1" indent="-514350"/>
            <a:r>
              <a:rPr lang="el-GR" sz="2600" dirty="0" smtClean="0"/>
              <a:t>προωθούνται στο </a:t>
            </a:r>
            <a:r>
              <a:rPr lang="en-US" sz="2600" dirty="0" smtClean="0"/>
              <a:t>Switch</a:t>
            </a:r>
            <a:r>
              <a:rPr lang="el-GR" sz="2600" dirty="0" smtClean="0"/>
              <a:t> </a:t>
            </a:r>
          </a:p>
          <a:p>
            <a:pPr marL="914400" lvl="1" indent="-514350"/>
            <a:r>
              <a:rPr lang="el-GR" sz="2600" dirty="0" smtClean="0"/>
              <a:t>παραδίδονται στον Η/Υ προορισμού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οικιακό δίκτυο</a:t>
            </a:r>
            <a:endParaRPr lang="el-GR" dirty="0"/>
          </a:p>
        </p:txBody>
      </p:sp>
      <p:grpSp>
        <p:nvGrpSpPr>
          <p:cNvPr id="6" name="5 - Ομάδα"/>
          <p:cNvGrpSpPr/>
          <p:nvPr/>
        </p:nvGrpSpPr>
        <p:grpSpPr>
          <a:xfrm>
            <a:off x="1551673" y="960583"/>
            <a:ext cx="6066592" cy="4131299"/>
            <a:chOff x="1595917" y="960583"/>
            <a:chExt cx="6066592" cy="4131299"/>
          </a:xfrm>
        </p:grpSpPr>
        <p:pic>
          <p:nvPicPr>
            <p:cNvPr id="38914" name="Picture 2" descr="https://i.pinimg.com/originals/4f/98/b1/4f98b15f6755f1e1df9fd85b05628929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95917" y="960583"/>
              <a:ext cx="6066592" cy="4075992"/>
            </a:xfrm>
            <a:prstGeom prst="rect">
              <a:avLst/>
            </a:prstGeom>
            <a:noFill/>
          </p:spPr>
        </p:pic>
        <p:sp>
          <p:nvSpPr>
            <p:cNvPr id="5" name="4 - Ορθογώνιο"/>
            <p:cNvSpPr/>
            <p:nvPr/>
          </p:nvSpPr>
          <p:spPr>
            <a:xfrm>
              <a:off x="6666272" y="4734234"/>
              <a:ext cx="980768" cy="3576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οικιακό 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3239" y="1179871"/>
            <a:ext cx="9040761" cy="3797710"/>
          </a:xfrm>
        </p:spPr>
        <p:txBody>
          <a:bodyPr>
            <a:normAutofit/>
          </a:bodyPr>
          <a:lstStyle/>
          <a:p>
            <a:pPr marL="514350" indent="-514350"/>
            <a:r>
              <a:rPr lang="el-GR" sz="2600" dirty="0" smtClean="0"/>
              <a:t>Οικιακό Δίκτυο (</a:t>
            </a:r>
            <a:r>
              <a:rPr lang="en-US" sz="2600" dirty="0" smtClean="0"/>
              <a:t>Home Area Network</a:t>
            </a:r>
            <a:r>
              <a:rPr lang="el-GR" sz="2600" dirty="0" smtClean="0"/>
              <a:t> -</a:t>
            </a:r>
            <a:r>
              <a:rPr lang="en-US" sz="2600" dirty="0" smtClean="0"/>
              <a:t> HAN </a:t>
            </a:r>
            <a:r>
              <a:rPr lang="el-GR" sz="2600" dirty="0" smtClean="0"/>
              <a:t>(στην ουσία </a:t>
            </a:r>
            <a:r>
              <a:rPr lang="en-US" sz="2600" dirty="0" smtClean="0"/>
              <a:t>LAN)</a:t>
            </a:r>
            <a:r>
              <a:rPr lang="el-GR" sz="2600" dirty="0" smtClean="0"/>
              <a:t>)</a:t>
            </a:r>
          </a:p>
          <a:p>
            <a:pPr marL="514350" indent="-514350"/>
            <a:r>
              <a:rPr lang="en-US" sz="2600" dirty="0" smtClean="0"/>
              <a:t>O</a:t>
            </a:r>
            <a:r>
              <a:rPr lang="el-GR" sz="2600" dirty="0" smtClean="0"/>
              <a:t> </a:t>
            </a:r>
            <a:r>
              <a:rPr lang="en-US" sz="2600" dirty="0" smtClean="0"/>
              <a:t>Router </a:t>
            </a:r>
            <a:r>
              <a:rPr lang="el-GR" sz="2600" dirty="0" smtClean="0"/>
              <a:t>έχει τετραπλό ρόλο</a:t>
            </a:r>
            <a:r>
              <a:rPr lang="en-US" sz="2600" dirty="0" smtClean="0"/>
              <a:t>:</a:t>
            </a:r>
            <a:endParaRPr lang="el-GR" sz="2600" dirty="0" smtClean="0"/>
          </a:p>
          <a:p>
            <a:pPr marL="914400" lvl="1" indent="-514350"/>
            <a:r>
              <a:rPr lang="en-US" sz="2600" dirty="0" smtClean="0"/>
              <a:t>Router</a:t>
            </a:r>
          </a:p>
          <a:p>
            <a:pPr marL="914400" lvl="1" indent="-514350"/>
            <a:r>
              <a:rPr lang="en-US" sz="2600" dirty="0" smtClean="0"/>
              <a:t>Switch</a:t>
            </a:r>
          </a:p>
          <a:p>
            <a:pPr marL="914400" lvl="1" indent="-514350"/>
            <a:r>
              <a:rPr lang="en-US" sz="2600" dirty="0" smtClean="0"/>
              <a:t>Modem</a:t>
            </a:r>
          </a:p>
          <a:p>
            <a:pPr marL="914400" lvl="1" indent="-514350"/>
            <a:r>
              <a:rPr lang="el-GR" sz="2600" dirty="0" smtClean="0"/>
              <a:t>Σημείο πρόσβασης </a:t>
            </a:r>
            <a:r>
              <a:rPr lang="en-US" sz="2600" dirty="0" smtClean="0"/>
              <a:t>Wi-Fi (</a:t>
            </a:r>
            <a:r>
              <a:rPr lang="el-GR" sz="2600" dirty="0" smtClean="0"/>
              <a:t>ασύρματο </a:t>
            </a:r>
            <a:r>
              <a:rPr lang="en-US" sz="2600" dirty="0" smtClean="0"/>
              <a:t>router</a:t>
            </a:r>
            <a:r>
              <a:rPr lang="el-GR" sz="2600" dirty="0" smtClean="0"/>
              <a:t>)</a:t>
            </a:r>
            <a:endParaRPr lang="en-US" sz="2600" dirty="0" smtClean="0"/>
          </a:p>
          <a:p>
            <a:pPr marL="514350" indent="-514350"/>
            <a:r>
              <a:rPr lang="el-GR" sz="2600" dirty="0" smtClean="0"/>
              <a:t>Κάθε συσκευή συνδέεται ενσύρματα</a:t>
            </a:r>
            <a:r>
              <a:rPr lang="en-US" sz="2600" dirty="0" smtClean="0"/>
              <a:t> (</a:t>
            </a:r>
            <a:r>
              <a:rPr lang="el-GR" sz="2600" dirty="0" smtClean="0"/>
              <a:t>καλώδιο </a:t>
            </a:r>
            <a:r>
              <a:rPr lang="en-US" sz="2600" dirty="0" smtClean="0"/>
              <a:t>UTP)</a:t>
            </a:r>
            <a:r>
              <a:rPr lang="el-GR" sz="2600" dirty="0" smtClean="0"/>
              <a:t> ή ασύρματα (</a:t>
            </a:r>
            <a:r>
              <a:rPr lang="en-US" sz="2600" dirty="0" smtClean="0"/>
              <a:t>Wi-Fi)</a:t>
            </a:r>
            <a:r>
              <a:rPr lang="el-GR" sz="2600" dirty="0" smtClean="0"/>
              <a:t> με το </a:t>
            </a:r>
            <a:r>
              <a:rPr lang="en-US" sz="2600" dirty="0" smtClean="0"/>
              <a:t>Switch</a:t>
            </a:r>
            <a:r>
              <a:rPr lang="el-GR" sz="2600" dirty="0" smtClean="0"/>
              <a:t>/</a:t>
            </a:r>
            <a:r>
              <a:rPr lang="en-US" sz="2600" dirty="0" smtClean="0"/>
              <a:t>Modem/Router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- </a:t>
            </a:r>
            <a:r>
              <a:rPr lang="el-GR" dirty="0" smtClean="0"/>
              <a:t>Διαδίκτυο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3239" y="1179871"/>
            <a:ext cx="8952271" cy="3797710"/>
          </a:xfrm>
        </p:spPr>
        <p:txBody>
          <a:bodyPr>
            <a:normAutofit/>
          </a:bodyPr>
          <a:lstStyle/>
          <a:p>
            <a:pPr marL="514350" indent="-514350"/>
            <a:r>
              <a:rPr lang="en-US" sz="2600" b="1" dirty="0" smtClean="0"/>
              <a:t>Internet</a:t>
            </a:r>
            <a:r>
              <a:rPr lang="en-US" sz="2600" dirty="0" smtClean="0"/>
              <a:t> = International Network (</a:t>
            </a:r>
            <a:r>
              <a:rPr lang="el-GR" sz="2600" dirty="0" smtClean="0"/>
              <a:t>Παγκόσμιο Δίκτυο)</a:t>
            </a:r>
          </a:p>
          <a:p>
            <a:pPr marL="514350" indent="-514350"/>
            <a:r>
              <a:rPr lang="el-GR" sz="2600" b="1" dirty="0" smtClean="0"/>
              <a:t>Διαδίκτυο</a:t>
            </a:r>
            <a:r>
              <a:rPr lang="el-GR" sz="2600" dirty="0" smtClean="0"/>
              <a:t> = Διασύνδεση Δικτύων</a:t>
            </a:r>
          </a:p>
          <a:p>
            <a:pPr marL="514350" indent="-514350"/>
            <a:endParaRPr lang="el-GR" sz="2600" dirty="0" smtClean="0"/>
          </a:p>
          <a:p>
            <a:pPr marL="514350" indent="-514350"/>
            <a:r>
              <a:rPr lang="el-GR" sz="2600" dirty="0" smtClean="0"/>
              <a:t>Στην πραγματικότητα Δίκτυο από (συνδεδεμένα) Δίκτυα</a:t>
            </a:r>
          </a:p>
        </p:txBody>
      </p:sp>
      <p:pic>
        <p:nvPicPr>
          <p:cNvPr id="1026" name="Picture 2" descr="http://ebooks.edu.gr/modules/ebook/show.php/DSB101/535/3534,14522/images/4_4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84027" y="3084205"/>
            <a:ext cx="3450405" cy="1977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έννοια του Δικτύου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b="1" u="sng" dirty="0" smtClean="0"/>
              <a:t>Ορισμός:</a:t>
            </a:r>
          </a:p>
          <a:p>
            <a:pPr>
              <a:buNone/>
            </a:pPr>
            <a:endParaRPr lang="el-GR" sz="1400" dirty="0" smtClean="0"/>
          </a:p>
          <a:p>
            <a:pPr marL="324000" indent="0">
              <a:spcBef>
                <a:spcPts val="0"/>
              </a:spcBef>
              <a:buNone/>
            </a:pPr>
            <a:r>
              <a:rPr lang="el-GR" b="1" dirty="0" smtClean="0"/>
              <a:t>Δίκτυο</a:t>
            </a:r>
            <a:r>
              <a:rPr lang="el-GR" dirty="0" smtClean="0"/>
              <a:t> ονομάζεται ένα σύνολο αντικειμένων (π.χ</a:t>
            </a:r>
            <a:r>
              <a:rPr lang="el-GR" smtClean="0"/>
              <a:t>. τηλεφώνων, υπολογιστών, πόλεων, </a:t>
            </a:r>
            <a:r>
              <a:rPr lang="el-GR" dirty="0" smtClean="0"/>
              <a:t>συσκευών) ή ανθρώπων που συνδέονται με ένα σύνθετο τρόπο </a:t>
            </a:r>
            <a:r>
              <a:rPr lang="el-GR" smtClean="0"/>
              <a:t>μεταξύ τους, </a:t>
            </a:r>
            <a:r>
              <a:rPr lang="el-GR" dirty="0" smtClean="0"/>
              <a:t>για να εξυπηρετήσουν κάποιο σκοπό.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- </a:t>
            </a:r>
            <a:r>
              <a:rPr lang="el-GR" dirty="0" smtClean="0"/>
              <a:t>Διαδίκτυο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1179870"/>
            <a:ext cx="9144000" cy="3963629"/>
          </a:xfrm>
        </p:spPr>
        <p:txBody>
          <a:bodyPr>
            <a:normAutofit lnSpcReduction="10000"/>
          </a:bodyPr>
          <a:lstStyle/>
          <a:p>
            <a:pPr marL="514350" indent="-514350"/>
            <a:r>
              <a:rPr lang="el-GR" sz="2600" dirty="0" smtClean="0"/>
              <a:t>Κάθε Η/Υ που συνδέεται στο διαδίκτυο αποκτά μία διεύθυνση:</a:t>
            </a:r>
          </a:p>
          <a:p>
            <a:pPr marL="914400" lvl="1" indent="-514350"/>
            <a:r>
              <a:rPr lang="el-GR" sz="2600" b="1" dirty="0" smtClean="0"/>
              <a:t>Διεύθυνση </a:t>
            </a:r>
            <a:r>
              <a:rPr lang="en-US" sz="2600" b="1" dirty="0" smtClean="0"/>
              <a:t>IP</a:t>
            </a:r>
            <a:r>
              <a:rPr lang="el-GR" sz="2600" b="1" dirty="0" smtClean="0"/>
              <a:t> </a:t>
            </a:r>
            <a:r>
              <a:rPr lang="el-GR" sz="2600" dirty="0" smtClean="0"/>
              <a:t>(</a:t>
            </a:r>
            <a:r>
              <a:rPr lang="en-US" sz="2600" dirty="0" smtClean="0"/>
              <a:t>Internet Protocol)</a:t>
            </a:r>
            <a:r>
              <a:rPr lang="el-GR" sz="2600" dirty="0" smtClean="0"/>
              <a:t>:</a:t>
            </a:r>
            <a:endParaRPr lang="en-US" sz="2600" dirty="0" smtClean="0"/>
          </a:p>
          <a:p>
            <a:pPr marL="1314450" lvl="2" indent="-514350"/>
            <a:r>
              <a:rPr lang="en-US" sz="2200" b="1" dirty="0" smtClean="0"/>
              <a:t>IPv4</a:t>
            </a:r>
            <a:r>
              <a:rPr lang="en-US" sz="2200" dirty="0" smtClean="0"/>
              <a:t>: </a:t>
            </a:r>
            <a:r>
              <a:rPr lang="el-GR" sz="2200" dirty="0" smtClean="0"/>
              <a:t>4 δεκαδικοί αριθμοί (0-255) χωρισμένοι με τελείες</a:t>
            </a:r>
            <a:r>
              <a:rPr lang="en-US" sz="2200" dirty="0" smtClean="0"/>
              <a:t> “.”</a:t>
            </a:r>
            <a:r>
              <a:rPr lang="el-GR" sz="2200" dirty="0" smtClean="0"/>
              <a:t> </a:t>
            </a:r>
            <a:r>
              <a:rPr lang="en-US" sz="2200" dirty="0" smtClean="0"/>
              <a:t> </a:t>
            </a:r>
            <a:endParaRPr lang="el-GR" sz="2200" dirty="0" smtClean="0"/>
          </a:p>
          <a:p>
            <a:pPr marL="1771650" lvl="3" indent="-514350">
              <a:buNone/>
            </a:pPr>
            <a:r>
              <a:rPr lang="el-GR" dirty="0" smtClean="0"/>
              <a:t>	192.168.47.72 (</a:t>
            </a:r>
            <a:r>
              <a:rPr lang="el-GR" smtClean="0"/>
              <a:t>32 </a:t>
            </a:r>
            <a:r>
              <a:rPr lang="en-US" smtClean="0"/>
              <a:t>bits, </a:t>
            </a:r>
            <a:r>
              <a:rPr lang="en-US" dirty="0" smtClean="0"/>
              <a:t>8 bits</a:t>
            </a:r>
            <a:r>
              <a:rPr lang="el-GR" dirty="0" smtClean="0"/>
              <a:t>/αριθμό)</a:t>
            </a:r>
          </a:p>
          <a:p>
            <a:pPr marL="1314450" lvl="2" indent="-514350"/>
            <a:r>
              <a:rPr lang="en-US" sz="2200" b="1" dirty="0" err="1" smtClean="0"/>
              <a:t>IPv</a:t>
            </a:r>
            <a:r>
              <a:rPr lang="el-GR" sz="2200" b="1" dirty="0" smtClean="0"/>
              <a:t>6</a:t>
            </a:r>
            <a:r>
              <a:rPr lang="en-US" sz="2200" dirty="0" smtClean="0"/>
              <a:t>: 8</a:t>
            </a:r>
            <a:r>
              <a:rPr lang="el-GR" sz="2200" dirty="0" smtClean="0"/>
              <a:t> </a:t>
            </a:r>
            <a:r>
              <a:rPr lang="el-GR" sz="2200" dirty="0" err="1" smtClean="0"/>
              <a:t>δεκαεξαδικοί</a:t>
            </a:r>
            <a:r>
              <a:rPr lang="el-GR" sz="2200" dirty="0" smtClean="0"/>
              <a:t> αριθμοί (0-</a:t>
            </a:r>
            <a:r>
              <a:rPr lang="en-US" sz="2200" dirty="0" err="1" smtClean="0"/>
              <a:t>ffff</a:t>
            </a:r>
            <a:r>
              <a:rPr lang="en-US" sz="2200" dirty="0" smtClean="0"/>
              <a:t> (65535)</a:t>
            </a:r>
            <a:r>
              <a:rPr lang="el-GR" sz="2200" dirty="0" smtClean="0"/>
              <a:t>) χωρισμένοι με </a:t>
            </a:r>
            <a:r>
              <a:rPr lang="en-US" sz="2200" dirty="0" smtClean="0"/>
              <a:t>“</a:t>
            </a:r>
            <a:r>
              <a:rPr lang="el-GR" sz="2200" dirty="0" smtClean="0"/>
              <a:t>:</a:t>
            </a:r>
            <a:r>
              <a:rPr lang="en-US" sz="2200" dirty="0" smtClean="0"/>
              <a:t>”</a:t>
            </a:r>
            <a:endParaRPr lang="el-GR" sz="2200" dirty="0" smtClean="0"/>
          </a:p>
          <a:p>
            <a:pPr marL="1771650" lvl="3" indent="-514350">
              <a:buNone/>
            </a:pPr>
            <a:r>
              <a:rPr lang="el-GR" dirty="0" smtClean="0"/>
              <a:t>	</a:t>
            </a:r>
            <a:r>
              <a:rPr lang="en-US" dirty="0" smtClean="0"/>
              <a:t>2a02:0587:921d:4d00:e563:7454:6d2c:7f48</a:t>
            </a:r>
            <a:r>
              <a:rPr lang="el-GR" dirty="0" smtClean="0"/>
              <a:t> (</a:t>
            </a:r>
            <a:r>
              <a:rPr lang="el-GR" smtClean="0"/>
              <a:t>128 </a:t>
            </a:r>
            <a:r>
              <a:rPr lang="en-US" smtClean="0"/>
              <a:t>bits,16 </a:t>
            </a:r>
            <a:r>
              <a:rPr lang="en-US" dirty="0" smtClean="0"/>
              <a:t>bits/</a:t>
            </a:r>
            <a:r>
              <a:rPr lang="el-GR" dirty="0" smtClean="0"/>
              <a:t>αριθμό)</a:t>
            </a:r>
          </a:p>
          <a:p>
            <a:pPr marL="1314450" lvl="2" indent="-514350">
              <a:buNone/>
            </a:pPr>
            <a:endParaRPr lang="en-US" sz="1800" dirty="0" smtClean="0"/>
          </a:p>
          <a:p>
            <a:pPr marL="1314450" lvl="2" indent="-514350">
              <a:buNone/>
            </a:pPr>
            <a:r>
              <a:rPr lang="el-GR" sz="2600" u="sng" dirty="0" smtClean="0"/>
              <a:t>Ερώτηση</a:t>
            </a:r>
            <a:r>
              <a:rPr lang="el-GR" sz="2600" dirty="0" smtClean="0"/>
              <a:t>: Πόσες </a:t>
            </a:r>
            <a:r>
              <a:rPr lang="en-US" sz="2600" dirty="0" smtClean="0"/>
              <a:t>IP</a:t>
            </a:r>
            <a:r>
              <a:rPr lang="el-GR" sz="2600" dirty="0" smtClean="0"/>
              <a:t> διευθύνσεις υποστηρίζει κάθε μορφή </a:t>
            </a:r>
            <a:r>
              <a:rPr lang="en-US" sz="2600" dirty="0" smtClean="0"/>
              <a:t>	     </a:t>
            </a:r>
            <a:r>
              <a:rPr lang="el-GR" sz="2600" dirty="0" smtClean="0"/>
              <a:t>του πρωτοκόλλου </a:t>
            </a:r>
            <a:r>
              <a:rPr lang="en-US" sz="2600" dirty="0" smtClean="0"/>
              <a:t>IP;</a:t>
            </a:r>
            <a:endParaRPr lang="el-GR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- </a:t>
            </a:r>
            <a:r>
              <a:rPr lang="el-GR" dirty="0" smtClean="0"/>
              <a:t>Διαδίκτυο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1179870"/>
            <a:ext cx="9144000" cy="3963629"/>
          </a:xfrm>
        </p:spPr>
        <p:txBody>
          <a:bodyPr>
            <a:normAutofit/>
          </a:bodyPr>
          <a:lstStyle/>
          <a:p>
            <a:pPr marL="514350" indent="-514350"/>
            <a:r>
              <a:rPr lang="el-GR" sz="2600" dirty="0" smtClean="0"/>
              <a:t>Πλήθος </a:t>
            </a:r>
            <a:r>
              <a:rPr lang="en-US" sz="2600" dirty="0" smtClean="0"/>
              <a:t>IPv4 </a:t>
            </a:r>
            <a:r>
              <a:rPr lang="el-GR" sz="2600" dirty="0" smtClean="0"/>
              <a:t>Διευθύνσεων = </a:t>
            </a:r>
            <a:r>
              <a:rPr lang="el-GR" sz="2600" b="1" dirty="0" smtClean="0"/>
              <a:t>2</a:t>
            </a:r>
            <a:r>
              <a:rPr lang="el-GR" sz="2600" b="1" baseline="30000" dirty="0" smtClean="0"/>
              <a:t>32</a:t>
            </a:r>
            <a:r>
              <a:rPr lang="el-GR" sz="2600" dirty="0" smtClean="0"/>
              <a:t> </a:t>
            </a:r>
            <a:r>
              <a:rPr lang="en-US" sz="2600" dirty="0" smtClean="0"/>
              <a:t>= </a:t>
            </a:r>
          </a:p>
          <a:p>
            <a:pPr marL="514350" indent="-514350" algn="ctr">
              <a:buNone/>
            </a:pPr>
            <a:r>
              <a:rPr lang="el-GR" sz="2400" b="1" dirty="0" smtClean="0"/>
              <a:t>4</a:t>
            </a:r>
            <a:r>
              <a:rPr lang="en-US" sz="2400" b="1" dirty="0" smtClean="0"/>
              <a:t>.</a:t>
            </a:r>
            <a:r>
              <a:rPr lang="el-GR" sz="2400" b="1" dirty="0" smtClean="0"/>
              <a:t>294</a:t>
            </a:r>
            <a:r>
              <a:rPr lang="en-US" sz="2400" b="1" dirty="0" smtClean="0"/>
              <a:t>.</a:t>
            </a:r>
            <a:r>
              <a:rPr lang="el-GR" sz="2400" b="1" dirty="0" smtClean="0"/>
              <a:t>967</a:t>
            </a:r>
            <a:r>
              <a:rPr lang="en-US" sz="2400" b="1" dirty="0" smtClean="0"/>
              <a:t>.</a:t>
            </a:r>
            <a:r>
              <a:rPr lang="el-GR" sz="2400" b="1" dirty="0" smtClean="0"/>
              <a:t>296</a:t>
            </a:r>
            <a:endParaRPr lang="en-US" sz="2400" b="1" dirty="0" smtClean="0"/>
          </a:p>
          <a:p>
            <a:pPr marL="514350" indent="-514350"/>
            <a:r>
              <a:rPr lang="el-GR" sz="2600" dirty="0" smtClean="0"/>
              <a:t>Πλήθος </a:t>
            </a:r>
            <a:r>
              <a:rPr lang="en-US" sz="2600" dirty="0" smtClean="0"/>
              <a:t>IPv6 </a:t>
            </a:r>
            <a:r>
              <a:rPr lang="el-GR" sz="2600" dirty="0" smtClean="0"/>
              <a:t>Διευθύνσεων = </a:t>
            </a:r>
            <a:r>
              <a:rPr lang="el-GR" sz="2600" b="1" dirty="0" smtClean="0"/>
              <a:t>2</a:t>
            </a:r>
            <a:r>
              <a:rPr lang="en-US" sz="2600" b="1" baseline="30000" dirty="0" smtClean="0"/>
              <a:t>128</a:t>
            </a:r>
            <a:r>
              <a:rPr lang="el-GR" sz="2600" dirty="0" smtClean="0"/>
              <a:t> </a:t>
            </a:r>
            <a:r>
              <a:rPr lang="en-US" sz="2600" dirty="0" smtClean="0"/>
              <a:t>= </a:t>
            </a:r>
          </a:p>
          <a:p>
            <a:pPr marL="514350" indent="-514350" algn="ctr">
              <a:buNone/>
            </a:pPr>
            <a:r>
              <a:rPr lang="el-GR" sz="2400" b="1" dirty="0" smtClean="0"/>
              <a:t>340</a:t>
            </a:r>
            <a:r>
              <a:rPr lang="en-US" sz="2400" b="1" dirty="0" smtClean="0"/>
              <a:t>.</a:t>
            </a:r>
            <a:r>
              <a:rPr lang="el-GR" sz="2400" b="1" dirty="0" smtClean="0"/>
              <a:t>282</a:t>
            </a:r>
            <a:r>
              <a:rPr lang="en-US" sz="2400" b="1" dirty="0" smtClean="0"/>
              <a:t>.</a:t>
            </a:r>
            <a:r>
              <a:rPr lang="el-GR" sz="2400" b="1" dirty="0" smtClean="0"/>
              <a:t>366</a:t>
            </a:r>
            <a:r>
              <a:rPr lang="en-US" sz="2400" b="1" dirty="0" smtClean="0"/>
              <a:t>.</a:t>
            </a:r>
            <a:r>
              <a:rPr lang="el-GR" sz="2400" b="1" dirty="0" smtClean="0"/>
              <a:t>920</a:t>
            </a:r>
            <a:r>
              <a:rPr lang="en-US" sz="2400" b="1" dirty="0" smtClean="0"/>
              <a:t>.</a:t>
            </a:r>
            <a:r>
              <a:rPr lang="el-GR" sz="2400" b="1" dirty="0" smtClean="0"/>
              <a:t>938</a:t>
            </a:r>
            <a:r>
              <a:rPr lang="en-US" sz="2400" b="1" dirty="0" smtClean="0"/>
              <a:t>.</a:t>
            </a:r>
            <a:r>
              <a:rPr lang="el-GR" sz="2400" b="1" dirty="0" smtClean="0"/>
              <a:t>463</a:t>
            </a:r>
            <a:r>
              <a:rPr lang="en-US" sz="2400" b="1" dirty="0" smtClean="0"/>
              <a:t>.</a:t>
            </a:r>
            <a:r>
              <a:rPr lang="el-GR" sz="2400" b="1" dirty="0" smtClean="0"/>
              <a:t>463</a:t>
            </a:r>
            <a:r>
              <a:rPr lang="en-US" sz="2400" b="1" dirty="0" smtClean="0"/>
              <a:t>.</a:t>
            </a:r>
            <a:r>
              <a:rPr lang="el-GR" sz="2400" b="1" dirty="0" smtClean="0"/>
              <a:t>374</a:t>
            </a:r>
            <a:r>
              <a:rPr lang="en-US" sz="2400" b="1" dirty="0" smtClean="0"/>
              <a:t>.</a:t>
            </a:r>
            <a:r>
              <a:rPr lang="el-GR" sz="2400" b="1" dirty="0" smtClean="0"/>
              <a:t>607</a:t>
            </a:r>
            <a:r>
              <a:rPr lang="en-US" sz="2400" b="1" dirty="0" smtClean="0"/>
              <a:t>.</a:t>
            </a:r>
            <a:r>
              <a:rPr lang="el-GR" sz="2400" b="1" dirty="0" smtClean="0"/>
              <a:t>431</a:t>
            </a:r>
            <a:r>
              <a:rPr lang="en-US" sz="2400" b="1" dirty="0" smtClean="0"/>
              <a:t>.</a:t>
            </a:r>
            <a:r>
              <a:rPr lang="el-GR" sz="2400" b="1" dirty="0" smtClean="0"/>
              <a:t>768</a:t>
            </a:r>
            <a:r>
              <a:rPr lang="en-US" sz="2400" b="1" dirty="0" smtClean="0"/>
              <a:t>.</a:t>
            </a:r>
            <a:r>
              <a:rPr lang="el-GR" sz="2400" b="1" dirty="0" smtClean="0"/>
              <a:t>211</a:t>
            </a:r>
            <a:r>
              <a:rPr lang="en-US" sz="2400" b="1" dirty="0" smtClean="0"/>
              <a:t>.</a:t>
            </a:r>
            <a:r>
              <a:rPr lang="el-GR" sz="2400" b="1" dirty="0" smtClean="0"/>
              <a:t>456</a:t>
            </a:r>
            <a:endParaRPr lang="el-GR" sz="2600" b="1" dirty="0" smtClean="0"/>
          </a:p>
          <a:p>
            <a:pPr marL="1314450" lvl="2" indent="-514350"/>
            <a:r>
              <a:rPr lang="el-GR" sz="2200" b="1" dirty="0" smtClean="0"/>
              <a:t>Στατιστικά:</a:t>
            </a:r>
          </a:p>
          <a:p>
            <a:pPr marL="1771650" lvl="3" indent="-514350"/>
            <a:r>
              <a:rPr lang="el-GR" b="1" dirty="0" smtClean="0"/>
              <a:t>667</a:t>
            </a:r>
            <a:r>
              <a:rPr lang="en-US" b="1" dirty="0" smtClean="0"/>
              <a:t> x 10</a:t>
            </a:r>
            <a:r>
              <a:rPr lang="en-US" b="1" baseline="30000" dirty="0" smtClean="0"/>
              <a:t>21</a:t>
            </a:r>
            <a:r>
              <a:rPr lang="en-US" b="1" dirty="0" smtClean="0"/>
              <a:t> </a:t>
            </a:r>
            <a:r>
              <a:rPr lang="el-GR" b="1" dirty="0" smtClean="0"/>
              <a:t>διευθύνσεις </a:t>
            </a:r>
            <a:r>
              <a:rPr lang="en-US" b="1" dirty="0" smtClean="0"/>
              <a:t>IPv6 </a:t>
            </a:r>
            <a:r>
              <a:rPr lang="el-GR" b="1" dirty="0" smtClean="0"/>
              <a:t>ανά τετραγωνικό μέτρο της Γης</a:t>
            </a:r>
            <a:endParaRPr lang="en-US" b="1" dirty="0" smtClean="0"/>
          </a:p>
          <a:p>
            <a:pPr marL="1771650" lvl="3" indent="-514350"/>
            <a:r>
              <a:rPr lang="el-GR" b="1" dirty="0" smtClean="0"/>
              <a:t>5</a:t>
            </a:r>
            <a:r>
              <a:rPr lang="en-US" b="1" dirty="0" smtClean="0"/>
              <a:t> x 10</a:t>
            </a:r>
            <a:r>
              <a:rPr lang="en-US" b="1" baseline="30000" dirty="0" smtClean="0"/>
              <a:t>2</a:t>
            </a:r>
            <a:r>
              <a:rPr lang="el-GR" b="1" baseline="30000" dirty="0" smtClean="0"/>
              <a:t>8</a:t>
            </a:r>
            <a:r>
              <a:rPr lang="en-US" b="1" dirty="0" smtClean="0"/>
              <a:t> </a:t>
            </a:r>
            <a:r>
              <a:rPr lang="el-GR" b="1" dirty="0" smtClean="0"/>
              <a:t>διευθύνσεις </a:t>
            </a:r>
            <a:r>
              <a:rPr lang="en-US" b="1" dirty="0" smtClean="0"/>
              <a:t>IPv6 </a:t>
            </a:r>
            <a:r>
              <a:rPr lang="el-GR" b="1" dirty="0" smtClean="0"/>
              <a:t>ανά κάτοικο της Γης</a:t>
            </a:r>
          </a:p>
          <a:p>
            <a:pPr marL="1771650" lvl="3" indent="-514350"/>
            <a:r>
              <a:rPr lang="el-GR" b="1" dirty="0" smtClean="0"/>
              <a:t>2</a:t>
            </a:r>
            <a:r>
              <a:rPr lang="el-GR" b="1" baseline="30000" dirty="0" smtClean="0"/>
              <a:t>52  </a:t>
            </a:r>
            <a:r>
              <a:rPr lang="el-GR" b="1" dirty="0" smtClean="0"/>
              <a:t>διευθύνσεις ανά </a:t>
            </a:r>
            <a:r>
              <a:rPr lang="el-GR" b="1" dirty="0" err="1" smtClean="0"/>
              <a:t>παρατηρήσιμο</a:t>
            </a:r>
            <a:r>
              <a:rPr lang="el-GR" b="1" dirty="0" smtClean="0"/>
              <a:t> άστρο στο σύμπαν</a:t>
            </a:r>
          </a:p>
          <a:p>
            <a:pPr marL="1771650" lvl="3" indent="-514350"/>
            <a:r>
              <a:rPr lang="el-GR" b="1" dirty="0" smtClean="0"/>
              <a:t>100+ διευθύνσεις ανά άτομο ύλης στην επιφάνεια της Γης</a:t>
            </a:r>
            <a:endParaRPr lang="el-GR" dirty="0" smtClean="0"/>
          </a:p>
          <a:p>
            <a:pPr marL="1771650" lvl="3" indent="-514350"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- </a:t>
            </a:r>
            <a:r>
              <a:rPr lang="el-GR" dirty="0" smtClean="0"/>
              <a:t>Διαδίκτυο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3239" y="1179871"/>
            <a:ext cx="8952271" cy="3797710"/>
          </a:xfrm>
        </p:spPr>
        <p:txBody>
          <a:bodyPr>
            <a:normAutofit/>
          </a:bodyPr>
          <a:lstStyle/>
          <a:p>
            <a:pPr marL="514350" indent="-514350"/>
            <a:r>
              <a:rPr lang="el-GR" b="1" dirty="0" smtClean="0"/>
              <a:t>Μοντέλο Πελάτη-</a:t>
            </a:r>
            <a:r>
              <a:rPr lang="el-GR" b="1" dirty="0" err="1" smtClean="0"/>
              <a:t>Εξυπηρέτη</a:t>
            </a:r>
            <a:r>
              <a:rPr lang="el-GR" b="1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Client</a:t>
            </a:r>
            <a:r>
              <a:rPr lang="el-GR" dirty="0" smtClean="0"/>
              <a:t>-</a:t>
            </a:r>
            <a:r>
              <a:rPr lang="en-US" dirty="0" smtClean="0"/>
              <a:t>Server)</a:t>
            </a:r>
          </a:p>
          <a:p>
            <a:pPr marL="914400" lvl="1" indent="-514350"/>
            <a:r>
              <a:rPr lang="en-US" dirty="0" smtClean="0"/>
              <a:t>O </a:t>
            </a:r>
            <a:r>
              <a:rPr lang="el-GR" dirty="0" smtClean="0"/>
              <a:t>ένας Η/Υ έχει το ρόλο του </a:t>
            </a:r>
            <a:r>
              <a:rPr lang="el-GR" b="1" dirty="0" smtClean="0"/>
              <a:t>Πελάτη</a:t>
            </a:r>
            <a:r>
              <a:rPr lang="el-GR" dirty="0" smtClean="0"/>
              <a:t> (</a:t>
            </a:r>
            <a:r>
              <a:rPr lang="en-US" dirty="0" smtClean="0"/>
              <a:t>Client) </a:t>
            </a:r>
            <a:r>
              <a:rPr lang="el-GR" dirty="0" smtClean="0"/>
              <a:t>και </a:t>
            </a:r>
            <a:r>
              <a:rPr lang="el-GR" b="1" dirty="0" smtClean="0"/>
              <a:t>ζητά</a:t>
            </a:r>
            <a:r>
              <a:rPr lang="el-GR" dirty="0" smtClean="0"/>
              <a:t> μια υπηρεσία 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endParaRPr lang="el-GR" dirty="0" smtClean="0"/>
          </a:p>
          <a:p>
            <a:pPr marL="914400" lvl="1" indent="-514350"/>
            <a:r>
              <a:rPr lang="el-GR" dirty="0" smtClean="0"/>
              <a:t>Ό άλλος </a:t>
            </a:r>
            <a:r>
              <a:rPr lang="en-US" dirty="0" smtClean="0"/>
              <a:t>H/Y </a:t>
            </a:r>
            <a:r>
              <a:rPr lang="el-GR" dirty="0" smtClean="0"/>
              <a:t>έχει το ρόλο του </a:t>
            </a:r>
            <a:r>
              <a:rPr lang="el-GR" b="1" dirty="0" err="1" smtClean="0"/>
              <a:t>Εξυπηρέτη</a:t>
            </a:r>
            <a:r>
              <a:rPr lang="el-GR" dirty="0" smtClean="0"/>
              <a:t> (</a:t>
            </a:r>
            <a:r>
              <a:rPr lang="en-US" dirty="0" smtClean="0"/>
              <a:t>Server)</a:t>
            </a:r>
            <a:r>
              <a:rPr lang="el-GR" dirty="0" smtClean="0"/>
              <a:t> και</a:t>
            </a:r>
            <a:r>
              <a:rPr lang="en-US" dirty="0" smtClean="0"/>
              <a:t> </a:t>
            </a:r>
            <a:r>
              <a:rPr lang="el-GR" b="1" dirty="0" smtClean="0"/>
              <a:t>παρέχει</a:t>
            </a:r>
            <a:r>
              <a:rPr lang="el-GR" dirty="0" smtClean="0"/>
              <a:t> την υπηρεσία</a:t>
            </a:r>
            <a:r>
              <a:rPr lang="en-US" dirty="0" smtClean="0"/>
              <a:t> (ii)</a:t>
            </a:r>
          </a:p>
        </p:txBody>
      </p:sp>
      <p:grpSp>
        <p:nvGrpSpPr>
          <p:cNvPr id="24" name="23 - Ομάδα"/>
          <p:cNvGrpSpPr/>
          <p:nvPr/>
        </p:nvGrpSpPr>
        <p:grpSpPr>
          <a:xfrm>
            <a:off x="597310" y="3623162"/>
            <a:ext cx="7728155" cy="1141164"/>
            <a:chOff x="567813" y="3534697"/>
            <a:chExt cx="7728155" cy="1141164"/>
          </a:xfrm>
        </p:grpSpPr>
        <p:sp>
          <p:nvSpPr>
            <p:cNvPr id="7" name="6 - TextBox"/>
            <p:cNvSpPr txBox="1"/>
            <p:nvPr/>
          </p:nvSpPr>
          <p:spPr>
            <a:xfrm>
              <a:off x="567813" y="3782962"/>
              <a:ext cx="1010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Client</a:t>
              </a:r>
              <a:endParaRPr lang="el-GR" b="1" dirty="0"/>
            </a:p>
          </p:txBody>
        </p:sp>
        <p:pic>
          <p:nvPicPr>
            <p:cNvPr id="12" name="Picture 4" descr="https://images.vexels.com/media/users/3/158483/isolated/lists/68984377806c969d9504f0faaaede75f-computer-silhouett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6058" y="3672339"/>
              <a:ext cx="793853" cy="793853"/>
            </a:xfrm>
            <a:prstGeom prst="rect">
              <a:avLst/>
            </a:prstGeom>
            <a:noFill/>
          </p:spPr>
        </p:pic>
        <p:pic>
          <p:nvPicPr>
            <p:cNvPr id="13" name="Picture 4" descr="https://images.vexels.com/media/users/3/158483/isolated/lists/68984377806c969d9504f0faaaede75f-computer-silhouette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583412" y="3669883"/>
              <a:ext cx="793853" cy="793853"/>
            </a:xfrm>
            <a:prstGeom prst="rect">
              <a:avLst/>
            </a:prstGeom>
            <a:noFill/>
          </p:spPr>
        </p:pic>
        <p:cxnSp>
          <p:nvCxnSpPr>
            <p:cNvPr id="15" name="14 - Ευθεία γραμμή σύνδεσης"/>
            <p:cNvCxnSpPr/>
            <p:nvPr/>
          </p:nvCxnSpPr>
          <p:spPr>
            <a:xfrm flipV="1">
              <a:off x="2239911" y="3956200"/>
              <a:ext cx="4343501" cy="2456"/>
            </a:xfrm>
            <a:prstGeom prst="line">
              <a:avLst/>
            </a:prstGeom>
            <a:ln w="158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17 - TextBox"/>
            <p:cNvSpPr txBox="1"/>
            <p:nvPr/>
          </p:nvSpPr>
          <p:spPr>
            <a:xfrm>
              <a:off x="7283240" y="3846872"/>
              <a:ext cx="10127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Server</a:t>
              </a:r>
              <a:endParaRPr lang="el-GR" b="1" dirty="0"/>
            </a:p>
          </p:txBody>
        </p:sp>
        <p:sp>
          <p:nvSpPr>
            <p:cNvPr id="20" name="19 - TextBox"/>
            <p:cNvSpPr txBox="1"/>
            <p:nvPr/>
          </p:nvSpPr>
          <p:spPr>
            <a:xfrm>
              <a:off x="4050883" y="3534697"/>
              <a:ext cx="494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(</a:t>
              </a:r>
              <a:r>
                <a:rPr lang="en-US" b="1" dirty="0" err="1" smtClean="0"/>
                <a:t>i</a:t>
              </a:r>
              <a:r>
                <a:rPr lang="en-US" b="1" dirty="0" smtClean="0"/>
                <a:t>)</a:t>
              </a:r>
              <a:endParaRPr lang="el-GR" b="1" dirty="0"/>
            </a:p>
          </p:txBody>
        </p:sp>
        <p:cxnSp>
          <p:nvCxnSpPr>
            <p:cNvPr id="22" name="21 - Ευθεία γραμμή σύνδεσης"/>
            <p:cNvCxnSpPr/>
            <p:nvPr/>
          </p:nvCxnSpPr>
          <p:spPr>
            <a:xfrm flipV="1">
              <a:off x="2252205" y="4219210"/>
              <a:ext cx="4343501" cy="2456"/>
            </a:xfrm>
            <a:prstGeom prst="line">
              <a:avLst/>
            </a:prstGeom>
            <a:ln w="15875">
              <a:solidFill>
                <a:schemeClr val="tx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22 - TextBox"/>
            <p:cNvSpPr txBox="1"/>
            <p:nvPr/>
          </p:nvSpPr>
          <p:spPr>
            <a:xfrm>
              <a:off x="4063174" y="4306529"/>
              <a:ext cx="4940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(ii)</a:t>
              </a:r>
              <a:endParaRPr lang="el-GR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- </a:t>
            </a:r>
            <a:r>
              <a:rPr lang="el-GR" dirty="0" smtClean="0"/>
              <a:t>Διαδίκτυο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1179871"/>
            <a:ext cx="9144000" cy="3797710"/>
          </a:xfrm>
        </p:spPr>
        <p:txBody>
          <a:bodyPr>
            <a:normAutofit/>
          </a:bodyPr>
          <a:lstStyle/>
          <a:p>
            <a:pPr marL="514350" indent="-514350"/>
            <a:r>
              <a:rPr lang="el-GR" b="1" dirty="0" smtClean="0"/>
              <a:t>Μοντέλο </a:t>
            </a:r>
            <a:r>
              <a:rPr lang="en-US" b="1" dirty="0" smtClean="0"/>
              <a:t>Peer-to-Peer</a:t>
            </a:r>
            <a:r>
              <a:rPr lang="el-GR" b="1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P2P)</a:t>
            </a:r>
            <a:r>
              <a:rPr lang="el-GR" dirty="0" smtClean="0"/>
              <a:t> (Δίκτυο </a:t>
            </a:r>
            <a:r>
              <a:rPr lang="el-GR" dirty="0" err="1" smtClean="0"/>
              <a:t>Ομοτίμων</a:t>
            </a:r>
            <a:r>
              <a:rPr lang="el-GR" dirty="0" smtClean="0"/>
              <a:t>)</a:t>
            </a:r>
            <a:endParaRPr lang="en-US" dirty="0" smtClean="0"/>
          </a:p>
          <a:p>
            <a:pPr marL="914400" lvl="1" indent="-514350"/>
            <a:r>
              <a:rPr lang="el-GR" dirty="0" smtClean="0"/>
              <a:t>Κάθε Η/Υ του δικτύου έχει </a:t>
            </a:r>
            <a:r>
              <a:rPr lang="el-GR" u="sng" dirty="0" smtClean="0"/>
              <a:t>ταυτόχρονα</a:t>
            </a:r>
            <a:r>
              <a:rPr lang="el-GR" dirty="0" smtClean="0"/>
              <a:t> το ρόλο του </a:t>
            </a:r>
            <a:endParaRPr lang="en-US" dirty="0" smtClean="0"/>
          </a:p>
          <a:p>
            <a:pPr marL="1314450" lvl="2" indent="-514350"/>
            <a:r>
              <a:rPr lang="el-GR" b="1" dirty="0" smtClean="0"/>
              <a:t>Πελάτη</a:t>
            </a:r>
            <a:r>
              <a:rPr lang="el-GR" dirty="0" smtClean="0"/>
              <a:t> και </a:t>
            </a:r>
            <a:r>
              <a:rPr lang="el-GR" b="1" dirty="0" smtClean="0"/>
              <a:t>ζητά</a:t>
            </a:r>
            <a:r>
              <a:rPr lang="el-GR" dirty="0" smtClean="0"/>
              <a:t> μια υπηρεσία από άλλον </a:t>
            </a:r>
            <a:r>
              <a:rPr lang="en-US" dirty="0" smtClean="0"/>
              <a:t>H/Y</a:t>
            </a:r>
            <a:r>
              <a:rPr lang="el-GR" dirty="0" smtClean="0"/>
              <a:t> </a:t>
            </a:r>
            <a:r>
              <a:rPr lang="en-US" dirty="0" smtClean="0"/>
              <a:t>(</a:t>
            </a:r>
            <a:r>
              <a:rPr lang="el-GR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</a:t>
            </a:r>
            <a:r>
              <a:rPr lang="el-GR" dirty="0" smtClean="0"/>
              <a:t> και (</a:t>
            </a:r>
            <a:r>
              <a:rPr lang="en-US" dirty="0" smtClean="0"/>
              <a:t>ii))</a:t>
            </a:r>
            <a:endParaRPr lang="el-GR" dirty="0" smtClean="0"/>
          </a:p>
          <a:p>
            <a:pPr marL="1314450" lvl="2" indent="-514350"/>
            <a:r>
              <a:rPr lang="el-GR" b="1" dirty="0" err="1" smtClean="0"/>
              <a:t>Εξυπηρέτη</a:t>
            </a:r>
            <a:r>
              <a:rPr lang="el-GR" dirty="0" smtClean="0"/>
              <a:t> και</a:t>
            </a:r>
            <a:r>
              <a:rPr lang="en-US" dirty="0" smtClean="0"/>
              <a:t> </a:t>
            </a:r>
            <a:r>
              <a:rPr lang="el-GR" b="1" dirty="0" smtClean="0"/>
              <a:t>παρέχει</a:t>
            </a:r>
            <a:r>
              <a:rPr lang="el-GR" dirty="0" smtClean="0"/>
              <a:t> κάποια υπηρεσία</a:t>
            </a:r>
            <a:r>
              <a:rPr lang="en-US" dirty="0" smtClean="0"/>
              <a:t> </a:t>
            </a:r>
            <a:r>
              <a:rPr lang="el-GR" dirty="0" smtClean="0"/>
              <a:t>σε άλλους Η/Υ</a:t>
            </a:r>
            <a:r>
              <a:rPr lang="en-US" dirty="0" smtClean="0"/>
              <a:t> ((iii) </a:t>
            </a:r>
            <a:r>
              <a:rPr lang="el-GR" dirty="0" smtClean="0"/>
              <a:t>και (</a:t>
            </a:r>
            <a:r>
              <a:rPr lang="en-US" dirty="0" smtClean="0"/>
              <a:t>iv))</a:t>
            </a:r>
          </a:p>
        </p:txBody>
      </p:sp>
      <p:sp>
        <p:nvSpPr>
          <p:cNvPr id="7" name="6 - TextBox"/>
          <p:cNvSpPr txBox="1"/>
          <p:nvPr/>
        </p:nvSpPr>
        <p:spPr>
          <a:xfrm>
            <a:off x="4291780" y="4527730"/>
            <a:ext cx="604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Α</a:t>
            </a:r>
            <a:endParaRPr lang="el-GR" b="1" dirty="0"/>
          </a:p>
        </p:txBody>
      </p:sp>
      <p:pic>
        <p:nvPicPr>
          <p:cNvPr id="12" name="Picture 4" descr="https://images.vexels.com/media/users/3/158483/isolated/lists/68984377806c969d9504f0faaaede75f-computer-silhouet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77749" y="3790301"/>
            <a:ext cx="793853" cy="793853"/>
          </a:xfrm>
          <a:prstGeom prst="rect">
            <a:avLst/>
          </a:prstGeom>
          <a:noFill/>
        </p:spPr>
      </p:pic>
      <p:pic>
        <p:nvPicPr>
          <p:cNvPr id="13" name="Picture 4" descr="https://images.vexels.com/media/users/3/158483/isolated/lists/68984377806c969d9504f0faaaede75f-computer-silhouet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3651" y="3758348"/>
            <a:ext cx="793853" cy="793853"/>
          </a:xfrm>
          <a:prstGeom prst="rect">
            <a:avLst/>
          </a:prstGeom>
          <a:noFill/>
        </p:spPr>
      </p:pic>
      <p:sp>
        <p:nvSpPr>
          <p:cNvPr id="18" name="17 - TextBox"/>
          <p:cNvSpPr txBox="1"/>
          <p:nvPr/>
        </p:nvSpPr>
        <p:spPr>
          <a:xfrm>
            <a:off x="7651924" y="4481028"/>
            <a:ext cx="54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Β</a:t>
            </a:r>
            <a:endParaRPr lang="el-GR" b="1" dirty="0"/>
          </a:p>
        </p:txBody>
      </p:sp>
      <p:sp>
        <p:nvSpPr>
          <p:cNvPr id="20" name="19 - TextBox"/>
          <p:cNvSpPr txBox="1"/>
          <p:nvPr/>
        </p:nvSpPr>
        <p:spPr>
          <a:xfrm>
            <a:off x="6137780" y="3623162"/>
            <a:ext cx="49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</a:t>
            </a:r>
            <a:endParaRPr lang="el-GR" b="1" dirty="0"/>
          </a:p>
        </p:txBody>
      </p:sp>
      <p:cxnSp>
        <p:nvCxnSpPr>
          <p:cNvPr id="22" name="21 - Ευθεία γραμμή σύνδεσης"/>
          <p:cNvCxnSpPr/>
          <p:nvPr/>
        </p:nvCxnSpPr>
        <p:spPr>
          <a:xfrm>
            <a:off x="5088194" y="4262284"/>
            <a:ext cx="2473532" cy="1146"/>
          </a:xfrm>
          <a:prstGeom prst="line">
            <a:avLst/>
          </a:prstGeom>
          <a:ln w="158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- TextBox"/>
          <p:cNvSpPr txBox="1"/>
          <p:nvPr/>
        </p:nvSpPr>
        <p:spPr>
          <a:xfrm>
            <a:off x="6150071" y="4350749"/>
            <a:ext cx="49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(ii)</a:t>
            </a:r>
            <a:endParaRPr lang="el-GR" b="1" dirty="0"/>
          </a:p>
        </p:txBody>
      </p:sp>
      <p:pic>
        <p:nvPicPr>
          <p:cNvPr id="29" name="Picture 4" descr="https://images.vexels.com/media/users/3/158483/isolated/lists/68984377806c969d9504f0faaaede75f-computer-silhouet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334" y="3800135"/>
            <a:ext cx="793853" cy="793853"/>
          </a:xfrm>
          <a:prstGeom prst="rect">
            <a:avLst/>
          </a:prstGeom>
          <a:noFill/>
        </p:spPr>
      </p:pic>
      <p:sp>
        <p:nvSpPr>
          <p:cNvPr id="30" name="29 - TextBox"/>
          <p:cNvSpPr txBox="1"/>
          <p:nvPr/>
        </p:nvSpPr>
        <p:spPr>
          <a:xfrm>
            <a:off x="636607" y="4522815"/>
            <a:ext cx="54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</a:t>
            </a:r>
            <a:endParaRPr lang="el-GR" b="1" dirty="0"/>
          </a:p>
        </p:txBody>
      </p:sp>
      <p:sp>
        <p:nvSpPr>
          <p:cNvPr id="32" name="31 - TextBox"/>
          <p:cNvSpPr txBox="1"/>
          <p:nvPr/>
        </p:nvSpPr>
        <p:spPr>
          <a:xfrm>
            <a:off x="2684199" y="3591207"/>
            <a:ext cx="49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(iii)</a:t>
            </a:r>
            <a:endParaRPr lang="el-GR" b="1" dirty="0"/>
          </a:p>
        </p:txBody>
      </p:sp>
      <p:cxnSp>
        <p:nvCxnSpPr>
          <p:cNvPr id="33" name="32 - Ευθεία γραμμή σύνδεσης"/>
          <p:cNvCxnSpPr/>
          <p:nvPr/>
        </p:nvCxnSpPr>
        <p:spPr>
          <a:xfrm>
            <a:off x="1634613" y="4230329"/>
            <a:ext cx="2473532" cy="1146"/>
          </a:xfrm>
          <a:prstGeom prst="line">
            <a:avLst/>
          </a:prstGeom>
          <a:ln w="158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33 - TextBox"/>
          <p:cNvSpPr txBox="1"/>
          <p:nvPr/>
        </p:nvSpPr>
        <p:spPr>
          <a:xfrm>
            <a:off x="2696490" y="4318794"/>
            <a:ext cx="49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(iv)</a:t>
            </a:r>
            <a:endParaRPr lang="el-GR" b="1" dirty="0"/>
          </a:p>
        </p:txBody>
      </p:sp>
      <p:cxnSp>
        <p:nvCxnSpPr>
          <p:cNvPr id="35" name="34 - Ευθεία γραμμή σύνδεσης"/>
          <p:cNvCxnSpPr/>
          <p:nvPr/>
        </p:nvCxnSpPr>
        <p:spPr>
          <a:xfrm>
            <a:off x="1656735" y="3979607"/>
            <a:ext cx="2473532" cy="1146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- Ευθεία γραμμή σύνδεσης"/>
          <p:cNvCxnSpPr/>
          <p:nvPr/>
        </p:nvCxnSpPr>
        <p:spPr>
          <a:xfrm>
            <a:off x="1641987" y="3979607"/>
            <a:ext cx="2473532" cy="1146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- Ευθεία γραμμή σύνδεσης"/>
          <p:cNvCxnSpPr/>
          <p:nvPr/>
        </p:nvCxnSpPr>
        <p:spPr>
          <a:xfrm>
            <a:off x="5098026" y="4028768"/>
            <a:ext cx="2473532" cy="1146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- </a:t>
            </a:r>
            <a:r>
              <a:rPr lang="el-GR" dirty="0" smtClean="0"/>
              <a:t>Διαδίκτυο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1179870"/>
            <a:ext cx="9144000" cy="3963629"/>
          </a:xfrm>
        </p:spPr>
        <p:txBody>
          <a:bodyPr>
            <a:normAutofit fontScale="92500"/>
          </a:bodyPr>
          <a:lstStyle/>
          <a:p>
            <a:pPr marL="514350" indent="-514350"/>
            <a:r>
              <a:rPr lang="el-GR" sz="2600" dirty="0" smtClean="0"/>
              <a:t>Μετάδοση δεδομένων με τη μορφή </a:t>
            </a:r>
            <a:r>
              <a:rPr lang="el-GR" sz="2600" b="1" dirty="0" smtClean="0"/>
              <a:t>πακέτων</a:t>
            </a:r>
            <a:r>
              <a:rPr lang="el-GR" sz="2600" dirty="0" smtClean="0"/>
              <a:t>:</a:t>
            </a:r>
          </a:p>
          <a:p>
            <a:pPr marL="914400" lvl="1" indent="-514350"/>
            <a:r>
              <a:rPr lang="el-GR" sz="2600" dirty="0" smtClean="0"/>
              <a:t>Τα προς μετάδοση δεδομένα (π.χ. ένα αρχείο) χωρίζονται σε </a:t>
            </a:r>
            <a:r>
              <a:rPr lang="el-GR" sz="2600" smtClean="0"/>
              <a:t>μικρά κομμάτια, </a:t>
            </a:r>
            <a:r>
              <a:rPr lang="el-GR" sz="2600" dirty="0" smtClean="0"/>
              <a:t>τα </a:t>
            </a:r>
            <a:r>
              <a:rPr lang="el-GR" sz="2600" b="1" dirty="0" smtClean="0"/>
              <a:t>πακέτα</a:t>
            </a:r>
            <a:r>
              <a:rPr lang="el-GR" sz="2600" dirty="0" smtClean="0"/>
              <a:t>.</a:t>
            </a:r>
          </a:p>
          <a:p>
            <a:pPr marL="914400" lvl="1" indent="-514350"/>
            <a:r>
              <a:rPr lang="el-GR" sz="2600" dirty="0" smtClean="0"/>
              <a:t>Κάθε πακέτο έχει έναν </a:t>
            </a:r>
            <a:r>
              <a:rPr lang="el-GR" sz="2600" b="1" dirty="0" smtClean="0"/>
              <a:t>Αριθμό Σειράς </a:t>
            </a:r>
            <a:r>
              <a:rPr lang="el-GR" sz="2600" dirty="0" smtClean="0"/>
              <a:t>(</a:t>
            </a:r>
            <a:r>
              <a:rPr lang="en-US" sz="2600" dirty="0" smtClean="0"/>
              <a:t>Sequence Number – SN)</a:t>
            </a:r>
            <a:endParaRPr lang="el-GR" sz="2600" dirty="0" smtClean="0"/>
          </a:p>
          <a:p>
            <a:pPr marL="914400" lvl="1" indent="-514350"/>
            <a:r>
              <a:rPr lang="el-GR" sz="2600" dirty="0" smtClean="0"/>
              <a:t>Τα πακέτα μπορεί να ακολουθήσουν διαφορετικούς δρόμους</a:t>
            </a:r>
            <a:endParaRPr lang="en-US" sz="2600" dirty="0" smtClean="0"/>
          </a:p>
          <a:p>
            <a:pPr marL="914400" lvl="1" indent="-514350"/>
            <a:r>
              <a:rPr lang="el-GR" sz="2600" dirty="0" smtClean="0"/>
              <a:t>Ο παραλήπτης χρησιμοποιεί τον αριθμό σειράς για να:</a:t>
            </a:r>
          </a:p>
          <a:p>
            <a:pPr marL="1314450" lvl="2" indent="-514350"/>
            <a:r>
              <a:rPr lang="el-GR" sz="2200" dirty="0" smtClean="0"/>
              <a:t>Βάλει τα πακέτα στη σωστή σειρά</a:t>
            </a:r>
          </a:p>
          <a:p>
            <a:pPr marL="1314450" lvl="2" indent="-514350"/>
            <a:r>
              <a:rPr lang="el-GR" sz="2200" dirty="0" smtClean="0"/>
              <a:t>Να ζητήσει </a:t>
            </a:r>
            <a:r>
              <a:rPr lang="el-GR" sz="2200" dirty="0" err="1" smtClean="0"/>
              <a:t>επαναμετάδοση</a:t>
            </a:r>
            <a:r>
              <a:rPr lang="el-GR" sz="2200" dirty="0" smtClean="0"/>
              <a:t> ενός πακέτου που λείπει (χάθηκε ή καθυστέρησε πολύ)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Σύνδεση στο</a:t>
            </a:r>
            <a:r>
              <a:rPr lang="en-US" dirty="0" smtClean="0"/>
              <a:t> </a:t>
            </a:r>
            <a:r>
              <a:rPr lang="el-GR" dirty="0" smtClean="0"/>
              <a:t>Διαδίκτυο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1179870"/>
            <a:ext cx="9144000" cy="396362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l-GR" dirty="0" smtClean="0"/>
              <a:t>Για τη σύνδεση στο διαδίκτυο απαιτούνται:</a:t>
            </a:r>
          </a:p>
          <a:p>
            <a:pPr marL="514350" indent="-514350"/>
            <a:r>
              <a:rPr lang="el-GR" b="1" dirty="0" smtClean="0"/>
              <a:t>Μια τηλεπικοινωνιακή γραμμή</a:t>
            </a:r>
          </a:p>
          <a:p>
            <a:pPr marL="914400" lvl="1" indent="-514350"/>
            <a:r>
              <a:rPr lang="el-GR" dirty="0" smtClean="0"/>
              <a:t>Ενσύρματη (π.χ. σύνδεση </a:t>
            </a:r>
            <a:r>
              <a:rPr lang="en-US" dirty="0" smtClean="0"/>
              <a:t>ADSL)</a:t>
            </a:r>
          </a:p>
          <a:p>
            <a:pPr marL="914400" lvl="1" indent="-514350"/>
            <a:r>
              <a:rPr lang="el-GR" dirty="0" smtClean="0"/>
              <a:t>Ασύρματη (π.χ. σύνδεση 4</a:t>
            </a:r>
            <a:r>
              <a:rPr lang="en-US" dirty="0" smtClean="0"/>
              <a:t>G</a:t>
            </a:r>
            <a:r>
              <a:rPr lang="el-GR" dirty="0" smtClean="0"/>
              <a:t>)</a:t>
            </a:r>
          </a:p>
          <a:p>
            <a:pPr marL="514350" indent="-514350"/>
            <a:r>
              <a:rPr lang="el-GR" b="1" dirty="0" smtClean="0"/>
              <a:t>Κατάλληλος εξοπλισμός</a:t>
            </a:r>
          </a:p>
          <a:p>
            <a:pPr marL="914400" lvl="1" indent="-514350"/>
            <a:r>
              <a:rPr lang="en-US" dirty="0" smtClean="0"/>
              <a:t>Modem/Router</a:t>
            </a:r>
          </a:p>
          <a:p>
            <a:pPr marL="914400" lvl="1" indent="-514350"/>
            <a:r>
              <a:rPr lang="el-GR" dirty="0" smtClean="0"/>
              <a:t>Κεραία</a:t>
            </a:r>
          </a:p>
          <a:p>
            <a:pPr marL="514350" indent="-514350"/>
            <a:endParaRPr lang="el-GR" dirty="0" smtClean="0"/>
          </a:p>
          <a:p>
            <a:pPr marL="514350" indent="-514350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Σύνδεση στο</a:t>
            </a:r>
            <a:r>
              <a:rPr lang="en-US" dirty="0" smtClean="0"/>
              <a:t> </a:t>
            </a:r>
            <a:r>
              <a:rPr lang="el-GR" dirty="0" smtClean="0"/>
              <a:t>Διαδίκτυο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1179870"/>
            <a:ext cx="9144000" cy="4203291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l-GR" dirty="0" smtClean="0"/>
              <a:t>Για τη σύνδεση στο διαδίκτυο απαιτούνται:</a:t>
            </a:r>
          </a:p>
          <a:p>
            <a:pPr marL="514350" indent="-514350"/>
            <a:r>
              <a:rPr lang="el-GR" b="1" dirty="0" err="1" smtClean="0"/>
              <a:t>Πάροχος</a:t>
            </a:r>
            <a:r>
              <a:rPr lang="el-GR" b="1" dirty="0" smtClean="0"/>
              <a:t> Υπηρεσιών Διαδικτύου </a:t>
            </a:r>
            <a:r>
              <a:rPr lang="el-GR" dirty="0" smtClean="0"/>
              <a:t>(</a:t>
            </a:r>
            <a:r>
              <a:rPr lang="en-US" dirty="0" smtClean="0"/>
              <a:t>Internet Service Provider – ISP)</a:t>
            </a:r>
          </a:p>
          <a:p>
            <a:pPr marL="914400" lvl="1" indent="-514350"/>
            <a:r>
              <a:rPr lang="el-GR" dirty="0" smtClean="0"/>
              <a:t>Εταιρεία/φορέας που παρέχει υπηρεσίες σύνδεσης με το διαδίκτυο</a:t>
            </a:r>
          </a:p>
          <a:p>
            <a:pPr marL="1314450" lvl="2" indent="-514350"/>
            <a:r>
              <a:rPr lang="el-GR" dirty="0" smtClean="0"/>
              <a:t>Ιδιωτικές εταιρείες (π.χ</a:t>
            </a:r>
            <a:r>
              <a:rPr lang="el-GR" smtClean="0"/>
              <a:t>. </a:t>
            </a:r>
            <a:r>
              <a:rPr lang="en-US" smtClean="0"/>
              <a:t>Cosmote, WIND, </a:t>
            </a:r>
            <a:r>
              <a:rPr lang="en-US" dirty="0" smtClean="0"/>
              <a:t>Vodafone </a:t>
            </a:r>
            <a:r>
              <a:rPr lang="el-GR" dirty="0" smtClean="0"/>
              <a:t>κτλ)</a:t>
            </a:r>
          </a:p>
          <a:p>
            <a:pPr marL="1314450" lvl="2" indent="-514350"/>
            <a:r>
              <a:rPr lang="el-GR" dirty="0" smtClean="0"/>
              <a:t>Κρατικοί φορείς (π.χ</a:t>
            </a:r>
            <a:r>
              <a:rPr lang="el-GR" smtClean="0"/>
              <a:t>. ΠΣΔ, </a:t>
            </a:r>
            <a:r>
              <a:rPr lang="el-GR" dirty="0" smtClean="0"/>
              <a:t>Πανεπιστήμια)</a:t>
            </a:r>
          </a:p>
          <a:p>
            <a:pPr marL="914400" lvl="1" indent="-514350"/>
            <a:r>
              <a:rPr lang="el-GR" dirty="0" smtClean="0"/>
              <a:t>Πρόσβαση:</a:t>
            </a:r>
          </a:p>
          <a:p>
            <a:pPr marL="1314450" lvl="2" indent="-514350"/>
            <a:r>
              <a:rPr lang="el-GR" dirty="0" smtClean="0"/>
              <a:t>Μέσω συνδρομής</a:t>
            </a:r>
          </a:p>
          <a:p>
            <a:pPr marL="1314450" lvl="2" indent="-514350"/>
            <a:r>
              <a:rPr lang="el-GR" dirty="0" smtClean="0"/>
              <a:t>Χρήση </a:t>
            </a:r>
            <a:r>
              <a:rPr lang="el-GR" dirty="0" err="1" smtClean="0"/>
              <a:t>Ογκοχρέωσης</a:t>
            </a:r>
            <a:r>
              <a:rPr lang="el-GR" dirty="0" smtClean="0"/>
              <a:t>/Χρονοχρέωσης ή Προπληρωμής</a:t>
            </a:r>
          </a:p>
          <a:p>
            <a:pPr marL="1314450" lvl="2" indent="-514350"/>
            <a:r>
              <a:rPr lang="el-GR" dirty="0" smtClean="0"/>
              <a:t>Ελεύθερη πρόσβαση</a:t>
            </a:r>
          </a:p>
          <a:p>
            <a:pPr marL="514350" indent="-514350"/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Ταχύτητα Σύνδεση σε 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1179870"/>
            <a:ext cx="9144000" cy="4203291"/>
          </a:xfrm>
        </p:spPr>
        <p:txBody>
          <a:bodyPr>
            <a:normAutofit fontScale="92500" lnSpcReduction="20000"/>
          </a:bodyPr>
          <a:lstStyle/>
          <a:p>
            <a:pPr marL="514350" indent="-514350"/>
            <a:r>
              <a:rPr lang="el-GR" dirty="0" smtClean="0"/>
              <a:t>Η </a:t>
            </a:r>
            <a:r>
              <a:rPr lang="el-GR" b="1" dirty="0" smtClean="0"/>
              <a:t>ταχύτητα σύνδεσης </a:t>
            </a:r>
            <a:r>
              <a:rPr lang="el-GR" dirty="0" smtClean="0"/>
              <a:t>σε ένα δίκτυο μετριέται σε:</a:t>
            </a:r>
          </a:p>
          <a:p>
            <a:pPr marL="514350" indent="-514350" algn="ctr">
              <a:buNone/>
            </a:pPr>
            <a:r>
              <a:rPr lang="en-US" b="1" dirty="0" smtClean="0"/>
              <a:t>bits/sec</a:t>
            </a:r>
            <a:r>
              <a:rPr lang="en-US" dirty="0" smtClean="0"/>
              <a:t> </a:t>
            </a:r>
          </a:p>
          <a:p>
            <a:pPr marL="514350" indent="-514350"/>
            <a:r>
              <a:rPr lang="el-GR" dirty="0" smtClean="0"/>
              <a:t>Ονομάζεται και </a:t>
            </a:r>
            <a:r>
              <a:rPr lang="el-GR" b="1" dirty="0" smtClean="0"/>
              <a:t>ρυθμός μετάδοσης δεδομένων</a:t>
            </a:r>
            <a:r>
              <a:rPr lang="en-US" b="1" dirty="0" smtClean="0"/>
              <a:t> </a:t>
            </a:r>
            <a:r>
              <a:rPr lang="el-GR" dirty="0" smtClean="0"/>
              <a:t>και μετρά  πόσα </a:t>
            </a:r>
            <a:r>
              <a:rPr lang="en-US" dirty="0" smtClean="0"/>
              <a:t>bits (</a:t>
            </a:r>
            <a:r>
              <a:rPr lang="el-GR" dirty="0" smtClean="0"/>
              <a:t>δηλ. πόση πληροφορία) μεταδίδεται μέσα σε ένα </a:t>
            </a:r>
            <a:r>
              <a:rPr lang="en-US" dirty="0" smtClean="0"/>
              <a:t>sec </a:t>
            </a:r>
            <a:r>
              <a:rPr lang="el-GR" dirty="0" smtClean="0"/>
              <a:t>(δηλ. στη μονάδα του χρόνου</a:t>
            </a:r>
            <a:r>
              <a:rPr lang="en-US" dirty="0" smtClean="0"/>
              <a:t>)</a:t>
            </a:r>
            <a:endParaRPr lang="el-GR" b="1" dirty="0" smtClean="0"/>
          </a:p>
          <a:p>
            <a:pPr marL="514350" indent="-514350"/>
            <a:r>
              <a:rPr lang="el-GR" dirty="0" smtClean="0"/>
              <a:t>Για σύντμηση: </a:t>
            </a:r>
            <a:r>
              <a:rPr lang="en-US" b="1" dirty="0" smtClean="0"/>
              <a:t>bps</a:t>
            </a:r>
            <a:r>
              <a:rPr lang="en-US" dirty="0" smtClean="0"/>
              <a:t> (bits per second) </a:t>
            </a:r>
            <a:endParaRPr lang="el-GR" dirty="0" smtClean="0"/>
          </a:p>
          <a:p>
            <a:pPr marL="514350" indent="-514350"/>
            <a:r>
              <a:rPr lang="el-GR" dirty="0" smtClean="0"/>
              <a:t>Συνήθως χρησιμοποιούμε τα πολλαπλάσιά του:</a:t>
            </a:r>
          </a:p>
          <a:p>
            <a:pPr marL="914400" lvl="1" indent="-514350"/>
            <a:r>
              <a:rPr lang="en-US" b="1" dirty="0" smtClean="0"/>
              <a:t>Kbps</a:t>
            </a:r>
            <a:r>
              <a:rPr lang="en-US" dirty="0" smtClean="0"/>
              <a:t> (Kilobit per second)</a:t>
            </a:r>
          </a:p>
          <a:p>
            <a:pPr marL="914400" lvl="1" indent="-514350"/>
            <a:r>
              <a:rPr lang="en-US" b="1" dirty="0" smtClean="0"/>
              <a:t>Mbps</a:t>
            </a:r>
            <a:r>
              <a:rPr lang="en-US" dirty="0" smtClean="0"/>
              <a:t> (Megabit per second)</a:t>
            </a:r>
          </a:p>
          <a:p>
            <a:pPr marL="914400" lvl="1" indent="-514350"/>
            <a:r>
              <a:rPr lang="en-US" b="1" dirty="0" err="1" smtClean="0"/>
              <a:t>Gbps</a:t>
            </a:r>
            <a:r>
              <a:rPr lang="en-US" dirty="0" smtClean="0"/>
              <a:t> (Gigabit per second)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Τεχνολογίες Σύνδεσης στο Διαδίκτυο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1179870"/>
            <a:ext cx="9144000" cy="4203291"/>
          </a:xfrm>
        </p:spPr>
        <p:txBody>
          <a:bodyPr>
            <a:normAutofit/>
          </a:bodyPr>
          <a:lstStyle/>
          <a:p>
            <a:pPr marL="514350" indent="-514350"/>
            <a:r>
              <a:rPr lang="en-US" b="1" dirty="0" smtClean="0"/>
              <a:t>ADSL (Asymmetric Digital Subscriber Line):</a:t>
            </a:r>
          </a:p>
          <a:p>
            <a:pPr marL="914400" lvl="1" indent="-514350"/>
            <a:r>
              <a:rPr lang="el-GR" dirty="0" smtClean="0"/>
              <a:t>Χρησιμοποιεί την τηλεφωνική γραμμή</a:t>
            </a:r>
          </a:p>
          <a:p>
            <a:pPr marL="1314450" lvl="2" indent="-514350"/>
            <a:r>
              <a:rPr lang="el-GR" dirty="0" smtClean="0"/>
              <a:t>Με χρήση φίλτρων δεν επηρεάζει τηλεφωνική επικοινωνία</a:t>
            </a:r>
          </a:p>
          <a:p>
            <a:pPr marL="914400" lvl="1" indent="-514350"/>
            <a:r>
              <a:rPr lang="el-GR" dirty="0" smtClean="0"/>
              <a:t>Ικανοποιητική ταχύτητα (ονομαστική έως </a:t>
            </a:r>
            <a:r>
              <a:rPr lang="en-US" dirty="0" smtClean="0"/>
              <a:t>24</a:t>
            </a:r>
            <a:r>
              <a:rPr lang="el-GR" dirty="0" smtClean="0"/>
              <a:t> </a:t>
            </a:r>
            <a:r>
              <a:rPr lang="en-US" dirty="0" smtClean="0"/>
              <a:t>Mbps)</a:t>
            </a:r>
          </a:p>
          <a:p>
            <a:pPr marL="514350" indent="-514350"/>
            <a:r>
              <a:rPr lang="en-US" b="1" dirty="0" smtClean="0"/>
              <a:t>VDSL</a:t>
            </a:r>
            <a:r>
              <a:rPr lang="el-GR" b="1" dirty="0" smtClean="0"/>
              <a:t> (</a:t>
            </a:r>
            <a:r>
              <a:rPr lang="en-US" b="1" dirty="0" smtClean="0"/>
              <a:t>Very high speed Digital Subscriber Line):</a:t>
            </a:r>
          </a:p>
          <a:p>
            <a:pPr marL="914400" lvl="1" indent="-514350"/>
            <a:r>
              <a:rPr lang="el-GR" dirty="0" smtClean="0"/>
              <a:t>Ακόμη υψηλότερη ταχύτητα </a:t>
            </a:r>
            <a:r>
              <a:rPr lang="el-GR" dirty="0" smtClean="0"/>
              <a:t>(ονομαστική έως </a:t>
            </a:r>
            <a:r>
              <a:rPr lang="en-US" dirty="0" smtClean="0"/>
              <a:t>3</a:t>
            </a:r>
            <a:r>
              <a:rPr lang="el-GR" dirty="0" smtClean="0"/>
              <a:t>00 </a:t>
            </a:r>
            <a:r>
              <a:rPr lang="en-US" dirty="0" smtClean="0"/>
              <a:t>Mbps)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Τεχνολογίες Σύνδεσης στο Διαδίκτυο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1179870"/>
            <a:ext cx="9144000" cy="4203291"/>
          </a:xfrm>
        </p:spPr>
        <p:txBody>
          <a:bodyPr>
            <a:normAutofit/>
          </a:bodyPr>
          <a:lstStyle/>
          <a:p>
            <a:pPr marL="514350" indent="-514350"/>
            <a:r>
              <a:rPr lang="en-US" b="1" dirty="0" smtClean="0"/>
              <a:t>FTTH (Fiber To The Home):</a:t>
            </a:r>
          </a:p>
          <a:p>
            <a:pPr marL="914400" lvl="1" indent="-514350"/>
            <a:r>
              <a:rPr lang="el-GR" dirty="0" smtClean="0"/>
              <a:t>Νέα τεχνολογία στην Ελλάδα</a:t>
            </a:r>
          </a:p>
          <a:p>
            <a:pPr marL="914400" lvl="1" indent="-514350"/>
            <a:r>
              <a:rPr lang="el-GR" dirty="0" smtClean="0"/>
              <a:t>Χρησιμοποιεί οπτική ίνα (αντί για χάλκινο καλώδιο)</a:t>
            </a:r>
          </a:p>
          <a:p>
            <a:pPr marL="914400" lvl="1" indent="-514350"/>
            <a:r>
              <a:rPr lang="el-GR" dirty="0" smtClean="0"/>
              <a:t>Η οπτική ίνα φτάνει μέχρι το σπίτι</a:t>
            </a:r>
          </a:p>
          <a:p>
            <a:pPr marL="914400" lvl="1" indent="-514350"/>
            <a:r>
              <a:rPr lang="el-GR" dirty="0" smtClean="0"/>
              <a:t>Πολύ υψηλές ταχύτητες</a:t>
            </a:r>
          </a:p>
          <a:p>
            <a:pPr marL="1314450" lvl="2" indent="-514350"/>
            <a:r>
              <a:rPr lang="el-GR" dirty="0" smtClean="0"/>
              <a:t>Έως 1 </a:t>
            </a:r>
            <a:r>
              <a:rPr lang="en-US" dirty="0" err="1" smtClean="0"/>
              <a:t>Gbps</a:t>
            </a:r>
            <a:r>
              <a:rPr lang="en-US" dirty="0" smtClean="0"/>
              <a:t> (= 1000 Mbps) </a:t>
            </a:r>
            <a:r>
              <a:rPr lang="el-GR" dirty="0" smtClean="0"/>
              <a:t>αυτή τη στιγμή στην Ελλάδα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έννοια του Δικτύου Υπολογιστών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79771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Ένα Δίκτυο Υπολογιστών είναι και αυτό ένα δίκτυο</a:t>
            </a:r>
          </a:p>
          <a:p>
            <a:pPr lvl="1"/>
            <a:r>
              <a:rPr lang="el-GR" sz="2600" dirty="0" smtClean="0"/>
              <a:t>Συνδέει Ηλεκτρονικούς Υπολογιστές</a:t>
            </a:r>
          </a:p>
          <a:p>
            <a:pPr lvl="1"/>
            <a:endParaRPr lang="el-GR" sz="1500" dirty="0" smtClean="0"/>
          </a:p>
          <a:p>
            <a:r>
              <a:rPr lang="el-GR" b="1" u="sng" dirty="0" smtClean="0"/>
              <a:t>Ορισμός:</a:t>
            </a:r>
          </a:p>
          <a:p>
            <a:endParaRPr lang="el-GR" sz="1500" dirty="0" smtClean="0"/>
          </a:p>
          <a:p>
            <a:pPr>
              <a:buNone/>
            </a:pPr>
            <a:r>
              <a:rPr lang="el-GR" b="1" dirty="0" smtClean="0"/>
              <a:t>	Δίκτυο υπολογιστών</a:t>
            </a:r>
            <a:r>
              <a:rPr lang="el-GR" dirty="0" smtClean="0"/>
              <a:t> είναι ένα σύνολο από </a:t>
            </a:r>
            <a:r>
              <a:rPr lang="el-GR" b="1" dirty="0" smtClean="0"/>
              <a:t>δύο η περισσότερους υπολογιστές</a:t>
            </a:r>
            <a:r>
              <a:rPr lang="el-GR" dirty="0" smtClean="0"/>
              <a:t> που </a:t>
            </a:r>
            <a:r>
              <a:rPr lang="el-GR" b="1" dirty="0" smtClean="0"/>
              <a:t>είναι συνδεδεμένοι </a:t>
            </a:r>
            <a:r>
              <a:rPr lang="el-GR" b="1" smtClean="0"/>
              <a:t>μεταξύ τους</a:t>
            </a:r>
            <a:r>
              <a:rPr lang="el-GR" smtClean="0"/>
              <a:t>, </a:t>
            </a:r>
            <a:r>
              <a:rPr lang="el-GR" dirty="0" smtClean="0"/>
              <a:t>ώστε να μπορούν να </a:t>
            </a:r>
            <a:r>
              <a:rPr lang="el-GR" b="1" dirty="0" smtClean="0"/>
              <a:t>ανταλλάσσουν δεδομένα και να μοιράζονται διάφορες συσκευές </a:t>
            </a:r>
            <a:r>
              <a:rPr lang="el-GR" smtClean="0"/>
              <a:t>(εκτυπωτές, σαρωτές, </a:t>
            </a:r>
            <a:r>
              <a:rPr lang="el-GR" dirty="0" smtClean="0"/>
              <a:t>σκληρούς δίσκους).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Επικοινωνία Η/Υ στο Διαδίκτυο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1179870"/>
            <a:ext cx="9144000" cy="3963629"/>
          </a:xfrm>
        </p:spPr>
        <p:txBody>
          <a:bodyPr>
            <a:normAutofit/>
          </a:bodyPr>
          <a:lstStyle/>
          <a:p>
            <a:pPr marL="514350" indent="-514350"/>
            <a:r>
              <a:rPr lang="el-GR" sz="2600" dirty="0" smtClean="0"/>
              <a:t>Για να στείλει ένας Η/Υ δεδομένα ή ένα αίτημα σε έναν άλλο  θα </a:t>
            </a:r>
            <a:r>
              <a:rPr lang="el-GR" sz="2600" b="1" dirty="0" smtClean="0"/>
              <a:t>πρέπει να γνωρίζει την </a:t>
            </a:r>
            <a:r>
              <a:rPr lang="en-US" sz="2600" b="1" dirty="0" smtClean="0"/>
              <a:t>IP </a:t>
            </a:r>
            <a:r>
              <a:rPr lang="el-GR" sz="2600" b="1" dirty="0" smtClean="0"/>
              <a:t>διεύθυνσή του</a:t>
            </a:r>
            <a:r>
              <a:rPr lang="el-GR" sz="2600" dirty="0" smtClean="0"/>
              <a:t>.</a:t>
            </a:r>
          </a:p>
          <a:p>
            <a:pPr marL="514350" indent="-514350"/>
            <a:r>
              <a:rPr lang="el-GR" sz="2600" smtClean="0"/>
              <a:t>Εμείς, όμως, </a:t>
            </a:r>
            <a:r>
              <a:rPr lang="el-GR" sz="2600" dirty="0" smtClean="0"/>
              <a:t>δεν γνωρίζουμε τις </a:t>
            </a:r>
            <a:r>
              <a:rPr lang="en-US" sz="2600" dirty="0" smtClean="0"/>
              <a:t>IP</a:t>
            </a:r>
            <a:r>
              <a:rPr lang="el-GR" sz="2600" dirty="0" smtClean="0"/>
              <a:t> διευθύνσεις των </a:t>
            </a:r>
            <a:r>
              <a:rPr lang="en-US" sz="2600" dirty="0" smtClean="0"/>
              <a:t>H/Y </a:t>
            </a:r>
            <a:r>
              <a:rPr lang="el-GR" sz="2600" dirty="0" smtClean="0"/>
              <a:t>με τους οποίους επικοινωνούμε</a:t>
            </a:r>
            <a:r>
              <a:rPr lang="en-US" sz="2600" dirty="0" smtClean="0"/>
              <a:t>:</a:t>
            </a:r>
            <a:endParaRPr lang="el-GR" sz="2600" dirty="0" smtClean="0"/>
          </a:p>
          <a:p>
            <a:pPr marL="914400" lvl="1" indent="-514350"/>
            <a:r>
              <a:rPr lang="el-GR" sz="2600" dirty="0" smtClean="0"/>
              <a:t>Γράφουμε απλά: </a:t>
            </a:r>
            <a:r>
              <a:rPr lang="en-US" sz="2600" dirty="0" smtClean="0"/>
              <a:t>http://www.youtube.com</a:t>
            </a:r>
          </a:p>
          <a:p>
            <a:pPr marL="514350" indent="-514350"/>
            <a:r>
              <a:rPr lang="el-GR" sz="2600" dirty="0" smtClean="0"/>
              <a:t>Η </a:t>
            </a:r>
            <a:r>
              <a:rPr lang="el-GR" sz="2600" b="1" dirty="0" smtClean="0"/>
              <a:t>διεύθυνση</a:t>
            </a:r>
            <a:r>
              <a:rPr lang="el-GR" sz="2600" dirty="0" smtClean="0"/>
              <a:t> που πληκτρολογούμε </a:t>
            </a:r>
            <a:r>
              <a:rPr lang="el-GR" sz="2600" b="1" dirty="0" smtClean="0"/>
              <a:t>πρέπει να αντιστοιχηθεί σε μια διεύθυνση </a:t>
            </a:r>
            <a:r>
              <a:rPr lang="en-US" sz="2600" b="1" dirty="0" smtClean="0"/>
              <a:t>IP</a:t>
            </a:r>
            <a:r>
              <a:rPr lang="el-GR" sz="2600" dirty="0" smtClean="0"/>
              <a:t>.</a:t>
            </a:r>
            <a:endParaRPr lang="en-US" sz="2600" b="1" dirty="0" smtClean="0"/>
          </a:p>
          <a:p>
            <a:pPr marL="914400" lvl="1" indent="-514350"/>
            <a:r>
              <a:rPr lang="el-GR" sz="2600" dirty="0" smtClean="0"/>
              <a:t>Ποιος κάνει την αντιστοίχηση;</a:t>
            </a:r>
          </a:p>
          <a:p>
            <a:pPr marL="514350" indent="-514350"/>
            <a:endParaRPr lang="el-GR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Επικοινωνία Η/Υ στο Διαδίκτυο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995516"/>
            <a:ext cx="8472947" cy="4262284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None/>
            </a:pPr>
            <a:r>
              <a:rPr lang="el-GR" sz="2600" dirty="0" smtClean="0"/>
              <a:t>Αντιστοίχηση λεκτικών διευθύνσεων </a:t>
            </a:r>
            <a:r>
              <a:rPr lang="en-US" sz="2600" dirty="0" smtClean="0"/>
              <a:t>(URL) </a:t>
            </a:r>
            <a:r>
              <a:rPr lang="el-GR" sz="2600" dirty="0" smtClean="0"/>
              <a:t>σε </a:t>
            </a:r>
            <a:r>
              <a:rPr lang="el-GR" sz="2600" dirty="0" smtClean="0"/>
              <a:t>διευθύνσεις </a:t>
            </a:r>
            <a:r>
              <a:rPr lang="en-US" sz="2600" dirty="0" smtClean="0"/>
              <a:t>IP</a:t>
            </a:r>
            <a:r>
              <a:rPr lang="el-GR" sz="2600" dirty="0" smtClean="0"/>
              <a:t>:</a:t>
            </a:r>
            <a:endParaRPr lang="en-US" sz="2600" dirty="0" smtClean="0"/>
          </a:p>
          <a:p>
            <a:pPr marL="514350" indent="-514350"/>
            <a:r>
              <a:rPr lang="en-US" sz="2600" b="1" dirty="0" smtClean="0"/>
              <a:t>1</a:t>
            </a:r>
            <a:r>
              <a:rPr lang="el-GR" sz="2600" b="1" baseline="30000" dirty="0" smtClean="0"/>
              <a:t>η</a:t>
            </a:r>
            <a:r>
              <a:rPr lang="el-GR" sz="2600" b="1" dirty="0" smtClean="0"/>
              <a:t> ιδέα</a:t>
            </a:r>
            <a:r>
              <a:rPr lang="el-GR" sz="2600" dirty="0" smtClean="0"/>
              <a:t>: Από τον χρήστη</a:t>
            </a:r>
          </a:p>
          <a:p>
            <a:pPr marL="914400" lvl="1" indent="-514350"/>
            <a:r>
              <a:rPr lang="el-GR" sz="2600" dirty="0" smtClean="0"/>
              <a:t>Αδύνατον να θυμόμαστε τόσες </a:t>
            </a:r>
            <a:r>
              <a:rPr lang="en-US" sz="2600" dirty="0" smtClean="0"/>
              <a:t>IP</a:t>
            </a:r>
            <a:r>
              <a:rPr lang="el-GR" sz="2600" dirty="0" smtClean="0"/>
              <a:t> και να ενημερωνόμαστε για τις νέες</a:t>
            </a:r>
          </a:p>
          <a:p>
            <a:pPr marL="514350" indent="-514350"/>
            <a:r>
              <a:rPr lang="el-GR" sz="2600" b="1" dirty="0" smtClean="0"/>
              <a:t>2</a:t>
            </a:r>
            <a:r>
              <a:rPr lang="el-GR" sz="2600" b="1" baseline="30000" dirty="0" smtClean="0"/>
              <a:t>η</a:t>
            </a:r>
            <a:r>
              <a:rPr lang="el-GR" sz="2600" b="1" dirty="0" smtClean="0"/>
              <a:t> ιδέα</a:t>
            </a:r>
            <a:r>
              <a:rPr lang="el-GR" sz="2600" dirty="0" smtClean="0"/>
              <a:t>: Από τον ίδιο τον </a:t>
            </a:r>
            <a:r>
              <a:rPr lang="en-US" sz="2600" dirty="0" smtClean="0"/>
              <a:t>H/Y</a:t>
            </a:r>
          </a:p>
          <a:p>
            <a:pPr marL="914400" lvl="1" indent="-514350"/>
            <a:r>
              <a:rPr lang="el-GR" sz="2600" dirty="0" smtClean="0"/>
              <a:t>Ο Η/Υ μπορεί ίσως να </a:t>
            </a:r>
            <a:r>
              <a:rPr lang="en-US" sz="2600" dirty="0" smtClean="0"/>
              <a:t>“</a:t>
            </a:r>
            <a:r>
              <a:rPr lang="el-GR" sz="2600" dirty="0" smtClean="0"/>
              <a:t>θυμάται</a:t>
            </a:r>
            <a:r>
              <a:rPr lang="en-US" sz="2600" dirty="0" smtClean="0"/>
              <a:t>”</a:t>
            </a:r>
            <a:r>
              <a:rPr lang="el-GR" sz="2600" dirty="0" smtClean="0"/>
              <a:t> κάποιες αντιστοιχήσεις που χρησιμοποιεί συχνά αλλά δεν μπορεί να γνωρίζει όλες τις </a:t>
            </a:r>
            <a:r>
              <a:rPr lang="en-US" sz="2600" dirty="0" smtClean="0"/>
              <a:t>IP</a:t>
            </a:r>
            <a:r>
              <a:rPr lang="el-GR" sz="2600" dirty="0" smtClean="0"/>
              <a:t> διευθύνσεις που υπάρχουν</a:t>
            </a:r>
          </a:p>
          <a:p>
            <a:pPr marL="514350" indent="-514350"/>
            <a:r>
              <a:rPr lang="el-GR" sz="2600" b="1" dirty="0" smtClean="0"/>
              <a:t>3</a:t>
            </a:r>
            <a:r>
              <a:rPr lang="el-GR" sz="2600" b="1" baseline="30000" dirty="0" smtClean="0"/>
              <a:t>η</a:t>
            </a:r>
            <a:r>
              <a:rPr lang="el-GR" sz="2600" b="1" dirty="0" smtClean="0"/>
              <a:t> ιδέα</a:t>
            </a:r>
            <a:r>
              <a:rPr lang="el-GR" sz="2600" dirty="0" smtClean="0"/>
              <a:t>: Να χρησιμοποιήσουμε έναν </a:t>
            </a:r>
            <a:r>
              <a:rPr lang="en-US" sz="2600" dirty="0" smtClean="0"/>
              <a:t>“</a:t>
            </a:r>
            <a:r>
              <a:rPr lang="el-GR" sz="2600" dirty="0" smtClean="0"/>
              <a:t>τηλεφωνικό κατάλογο</a:t>
            </a:r>
            <a:r>
              <a:rPr lang="en-US" sz="2600" dirty="0" smtClean="0"/>
              <a:t>”</a:t>
            </a:r>
            <a:endParaRPr lang="el-GR" sz="2600" dirty="0" smtClean="0"/>
          </a:p>
          <a:p>
            <a:pPr marL="914400" lvl="1" indent="-514350"/>
            <a:r>
              <a:rPr lang="el-GR" sz="2600" dirty="0" smtClean="0"/>
              <a:t>Αντί να θυμόμαστε εμείς ή ο Η/Υ ρωτάμε κάποιον που ξέρει!</a:t>
            </a:r>
          </a:p>
          <a:p>
            <a:pPr marL="514350" indent="-514350"/>
            <a:endParaRPr lang="el-GR" sz="2200" dirty="0" smtClean="0"/>
          </a:p>
        </p:txBody>
      </p:sp>
      <p:pic>
        <p:nvPicPr>
          <p:cNvPr id="45058" name="Picture 2" descr="https://encrypted-tbn0.gstatic.com/images?q=tbn:ANd9GcQCrQmZsG6XE6DHyuLB113xleAw2_y0m8BmMmd-cD6C46tby_UV6Q&amp;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16700" y="4055807"/>
            <a:ext cx="668308" cy="817973"/>
          </a:xfrm>
          <a:prstGeom prst="rect">
            <a:avLst/>
          </a:prstGeom>
          <a:noFill/>
        </p:spPr>
      </p:pic>
      <p:pic>
        <p:nvPicPr>
          <p:cNvPr id="7" name="6 - Εικόνα" descr="PinClipart.com_computer-problem-clipart_14871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4268" y="1637072"/>
            <a:ext cx="610481" cy="789038"/>
          </a:xfrm>
          <a:prstGeom prst="rect">
            <a:avLst/>
          </a:prstGeom>
        </p:spPr>
      </p:pic>
      <p:pic>
        <p:nvPicPr>
          <p:cNvPr id="8" name="7 - Εικόνα" descr="PinClipart.com_computer-problem-clipart_148716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9184" y="2843981"/>
            <a:ext cx="610481" cy="789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Επικοινωνία Η/Υ στο Διαδίκτυο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" y="1179870"/>
            <a:ext cx="9144000" cy="3963629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	</a:t>
            </a:r>
            <a:r>
              <a:rPr lang="el-GR" dirty="0" smtClean="0"/>
              <a:t>Ο </a:t>
            </a:r>
            <a:r>
              <a:rPr lang="en-US" dirty="0" smtClean="0"/>
              <a:t>“</a:t>
            </a:r>
            <a:r>
              <a:rPr lang="el-GR" dirty="0" smtClean="0"/>
              <a:t>τηλεφωνικός κατάλογος</a:t>
            </a:r>
            <a:r>
              <a:rPr lang="en-US" dirty="0" smtClean="0"/>
              <a:t>”</a:t>
            </a:r>
            <a:r>
              <a:rPr lang="el-GR" dirty="0" smtClean="0"/>
              <a:t> ονομάζεται </a:t>
            </a:r>
            <a:r>
              <a:rPr lang="en-US" b="1" dirty="0" smtClean="0"/>
              <a:t>DNS</a:t>
            </a:r>
            <a:r>
              <a:rPr lang="en-US" dirty="0" smtClean="0"/>
              <a:t> (</a:t>
            </a:r>
            <a:r>
              <a:rPr lang="en-US" b="1" dirty="0" smtClean="0"/>
              <a:t>Domain Name Server</a:t>
            </a:r>
            <a:r>
              <a:rPr lang="en-US" dirty="0" smtClean="0"/>
              <a:t>)</a:t>
            </a:r>
          </a:p>
          <a:p>
            <a:pPr marL="514350" indent="-514350"/>
            <a:r>
              <a:rPr lang="el-GR" dirty="0" smtClean="0"/>
              <a:t>Γνωρίζει (σχεδόν) όλες τις αντιστοιχήσεις λεκτικών ονομάτων και διευθύνσεων </a:t>
            </a:r>
            <a:r>
              <a:rPr lang="en-US" dirty="0" smtClean="0"/>
              <a:t>IP</a:t>
            </a:r>
          </a:p>
          <a:p>
            <a:pPr marL="514350" indent="-514350"/>
            <a:r>
              <a:rPr lang="el-GR" dirty="0" smtClean="0"/>
              <a:t>Ενημερώνεται διαρκώς για νέες διευθύνσεις και αντιστοιχήσεις</a:t>
            </a:r>
          </a:p>
          <a:p>
            <a:pPr marL="514350" indent="-514350"/>
            <a:r>
              <a:rPr lang="el-GR" dirty="0" smtClean="0"/>
              <a:t>Αν δεν γνωρίζει κάποια αντιστοίχηση ρωτά άλλους </a:t>
            </a:r>
            <a:r>
              <a:rPr lang="en-US" dirty="0" smtClean="0"/>
              <a:t>DNS</a:t>
            </a: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Computers and network isometric - Vector stencils libra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8" y="3819834"/>
            <a:ext cx="1060290" cy="980768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Επικοινωνία Η/Υ στο Διαδίκτυο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2433483" y="4512973"/>
            <a:ext cx="58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</a:t>
            </a:r>
            <a:endParaRPr lang="el-GR" b="1" dirty="0"/>
          </a:p>
        </p:txBody>
      </p:sp>
      <p:pic>
        <p:nvPicPr>
          <p:cNvPr id="6" name="Picture 4" descr="https://images.vexels.com/media/users/3/158483/isolated/lists/68984377806c969d9504f0faaaede75f-computer-silhouet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053" y="3878788"/>
            <a:ext cx="793853" cy="793853"/>
          </a:xfrm>
          <a:prstGeom prst="rect">
            <a:avLst/>
          </a:prstGeom>
          <a:noFill/>
        </p:spPr>
      </p:pic>
      <p:pic>
        <p:nvPicPr>
          <p:cNvPr id="7" name="Picture 4" descr="https://images.vexels.com/media/users/3/158483/isolated/lists/68984377806c969d9504f0faaaede75f-computer-silhouett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9407" y="3876332"/>
            <a:ext cx="793853" cy="793853"/>
          </a:xfrm>
          <a:prstGeom prst="rect">
            <a:avLst/>
          </a:prstGeom>
          <a:noFill/>
        </p:spPr>
      </p:pic>
      <p:cxnSp>
        <p:nvCxnSpPr>
          <p:cNvPr id="8" name="7 - Ευθεία γραμμή σύνδεσης"/>
          <p:cNvCxnSpPr/>
          <p:nvPr/>
        </p:nvCxnSpPr>
        <p:spPr>
          <a:xfrm flipV="1">
            <a:off x="3205906" y="4162649"/>
            <a:ext cx="4343501" cy="2456"/>
          </a:xfrm>
          <a:prstGeom prst="line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TextBox"/>
          <p:cNvSpPr txBox="1"/>
          <p:nvPr/>
        </p:nvSpPr>
        <p:spPr>
          <a:xfrm>
            <a:off x="7130848" y="4497169"/>
            <a:ext cx="1496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</a:t>
            </a:r>
          </a:p>
          <a:p>
            <a:pPr algn="ctr"/>
            <a:r>
              <a:rPr lang="en-US" b="1" dirty="0" err="1" smtClean="0"/>
              <a:t>youtube</a:t>
            </a:r>
            <a:r>
              <a:rPr lang="el-GR" b="1" dirty="0" smtClean="0"/>
              <a:t>.</a:t>
            </a:r>
            <a:r>
              <a:rPr lang="en-US" b="1" dirty="0" smtClean="0"/>
              <a:t>com</a:t>
            </a:r>
            <a:endParaRPr lang="el-GR" b="1" dirty="0"/>
          </a:p>
        </p:txBody>
      </p:sp>
      <p:sp>
        <p:nvSpPr>
          <p:cNvPr id="10" name="9 - TextBox"/>
          <p:cNvSpPr txBox="1"/>
          <p:nvPr/>
        </p:nvSpPr>
        <p:spPr>
          <a:xfrm>
            <a:off x="3615781" y="3733772"/>
            <a:ext cx="49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(iv)</a:t>
            </a:r>
            <a:endParaRPr lang="el-GR" b="1" dirty="0"/>
          </a:p>
        </p:txBody>
      </p:sp>
      <p:cxnSp>
        <p:nvCxnSpPr>
          <p:cNvPr id="11" name="10 - Ευθεία γραμμή σύνδεσης"/>
          <p:cNvCxnSpPr/>
          <p:nvPr/>
        </p:nvCxnSpPr>
        <p:spPr>
          <a:xfrm flipV="1">
            <a:off x="3218200" y="4425659"/>
            <a:ext cx="4343501" cy="2456"/>
          </a:xfrm>
          <a:prstGeom prst="line">
            <a:avLst/>
          </a:prstGeom>
          <a:ln w="158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- TextBox"/>
          <p:cNvSpPr txBox="1"/>
          <p:nvPr/>
        </p:nvSpPr>
        <p:spPr>
          <a:xfrm>
            <a:off x="4218006" y="4409740"/>
            <a:ext cx="49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(v)</a:t>
            </a:r>
            <a:endParaRPr lang="el-GR" b="1" dirty="0"/>
          </a:p>
        </p:txBody>
      </p:sp>
      <p:sp>
        <p:nvSpPr>
          <p:cNvPr id="13" name="2 - Θέση περιεχομένου"/>
          <p:cNvSpPr txBox="1">
            <a:spLocks/>
          </p:cNvSpPr>
          <p:nvPr/>
        </p:nvSpPr>
        <p:spPr>
          <a:xfrm>
            <a:off x="152401" y="948822"/>
            <a:ext cx="8785122" cy="3963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l-GR" sz="2000" b="1" dirty="0" smtClean="0"/>
              <a:t>Λειτουργία </a:t>
            </a:r>
            <a:r>
              <a:rPr lang="en-US" sz="2000" b="1" dirty="0" smtClean="0"/>
              <a:t>DNS: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χρήστης </a:t>
            </a:r>
            <a:r>
              <a:rPr lang="el-GR" sz="2000" dirty="0" smtClean="0"/>
              <a:t>του Α 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πληκτρολογεί </a:t>
            </a:r>
            <a:r>
              <a:rPr lang="el-GR" sz="2000" dirty="0" smtClean="0"/>
              <a:t>τη 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διεύθυνση του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(π.χ.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www.youtube.com)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(ii) 	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 Α ρωτά τον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DNS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για την αντιστοίχηση της διεύθυνσης σε διεύθυνση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</a:t>
            </a:r>
          </a:p>
          <a:p>
            <a:pPr marL="514350" lvl="0" indent="-514350">
              <a:spcBef>
                <a:spcPct val="20000"/>
              </a:spcBef>
            </a:pPr>
            <a:r>
              <a:rPr lang="en-US" sz="2000" b="1" baseline="0" dirty="0" smtClean="0"/>
              <a:t>(iii) 	</a:t>
            </a:r>
            <a:r>
              <a:rPr lang="el-GR" sz="2000" baseline="0" dirty="0" smtClean="0"/>
              <a:t>Ο</a:t>
            </a:r>
            <a:r>
              <a:rPr lang="el-GR" sz="2000" dirty="0" smtClean="0"/>
              <a:t> </a:t>
            </a:r>
            <a:r>
              <a:rPr lang="en-US" sz="2000" dirty="0" smtClean="0"/>
              <a:t>DNS</a:t>
            </a:r>
            <a:r>
              <a:rPr lang="el-GR" sz="2000" dirty="0" smtClean="0"/>
              <a:t> αναζητά στη βάση δεδομένων του την αντιστοίχηση και στέλνει στον Α τη διεύθυνση </a:t>
            </a:r>
            <a:r>
              <a:rPr lang="en-US" sz="2000" dirty="0" smtClean="0"/>
              <a:t>IP</a:t>
            </a:r>
            <a:r>
              <a:rPr lang="el-GR" sz="2000" dirty="0" smtClean="0"/>
              <a:t> του </a:t>
            </a:r>
            <a:r>
              <a:rPr lang="en-US" sz="2000" dirty="0" smtClean="0"/>
              <a:t>B (</a:t>
            </a:r>
            <a:r>
              <a:rPr lang="el-GR" sz="2000" dirty="0" smtClean="0"/>
              <a:t>δηλ. την </a:t>
            </a:r>
            <a:r>
              <a:rPr lang="en-US" sz="2000" dirty="0" smtClean="0"/>
              <a:t>IP </a:t>
            </a:r>
            <a:r>
              <a:rPr lang="el-GR" sz="2000" dirty="0" smtClean="0"/>
              <a:t>διεύθυνση του </a:t>
            </a:r>
            <a:r>
              <a:rPr lang="en-US" sz="2000" dirty="0" smtClean="0"/>
              <a:t>www.youtube.com</a:t>
            </a:r>
            <a:r>
              <a:rPr lang="el-GR" sz="2000" dirty="0" smtClean="0"/>
              <a:t>)</a:t>
            </a:r>
          </a:p>
          <a:p>
            <a:pPr marL="514350" lvl="0" indent="-514350">
              <a:spcBef>
                <a:spcPct val="2000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(iv) 	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 Α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στέλνει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το </a:t>
            </a:r>
            <a:r>
              <a:rPr kumimoji="0" lang="el-GR" sz="20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αίτημ</a:t>
            </a:r>
            <a:r>
              <a:rPr lang="el-GR" sz="2000" dirty="0" smtClean="0"/>
              <a:t>ά του στον Β (αφού έχει πλέον την </a:t>
            </a:r>
            <a:r>
              <a:rPr lang="en-US" sz="2000" dirty="0" smtClean="0"/>
              <a:t>IP</a:t>
            </a:r>
            <a:r>
              <a:rPr lang="el-GR" sz="2000" dirty="0" smtClean="0"/>
              <a:t> του)</a:t>
            </a:r>
          </a:p>
          <a:p>
            <a:pPr marL="514350" lvl="0" indent="-514350">
              <a:spcBef>
                <a:spcPct val="20000"/>
              </a:spcBef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(v) 	</a:t>
            </a:r>
            <a:r>
              <a:rPr kumimoji="0" lang="el-G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Ο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 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απαντά στο αίτημα του Α (δεν χρειάζεται να ψάξει την 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IP</a:t>
            </a:r>
            <a:r>
              <a:rPr kumimoji="0" lang="el-GR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b="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του Α, </a:t>
            </a:r>
            <a:r>
              <a:rPr lang="el-GR" sz="2000" dirty="0" smtClean="0"/>
              <a:t>υπάρχει ήδη στο αίτημα)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211392" y="4680127"/>
            <a:ext cx="589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DNS</a:t>
            </a:r>
            <a:endParaRPr lang="el-GR" b="1" dirty="0"/>
          </a:p>
        </p:txBody>
      </p:sp>
      <p:sp>
        <p:nvSpPr>
          <p:cNvPr id="19" name="18 - TextBox"/>
          <p:cNvSpPr txBox="1"/>
          <p:nvPr/>
        </p:nvSpPr>
        <p:spPr>
          <a:xfrm>
            <a:off x="1946766" y="3780468"/>
            <a:ext cx="1718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http://www.youtube.com</a:t>
            </a:r>
            <a:endParaRPr lang="el-GR" sz="1000" dirty="0"/>
          </a:p>
        </p:txBody>
      </p:sp>
      <p:sp>
        <p:nvSpPr>
          <p:cNvPr id="20" name="19 - TextBox"/>
          <p:cNvSpPr txBox="1"/>
          <p:nvPr/>
        </p:nvSpPr>
        <p:spPr>
          <a:xfrm>
            <a:off x="1725527" y="3723941"/>
            <a:ext cx="49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</a:t>
            </a:r>
            <a:r>
              <a:rPr lang="en-US" b="1" dirty="0" err="1" smtClean="0"/>
              <a:t>i</a:t>
            </a:r>
            <a:r>
              <a:rPr lang="en-US" b="1" dirty="0" smtClean="0"/>
              <a:t>)</a:t>
            </a:r>
            <a:endParaRPr lang="el-GR" b="1" dirty="0"/>
          </a:p>
        </p:txBody>
      </p:sp>
      <p:cxnSp>
        <p:nvCxnSpPr>
          <p:cNvPr id="21" name="20 - Ευθεία γραμμή σύνδεσης"/>
          <p:cNvCxnSpPr/>
          <p:nvPr/>
        </p:nvCxnSpPr>
        <p:spPr>
          <a:xfrm>
            <a:off x="796413" y="4166421"/>
            <a:ext cx="1614950" cy="2"/>
          </a:xfrm>
          <a:prstGeom prst="line">
            <a:avLst/>
          </a:prstGeom>
          <a:ln w="15875">
            <a:solidFill>
              <a:schemeClr val="tx1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- TextBox"/>
          <p:cNvSpPr txBox="1"/>
          <p:nvPr/>
        </p:nvSpPr>
        <p:spPr>
          <a:xfrm>
            <a:off x="973392" y="4210667"/>
            <a:ext cx="170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www.youtube.com  IP=?</a:t>
            </a:r>
            <a:endParaRPr lang="el-GR" sz="1000" dirty="0"/>
          </a:p>
        </p:txBody>
      </p:sp>
      <p:sp>
        <p:nvSpPr>
          <p:cNvPr id="27" name="26 - TextBox"/>
          <p:cNvSpPr txBox="1"/>
          <p:nvPr/>
        </p:nvSpPr>
        <p:spPr>
          <a:xfrm>
            <a:off x="771799" y="4119689"/>
            <a:ext cx="49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(ii)</a:t>
            </a:r>
            <a:endParaRPr lang="el-GR" b="1" dirty="0"/>
          </a:p>
        </p:txBody>
      </p:sp>
      <p:cxnSp>
        <p:nvCxnSpPr>
          <p:cNvPr id="28" name="27 - Ευθεία γραμμή σύνδεσης"/>
          <p:cNvCxnSpPr/>
          <p:nvPr/>
        </p:nvCxnSpPr>
        <p:spPr>
          <a:xfrm>
            <a:off x="793959" y="4628529"/>
            <a:ext cx="1614950" cy="2"/>
          </a:xfrm>
          <a:prstGeom prst="line">
            <a:avLst/>
          </a:prstGeom>
          <a:ln w="15875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28 - TextBox"/>
          <p:cNvSpPr txBox="1"/>
          <p:nvPr/>
        </p:nvSpPr>
        <p:spPr>
          <a:xfrm>
            <a:off x="747218" y="4640799"/>
            <a:ext cx="494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(iii)</a:t>
            </a:r>
            <a:endParaRPr lang="el-GR" b="1" dirty="0"/>
          </a:p>
        </p:txBody>
      </p:sp>
      <p:sp>
        <p:nvSpPr>
          <p:cNvPr id="30" name="29 - TextBox"/>
          <p:cNvSpPr txBox="1"/>
          <p:nvPr/>
        </p:nvSpPr>
        <p:spPr>
          <a:xfrm>
            <a:off x="970938" y="4731767"/>
            <a:ext cx="17034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IP=172.217.23.110</a:t>
            </a:r>
            <a:endParaRPr lang="el-GR" sz="1000" dirty="0"/>
          </a:p>
        </p:txBody>
      </p:sp>
      <p:sp>
        <p:nvSpPr>
          <p:cNvPr id="31" name="30 - TextBox"/>
          <p:cNvSpPr txBox="1"/>
          <p:nvPr/>
        </p:nvSpPr>
        <p:spPr>
          <a:xfrm>
            <a:off x="3940283" y="3814909"/>
            <a:ext cx="27628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/>
              <a:t>Αίτημα από </a:t>
            </a:r>
            <a:r>
              <a:rPr lang="en-US" sz="1000" dirty="0" smtClean="0"/>
              <a:t>192.168.72.64</a:t>
            </a:r>
            <a:r>
              <a:rPr lang="el-GR" sz="1000" dirty="0" smtClean="0"/>
              <a:t> προς </a:t>
            </a:r>
            <a:r>
              <a:rPr lang="en-US" sz="1000" dirty="0" smtClean="0"/>
              <a:t>172.217.23.110</a:t>
            </a:r>
            <a:endParaRPr lang="el-GR" sz="1000" dirty="0"/>
          </a:p>
        </p:txBody>
      </p:sp>
      <p:sp>
        <p:nvSpPr>
          <p:cNvPr id="32" name="31 - TextBox"/>
          <p:cNvSpPr txBox="1"/>
          <p:nvPr/>
        </p:nvSpPr>
        <p:spPr>
          <a:xfrm>
            <a:off x="4490884" y="4483503"/>
            <a:ext cx="29324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000" dirty="0" smtClean="0"/>
              <a:t>Απάντηση από </a:t>
            </a:r>
            <a:r>
              <a:rPr lang="en-US" sz="1000" dirty="0" smtClean="0"/>
              <a:t>172.217.23.110 </a:t>
            </a:r>
            <a:r>
              <a:rPr lang="el-GR" sz="1000" dirty="0" smtClean="0"/>
              <a:t>προς </a:t>
            </a:r>
            <a:r>
              <a:rPr lang="en-US" sz="1000" dirty="0" smtClean="0"/>
              <a:t>192.168.72.64</a:t>
            </a:r>
            <a:endParaRPr lang="el-G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Σύνδεση Υπολογιστών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Δύο βασικές μορφές σύνδεσης:</a:t>
            </a:r>
          </a:p>
          <a:p>
            <a:endParaRPr lang="el-GR" dirty="0" smtClean="0"/>
          </a:p>
          <a:p>
            <a:pPr lvl="1"/>
            <a:r>
              <a:rPr lang="el-GR" dirty="0" smtClean="0"/>
              <a:t>Ενσύρματη (</a:t>
            </a:r>
            <a:r>
              <a:rPr lang="en-US" dirty="0" smtClean="0"/>
              <a:t>Wired)</a:t>
            </a:r>
            <a:endParaRPr lang="el-GR" dirty="0" smtClean="0"/>
          </a:p>
          <a:p>
            <a:pPr lvl="2"/>
            <a:r>
              <a:rPr lang="el-GR" dirty="0" smtClean="0"/>
              <a:t>χρησιμοποιεί καλώδιο</a:t>
            </a:r>
          </a:p>
          <a:p>
            <a:pPr lvl="1">
              <a:buNone/>
            </a:pPr>
            <a:endParaRPr lang="el-GR" dirty="0" smtClean="0"/>
          </a:p>
          <a:p>
            <a:pPr lvl="1"/>
            <a:r>
              <a:rPr lang="el-GR" dirty="0" smtClean="0"/>
              <a:t>Ασύρματη</a:t>
            </a:r>
            <a:r>
              <a:rPr lang="en-US" dirty="0" smtClean="0"/>
              <a:t> (Wireless)</a:t>
            </a:r>
            <a:endParaRPr lang="el-GR" dirty="0" smtClean="0"/>
          </a:p>
          <a:p>
            <a:pPr lvl="2"/>
            <a:r>
              <a:rPr lang="el-GR" dirty="0" smtClean="0"/>
              <a:t>χωρίς χρήση καλωδίων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 descr="http://ebooks.edu.gr/modules/ebook/show.php/DSB101/535/3534,14522/images/4_2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1887" y="1874275"/>
            <a:ext cx="2457450" cy="1362075"/>
          </a:xfrm>
          <a:prstGeom prst="rect">
            <a:avLst/>
          </a:prstGeom>
          <a:noFill/>
        </p:spPr>
      </p:pic>
      <p:pic>
        <p:nvPicPr>
          <p:cNvPr id="2052" name="Picture 4" descr="http://ebooks.edu.gr/modules/ebook/show.php/DSB101/535/3534,14522/images/4_2-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1426" y="3633681"/>
            <a:ext cx="2183404" cy="783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Σύνδεση Υπολογιστών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Ενσύρματη Σύνδεση:</a:t>
            </a:r>
          </a:p>
          <a:p>
            <a:pPr lvl="1"/>
            <a:r>
              <a:rPr lang="el-GR" dirty="0" smtClean="0"/>
              <a:t>Καλώδιο </a:t>
            </a:r>
            <a:r>
              <a:rPr lang="en-US" dirty="0" smtClean="0"/>
              <a:t>USB</a:t>
            </a:r>
          </a:p>
          <a:p>
            <a:pPr lvl="1"/>
            <a:r>
              <a:rPr lang="el-GR" dirty="0" smtClean="0"/>
              <a:t>Καλώδιο </a:t>
            </a:r>
            <a:r>
              <a:rPr lang="en-US" dirty="0" smtClean="0"/>
              <a:t>UTP/STP</a:t>
            </a:r>
          </a:p>
          <a:p>
            <a:pPr lvl="1"/>
            <a:r>
              <a:rPr lang="el-GR" dirty="0" smtClean="0"/>
              <a:t>Καλώδιο </a:t>
            </a:r>
            <a:r>
              <a:rPr lang="en-US" dirty="0" smtClean="0"/>
              <a:t>FireWire</a:t>
            </a:r>
          </a:p>
          <a:p>
            <a:pPr lvl="1"/>
            <a:r>
              <a:rPr lang="el-GR" dirty="0" smtClean="0"/>
              <a:t>Σειριακή/Παράλληλη Θύρα</a:t>
            </a:r>
          </a:p>
          <a:p>
            <a:pPr lvl="1"/>
            <a:r>
              <a:rPr lang="el-GR" dirty="0" smtClean="0"/>
              <a:t>Οπτική Ίνα</a:t>
            </a:r>
          </a:p>
          <a:p>
            <a:pPr lvl="1"/>
            <a:r>
              <a:rPr lang="el-GR" dirty="0" smtClean="0"/>
              <a:t>Τηλεφωνικό Καλώδιο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26" name="AutoShape 2" descr="2480 01 - LUMBERG - USB Cable, Type A Plug to Mini Type B Plug, 1 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2480 01 - LUMBERG - USB Cable, Type A Plug to Mini Type B Plug, 1 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2480 01 - LUMBERG - USB Cable, Type A Plug to Mini Type B Plug, 1 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32" name="Picture 8" descr="https://il.farnell.com/productimages/large/en_GB/130887806-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8848" y="979980"/>
            <a:ext cx="1319265" cy="946478"/>
          </a:xfrm>
          <a:prstGeom prst="rect">
            <a:avLst/>
          </a:prstGeom>
          <a:noFill/>
        </p:spPr>
      </p:pic>
      <p:pic>
        <p:nvPicPr>
          <p:cNvPr id="1034" name="Picture 10" descr="https://media.cablematic.com/__sized__/images_1000/rj03400-01-thumbnail-1080x1080-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9275" y="1000332"/>
            <a:ext cx="965303" cy="965303"/>
          </a:xfrm>
          <a:prstGeom prst="rect">
            <a:avLst/>
          </a:prstGeom>
          <a:noFill/>
        </p:spPr>
      </p:pic>
      <p:pic>
        <p:nvPicPr>
          <p:cNvPr id="1036" name="Picture 12" descr="https://c.scdn.gr/images/sku_main_images/010276/10276199/xlarge_20161102150553_mediarange_firewire_cable_6_pin_male_6_pin_male_1_8m_mrcs12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1758" y="2371927"/>
            <a:ext cx="1295503" cy="926124"/>
          </a:xfrm>
          <a:prstGeom prst="rect">
            <a:avLst/>
          </a:prstGeom>
          <a:noFill/>
        </p:spPr>
      </p:pic>
      <p:pic>
        <p:nvPicPr>
          <p:cNvPr id="1038" name="Picture 14" descr="https://www.primopos.com.au/images/detailed/0/CAB-PAR-IEE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1174" y="2216355"/>
            <a:ext cx="1183148" cy="1183148"/>
          </a:xfrm>
          <a:prstGeom prst="rect">
            <a:avLst/>
          </a:prstGeom>
          <a:noFill/>
        </p:spPr>
      </p:pic>
      <p:pic>
        <p:nvPicPr>
          <p:cNvPr id="1040" name="Picture 16" descr="https://shop.alfanet.gr/photos/big/1.049.899-IBER%20OPTICAL%20PATCH%20CORD-295638H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6611" y="3714034"/>
            <a:ext cx="1297140" cy="1013612"/>
          </a:xfrm>
          <a:prstGeom prst="rect">
            <a:avLst/>
          </a:prstGeom>
          <a:noFill/>
        </p:spPr>
      </p:pic>
      <p:pic>
        <p:nvPicPr>
          <p:cNvPr id="1042" name="Picture 18" descr="https://i.ebayimg.com/images/g/pc4AAOSwBv9Z4fZF/s-l6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62503" y="3706662"/>
            <a:ext cx="990702" cy="990702"/>
          </a:xfrm>
          <a:prstGeom prst="rect">
            <a:avLst/>
          </a:prstGeom>
          <a:noFill/>
        </p:spPr>
      </p:pic>
      <p:sp>
        <p:nvSpPr>
          <p:cNvPr id="13" name="12 - TextBox"/>
          <p:cNvSpPr txBox="1"/>
          <p:nvPr/>
        </p:nvSpPr>
        <p:spPr>
          <a:xfrm>
            <a:off x="6216445" y="1917291"/>
            <a:ext cx="48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USB</a:t>
            </a:r>
            <a:endParaRPr lang="el-GR" sz="1100" dirty="0"/>
          </a:p>
        </p:txBody>
      </p:sp>
      <p:sp>
        <p:nvSpPr>
          <p:cNvPr id="14" name="13 - TextBox"/>
          <p:cNvSpPr txBox="1"/>
          <p:nvPr/>
        </p:nvSpPr>
        <p:spPr>
          <a:xfrm>
            <a:off x="8035413" y="1936956"/>
            <a:ext cx="48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UTP</a:t>
            </a:r>
            <a:endParaRPr lang="el-GR" sz="1100" dirty="0"/>
          </a:p>
        </p:txBody>
      </p:sp>
      <p:sp>
        <p:nvSpPr>
          <p:cNvPr id="15" name="14 - TextBox"/>
          <p:cNvSpPr txBox="1"/>
          <p:nvPr/>
        </p:nvSpPr>
        <p:spPr>
          <a:xfrm>
            <a:off x="5973098" y="3320846"/>
            <a:ext cx="7300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FireWire</a:t>
            </a:r>
            <a:endParaRPr lang="el-GR" sz="1100" dirty="0"/>
          </a:p>
        </p:txBody>
      </p:sp>
      <p:sp>
        <p:nvSpPr>
          <p:cNvPr id="16" name="15 - TextBox"/>
          <p:cNvSpPr txBox="1"/>
          <p:nvPr/>
        </p:nvSpPr>
        <p:spPr>
          <a:xfrm>
            <a:off x="7602794" y="3436375"/>
            <a:ext cx="1172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Parallel Cable</a:t>
            </a:r>
            <a:endParaRPr lang="el-GR" sz="1100" dirty="0"/>
          </a:p>
        </p:txBody>
      </p:sp>
      <p:sp>
        <p:nvSpPr>
          <p:cNvPr id="17" name="16 - TextBox"/>
          <p:cNvSpPr txBox="1"/>
          <p:nvPr/>
        </p:nvSpPr>
        <p:spPr>
          <a:xfrm>
            <a:off x="5641258" y="4623620"/>
            <a:ext cx="10545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 smtClean="0"/>
              <a:t>Οπτικές Ίνες</a:t>
            </a:r>
            <a:endParaRPr lang="el-GR" sz="1100" dirty="0"/>
          </a:p>
        </p:txBody>
      </p:sp>
      <p:sp>
        <p:nvSpPr>
          <p:cNvPr id="18" name="17 - TextBox"/>
          <p:cNvSpPr txBox="1"/>
          <p:nvPr/>
        </p:nvSpPr>
        <p:spPr>
          <a:xfrm>
            <a:off x="7637206" y="4547420"/>
            <a:ext cx="10545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1100" dirty="0" smtClean="0"/>
              <a:t>Τηλεφωνικό Καλώδιο</a:t>
            </a:r>
            <a:endParaRPr lang="el-GR" sz="1100" dirty="0"/>
          </a:p>
        </p:txBody>
      </p:sp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Σύνδεση Υπολογιστών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268362"/>
            <a:ext cx="8229600" cy="3569110"/>
          </a:xfrm>
        </p:spPr>
        <p:txBody>
          <a:bodyPr>
            <a:normAutofit/>
          </a:bodyPr>
          <a:lstStyle/>
          <a:p>
            <a:r>
              <a:rPr lang="el-GR" b="1" dirty="0" smtClean="0"/>
              <a:t>Ασύρματη Σύνδεση:</a:t>
            </a:r>
          </a:p>
          <a:p>
            <a:pPr lvl="1"/>
            <a:r>
              <a:rPr lang="en-US" dirty="0" err="1" smtClean="0"/>
              <a:t>BlueTooth</a:t>
            </a:r>
            <a:endParaRPr lang="en-US" dirty="0" smtClean="0"/>
          </a:p>
          <a:p>
            <a:pPr lvl="1"/>
            <a:r>
              <a:rPr lang="en-US" dirty="0" smtClean="0"/>
              <a:t>Wi-Fi</a:t>
            </a:r>
          </a:p>
          <a:p>
            <a:pPr lvl="1"/>
            <a:r>
              <a:rPr lang="el-GR" dirty="0" smtClean="0"/>
              <a:t>Υπέρυθρες</a:t>
            </a:r>
            <a:r>
              <a:rPr lang="en-US" dirty="0" smtClean="0"/>
              <a:t> (Infra Red - IR)</a:t>
            </a:r>
          </a:p>
          <a:p>
            <a:pPr lvl="1"/>
            <a:r>
              <a:rPr lang="en-US" dirty="0" smtClean="0"/>
              <a:t>2G/3G/4G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26" name="AutoShape 2" descr="2480 01 - LUMBERG - USB Cable, Type A Plug to Mini Type B Plug, 1 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28" name="AutoShape 4" descr="2480 01 - LUMBERG - USB Cable, Type A Plug to Mini Type B Plug, 1 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30" name="AutoShape 6" descr="2480 01 - LUMBERG - USB Cable, Type A Plug to Mini Type B Plug, 1 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6626" name="Picture 2" descr="Linksys WiFi Router Dual-Band AC1000 (WiFi 5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6819" y="1912326"/>
            <a:ext cx="1510985" cy="1009842"/>
          </a:xfrm>
          <a:prstGeom prst="rect">
            <a:avLst/>
          </a:prstGeom>
          <a:noFill/>
        </p:spPr>
      </p:pic>
      <p:pic>
        <p:nvPicPr>
          <p:cNvPr id="26628" name="Picture 4" descr="Crystal Audio Bluetooth Sporty BIE-02 Μαύρο | Plais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67337" y="1017086"/>
            <a:ext cx="928432" cy="752783"/>
          </a:xfrm>
          <a:prstGeom prst="rect">
            <a:avLst/>
          </a:prstGeom>
          <a:noFill/>
        </p:spPr>
      </p:pic>
      <p:pic>
        <p:nvPicPr>
          <p:cNvPr id="26630" name="Picture 6" descr="https://sc01.alicdn.com/kf/HTB1nMvTOVXXXXcSXVXXq6xXFXXX0/bluetooth-4-1-usb-dongle-bluetooth-dong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7826" y="966019"/>
            <a:ext cx="1049800" cy="854176"/>
          </a:xfrm>
          <a:prstGeom prst="rect">
            <a:avLst/>
          </a:prstGeom>
          <a:noFill/>
        </p:spPr>
      </p:pic>
      <p:pic>
        <p:nvPicPr>
          <p:cNvPr id="26632" name="Picture 8" descr="Free Wifi Logo, Download Free Clip Art, Free Clip Art on Clipart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9853" y="2048029"/>
            <a:ext cx="1186528" cy="720723"/>
          </a:xfrm>
          <a:prstGeom prst="rect">
            <a:avLst/>
          </a:prstGeom>
          <a:noFill/>
        </p:spPr>
      </p:pic>
      <p:pic>
        <p:nvPicPr>
          <p:cNvPr id="26634" name="Picture 10" descr="This Free Icons Png Design Of Ir Symbol / Logo - Infrared Png ..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4843" y="3075037"/>
            <a:ext cx="923047" cy="781370"/>
          </a:xfrm>
          <a:prstGeom prst="rect">
            <a:avLst/>
          </a:prstGeom>
          <a:noFill/>
        </p:spPr>
      </p:pic>
      <p:pic>
        <p:nvPicPr>
          <p:cNvPr id="26636" name="Picture 12" descr="3DS IR - InfraRed Port on Nintendo 3DS R4 N3D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27426" y="3119271"/>
            <a:ext cx="1275018" cy="735587"/>
          </a:xfrm>
          <a:prstGeom prst="rect">
            <a:avLst/>
          </a:prstGeom>
          <a:noFill/>
        </p:spPr>
      </p:pic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7961" y="4140704"/>
            <a:ext cx="959424" cy="73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0" descr="D-Link DWR-921 - Skroutz.g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66811" y="3994856"/>
            <a:ext cx="1054510" cy="8647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Πρωτόκολλα Επικοινωνίας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1446" y="1179871"/>
            <a:ext cx="8229600" cy="3797710"/>
          </a:xfrm>
        </p:spPr>
        <p:txBody>
          <a:bodyPr>
            <a:normAutofit/>
          </a:bodyPr>
          <a:lstStyle/>
          <a:p>
            <a:r>
              <a:rPr lang="el-GR" dirty="0" smtClean="0"/>
              <a:t>Για την επικοινωνία δύο πλευρών (ανθρώπων ή μηχανών) απαιτούνται κανόνες</a:t>
            </a:r>
          </a:p>
          <a:p>
            <a:pPr lvl="1"/>
            <a:r>
              <a:rPr lang="el-GR" sz="2600" dirty="0" smtClean="0"/>
              <a:t>Στο σχολείο σηκώνουμε χέρι</a:t>
            </a:r>
          </a:p>
          <a:p>
            <a:pPr lvl="1"/>
            <a:r>
              <a:rPr lang="el-GR" sz="2600" dirty="0" smtClean="0"/>
              <a:t>Στους ταχυδρομικούς φακέλους ο παραλήπτης κάτω δεξιά</a:t>
            </a:r>
            <a:endParaRPr lang="el-GR" sz="1500" dirty="0" smtClean="0"/>
          </a:p>
          <a:p>
            <a:r>
              <a:rPr lang="el-GR" sz="2600" dirty="0" smtClean="0"/>
              <a:t>Όμοια και για την επικοινωνία υπολογιστών απαιτούνται κανόνες που ονομάζονται </a:t>
            </a:r>
            <a:r>
              <a:rPr lang="el-GR" sz="2600" b="1" dirty="0" smtClean="0"/>
              <a:t>Πρωτόκολλα Επικοινωνίας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Πρωτόκολλα Επικοινωνίας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b="1" u="sng" dirty="0" smtClean="0"/>
              <a:t>Ορισμός:</a:t>
            </a:r>
          </a:p>
          <a:p>
            <a:pPr>
              <a:buNone/>
            </a:pPr>
            <a:endParaRPr lang="el-GR" sz="1400" dirty="0" smtClean="0"/>
          </a:p>
          <a:p>
            <a:pPr marL="324000" indent="0">
              <a:spcBef>
                <a:spcPts val="0"/>
              </a:spcBef>
              <a:buNone/>
            </a:pPr>
            <a:r>
              <a:rPr lang="el-GR" dirty="0" smtClean="0"/>
              <a:t>Οι κανόνες και οι διαδικασίες που εφαρμόζονται για την επικοινωνία των υπολογιστών ονομάζονται </a:t>
            </a:r>
            <a:r>
              <a:rPr lang="el-GR" b="1" dirty="0" smtClean="0"/>
              <a:t>πρωτόκολλα επικοινωνίας</a:t>
            </a:r>
            <a:r>
              <a:rPr lang="el-GR" dirty="0" smtClean="0"/>
              <a:t>.</a:t>
            </a:r>
          </a:p>
          <a:p>
            <a:pPr>
              <a:buNone/>
            </a:pPr>
            <a:endParaRPr lang="el-GR" dirty="0" smtClean="0"/>
          </a:p>
          <a:p>
            <a:r>
              <a:rPr lang="el-GR" dirty="0" smtClean="0"/>
              <a:t>Υπάρχουν πολλά πρωτόκολλα επικοινωνίας Η/Υ</a:t>
            </a:r>
          </a:p>
          <a:p>
            <a:pPr lvl="1"/>
            <a:r>
              <a:rPr lang="el-GR" dirty="0" smtClean="0"/>
              <a:t>Ανάλογα με το είδος δικτύου και τις συσκευές</a:t>
            </a:r>
          </a:p>
          <a:p>
            <a:pPr lvl="1"/>
            <a:r>
              <a:rPr lang="el-GR" dirty="0" smtClean="0"/>
              <a:t>Κάθε τεχνολογία σύνδεσης (ενσύρματη ή ασύρματη) κρύβει πίσω της ένα ή περισσότερα πρωτόκολλα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1548</Words>
  <Application>Microsoft Office PowerPoint</Application>
  <PresentationFormat>Προβολή στην οθόνη (16:9)</PresentationFormat>
  <Paragraphs>320</Paragraphs>
  <Slides>43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44" baseType="lpstr">
      <vt:lpstr>Office Theme</vt:lpstr>
      <vt:lpstr>Κεφάλαιο 4 Δίκτυα Υπολογιστών</vt:lpstr>
      <vt:lpstr>Η έννοια του Δικτύου</vt:lpstr>
      <vt:lpstr>Η έννοια του Δικτύου</vt:lpstr>
      <vt:lpstr>Η έννοια του Δικτύου Υπολογιστών</vt:lpstr>
      <vt:lpstr>Σύνδεση Υπολογιστών</vt:lpstr>
      <vt:lpstr>Σύνδεση Υπολογιστών</vt:lpstr>
      <vt:lpstr>Σύνδεση Υπολογιστών</vt:lpstr>
      <vt:lpstr>Πρωτόκολλα Επικοινωνίας</vt:lpstr>
      <vt:lpstr>Πρωτόκολλα Επικοινωνίας</vt:lpstr>
      <vt:lpstr>Παραδείγματα Πρωτοκόλλων</vt:lpstr>
      <vt:lpstr>Modem</vt:lpstr>
      <vt:lpstr>Modem</vt:lpstr>
      <vt:lpstr>Πλεονεκτήματα Δικτύων</vt:lpstr>
      <vt:lpstr>Πλεονεκτήματα Δικτύων</vt:lpstr>
      <vt:lpstr>Πλεονεκτήματα Δικτύων</vt:lpstr>
      <vt:lpstr>Πλεονεκτήματα Δικτύων</vt:lpstr>
      <vt:lpstr>Πλεονεκτήματα Δικτύων</vt:lpstr>
      <vt:lpstr>Πλεονεκτήματα Δικτύων</vt:lpstr>
      <vt:lpstr>Μειονεκτήματα Δικτύων</vt:lpstr>
      <vt:lpstr>Είδη Δικτύων</vt:lpstr>
      <vt:lpstr>Είδη Δικτύων</vt:lpstr>
      <vt:lpstr>Είδη Δικτύων</vt:lpstr>
      <vt:lpstr>Είδη Δικτύων</vt:lpstr>
      <vt:lpstr>Το δίκτυο του σχολικού εργαστηρίου</vt:lpstr>
      <vt:lpstr>Το δίκτυο του σχολικού εργαστηρίου</vt:lpstr>
      <vt:lpstr>Το δίκτυο του σχολικού εργαστηρίου</vt:lpstr>
      <vt:lpstr>Το οικιακό δίκτυο</vt:lpstr>
      <vt:lpstr>Το οικιακό δίκτυο</vt:lpstr>
      <vt:lpstr>Internet - Διαδίκτυο</vt:lpstr>
      <vt:lpstr>Internet - Διαδίκτυο</vt:lpstr>
      <vt:lpstr>Internet - Διαδίκτυο</vt:lpstr>
      <vt:lpstr>Internet - Διαδίκτυο</vt:lpstr>
      <vt:lpstr>Internet - Διαδίκτυο</vt:lpstr>
      <vt:lpstr>Internet - Διαδίκτυο</vt:lpstr>
      <vt:lpstr>Σύνδεση στο Διαδίκτυο</vt:lpstr>
      <vt:lpstr>Σύνδεση στο Διαδίκτυο</vt:lpstr>
      <vt:lpstr>Ταχύτητα Σύνδεση σε Δίκτυο</vt:lpstr>
      <vt:lpstr>Τεχνολογίες Σύνδεσης στο Διαδίκτυο</vt:lpstr>
      <vt:lpstr>Τεχνολογίες Σύνδεσης στο Διαδίκτυο</vt:lpstr>
      <vt:lpstr>Επικοινωνία Η/Υ στο Διαδίκτυο</vt:lpstr>
      <vt:lpstr>Επικοινωνία Η/Υ στο Διαδίκτυο</vt:lpstr>
      <vt:lpstr>Επικοινωνία Η/Υ στο Διαδίκτυο</vt:lpstr>
      <vt:lpstr>Επικοινωνία Η/Υ στο Διαδίκτυο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2025-03-03T21:36:05Z</dcterms:modified>
</cp:coreProperties>
</file>