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2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4606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3fe637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3fe637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23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13fe637f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13fe637f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6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9e6663e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9e6663e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70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910adcce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910adcce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01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13fe637f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13fe637f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54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13fe637f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13fe637f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0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180545f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180545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668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13fe637f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13fe637f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0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85332579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85332579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017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ad67073f5e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ad67073f5e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56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13fe637f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13fe637f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91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13fe637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13fe637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78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d67073f5e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d67073f5e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12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d67073f5e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ad67073f5e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36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ad67073f5e_1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2ad67073f5e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48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ad67073f5e_1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2ad67073f5e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16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85332579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85332579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21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d67073f5e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d67073f5e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03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d67073f5e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d67073f5e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3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d67073f5e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d67073f5e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69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d67073f5e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d67073f5e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9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40504596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41872594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273844"/>
            <a:ext cx="1971675" cy="4358879"/>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273844"/>
            <a:ext cx="5800725" cy="435887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39252278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extLst>
      <p:ext uri="{BB962C8B-B14F-4D97-AF65-F5344CB8AC3E}">
        <p14:creationId xmlns:p14="http://schemas.microsoft.com/office/powerpoint/2010/main" val="95704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6984524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2601414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369219"/>
            <a:ext cx="3886200" cy="326350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369219"/>
            <a:ext cx="3886200" cy="326350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7872475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273844"/>
            <a:ext cx="7886700" cy="99417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1878806"/>
            <a:ext cx="3868340"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1878806"/>
            <a:ext cx="3887391"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9253920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34170427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5289031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42900"/>
            <a:ext cx="2949178" cy="120015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20537084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42900"/>
            <a:ext cx="2949178" cy="120015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600033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4/8/2024</a:t>
            </a:fld>
            <a:endParaRPr lang="en-US" dirty="0"/>
          </a:p>
        </p:txBody>
      </p:sp>
      <p:sp>
        <p:nvSpPr>
          <p:cNvPr id="5" name="Θέση υποσέλιδου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l" smtClean="0"/>
              <a:t>‹#›</a:t>
            </a:fld>
            <a:endParaRPr lang="el"/>
          </a:p>
        </p:txBody>
      </p:sp>
    </p:spTree>
    <p:extLst>
      <p:ext uri="{BB962C8B-B14F-4D97-AF65-F5344CB8AC3E}">
        <p14:creationId xmlns:p14="http://schemas.microsoft.com/office/powerpoint/2010/main" val="1100322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info.cern.ch/"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demo-visualdialog.cloudcv.org/" TargetMode="External"/><Relationship Id="rId13" Type="http://schemas.openxmlformats.org/officeDocument/2006/relationships/hyperlink" Target="https://geronimostilton.com/GR-gr/home/" TargetMode="External"/><Relationship Id="rId3" Type="http://schemas.openxmlformats.org/officeDocument/2006/relationships/hyperlink" Target="http://www.tuxpaint.org/" TargetMode="External"/><Relationship Id="rId7" Type="http://schemas.openxmlformats.org/officeDocument/2006/relationships/hyperlink" Target="http://popplet.com/" TargetMode="External"/><Relationship Id="rId12" Type="http://schemas.openxmlformats.org/officeDocument/2006/relationships/hyperlink" Target="https://quickdraw.withgoogle.com/" TargetMode="External"/><Relationship Id="rId2" Type="http://schemas.openxmlformats.org/officeDocument/2006/relationships/notesSlide" Target="../notesSlides/notesSlide15.xml"/><Relationship Id="rId16" Type="http://schemas.openxmlformats.org/officeDocument/2006/relationships/hyperlink" Target="http://silentteacher.toxicode.fr/" TargetMode="External"/><Relationship Id="rId1" Type="http://schemas.openxmlformats.org/officeDocument/2006/relationships/slideLayout" Target="../slideLayouts/slideLayout12.xml"/><Relationship Id="rId6" Type="http://schemas.openxmlformats.org/officeDocument/2006/relationships/hyperlink" Target="https://blockly.games/?lang=el" TargetMode="External"/><Relationship Id="rId11" Type="http://schemas.openxmlformats.org/officeDocument/2006/relationships/hyperlink" Target="https://www.autodraw.com/" TargetMode="External"/><Relationship Id="rId5" Type="http://schemas.openxmlformats.org/officeDocument/2006/relationships/hyperlink" Target="https://code.org/" TargetMode="External"/><Relationship Id="rId15" Type="http://schemas.openxmlformats.org/officeDocument/2006/relationships/hyperlink" Target="https://www.jigsawplanet.com/" TargetMode="External"/><Relationship Id="rId10" Type="http://schemas.openxmlformats.org/officeDocument/2006/relationships/hyperlink" Target="http://weavesilk.com/" TargetMode="External"/><Relationship Id="rId4" Type="http://schemas.openxmlformats.org/officeDocument/2006/relationships/hyperlink" Target="https://gcompris.net/index-el.html" TargetMode="External"/><Relationship Id="rId9" Type="http://schemas.openxmlformats.org/officeDocument/2006/relationships/hyperlink" Target="http://www.mikrapaidia.gr/ccsintro/" TargetMode="External"/><Relationship Id="rId14" Type="http://schemas.openxmlformats.org/officeDocument/2006/relationships/hyperlink" Target="https://wordar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 b="1" dirty="0">
                <a:solidFill>
                  <a:srgbClr val="FF0000"/>
                </a:solidFill>
              </a:rPr>
              <a:t>Κεφάλαιο </a:t>
            </a:r>
            <a:r>
              <a:rPr lang="el" b="1" dirty="0" smtClean="0">
                <a:solidFill>
                  <a:srgbClr val="FF0000"/>
                </a:solidFill>
              </a:rPr>
              <a:t>12</a:t>
            </a:r>
            <a:r>
              <a:rPr lang="el" b="1" dirty="0">
                <a:solidFill>
                  <a:srgbClr val="FF0000"/>
                </a:solidFill>
              </a:rPr>
              <a:t/>
            </a:r>
            <a:br>
              <a:rPr lang="el" b="1" dirty="0">
                <a:solidFill>
                  <a:srgbClr val="FF0000"/>
                </a:solidFill>
              </a:rPr>
            </a:br>
            <a:r>
              <a:rPr lang="el" b="1" dirty="0">
                <a:solidFill>
                  <a:srgbClr val="FF0000"/>
                </a:solidFill>
              </a:rPr>
              <a:t>Ο Παγκόσμιος Ιστός</a:t>
            </a:r>
            <a:endParaRPr b="1" dirty="0">
              <a:solidFill>
                <a:srgbClr val="FF0000"/>
              </a:solidFill>
            </a:endParaRPr>
          </a:p>
        </p:txBody>
      </p:sp>
      <p:sp>
        <p:nvSpPr>
          <p:cNvPr id="61" name="Google Shape;61;p14"/>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l" sz="2300" dirty="0"/>
              <a:t>Πληροφορική Α Γυμνασίου</a:t>
            </a:r>
            <a:br>
              <a:rPr lang="el" sz="2300" dirty="0"/>
            </a:br>
            <a:r>
              <a:rPr lang="el" sz="2300" dirty="0"/>
              <a:t>Ενότητα 4: Γνωριμία με το Διαδίκτυο και τις υπηρεσίες του</a:t>
            </a:r>
            <a:endParaRPr sz="2300" dirty="0"/>
          </a:p>
          <a:p>
            <a:pPr marL="0" lvl="0" indent="0" algn="ctr" rtl="0">
              <a:spcBef>
                <a:spcPts val="0"/>
              </a:spcBef>
              <a:spcAft>
                <a:spcPts val="0"/>
              </a:spcAft>
              <a:buClr>
                <a:schemeClr val="dk1"/>
              </a:buClr>
              <a:buSzPts val="11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Πώς ξεκίνησε ο Παγκόσμιος Ιστός;</a:t>
            </a:r>
            <a:endParaRPr dirty="0"/>
          </a:p>
        </p:txBody>
      </p:sp>
      <p:sp>
        <p:nvSpPr>
          <p:cNvPr id="153" name="Google Shape;153;p25"/>
          <p:cNvSpPr txBox="1">
            <a:spLocks noGrp="1"/>
          </p:cNvSpPr>
          <p:nvPr>
            <p:ph type="body" idx="1"/>
          </p:nvPr>
        </p:nvSpPr>
        <p:spPr>
          <a:xfrm>
            <a:off x="311700" y="1152475"/>
            <a:ext cx="4921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Το 1989 ο Τιμ Μπέρνερς Λι μέλος του κέντρου CERN, προσπαθώντας να βρει ένα τρόπο να αρχειοθετεί τις επιστημονικές μελέτες των συνεργατών του CERN, επινόησε τον Παγκόσμιο Ιστό</a:t>
            </a:r>
            <a:endParaRPr dirty="0"/>
          </a:p>
          <a:p>
            <a:pPr marL="0" lvl="0" indent="0" algn="l" rtl="0">
              <a:spcBef>
                <a:spcPts val="1600"/>
              </a:spcBef>
              <a:spcAft>
                <a:spcPts val="1600"/>
              </a:spcAft>
              <a:buNone/>
            </a:pPr>
            <a:r>
              <a:rPr lang="el" dirty="0"/>
              <a:t>Η επιτυχία του ήταν τόσο μεγάλη, ώστε πολύ γρήγορα ενσωματώθηκε στις υπηρεσίες του Διαδικτύου γνωρίζοντας τεράστια απήχηση χάρη στον απλό και ελκυστικό τρόπο περιήγησης και αναζήτησης πληροφοριών.</a:t>
            </a:r>
            <a:endParaRPr dirty="0"/>
          </a:p>
        </p:txBody>
      </p:sp>
      <p:pic>
        <p:nvPicPr>
          <p:cNvPr id="152" name="Google Shape;152;p25"/>
          <p:cNvPicPr preferRelativeResize="0"/>
          <p:nvPr/>
        </p:nvPicPr>
        <p:blipFill>
          <a:blip r:embed="rId3">
            <a:alphaModFix/>
          </a:blip>
          <a:stretch>
            <a:fillRect/>
          </a:stretch>
        </p:blipFill>
        <p:spPr>
          <a:xfrm>
            <a:off x="6007400" y="1589221"/>
            <a:ext cx="3057525" cy="3371850"/>
          </a:xfrm>
          <a:prstGeom prst="rect">
            <a:avLst/>
          </a:prstGeom>
          <a:ln>
            <a:noFill/>
          </a:ln>
          <a:effectLst>
            <a:softEdge rad="112500"/>
          </a:effectLst>
        </p:spPr>
      </p:pic>
      <p:sp>
        <p:nvSpPr>
          <p:cNvPr id="154" name="Google Shape;154;p25"/>
          <p:cNvSpPr/>
          <p:nvPr/>
        </p:nvSpPr>
        <p:spPr>
          <a:xfrm>
            <a:off x="6521806" y="238475"/>
            <a:ext cx="2622194" cy="1558499"/>
          </a:xfrm>
          <a:prstGeom prst="cloudCallout">
            <a:avLst>
              <a:gd name="adj1" fmla="val -15673"/>
              <a:gd name="adj2" fmla="val 61758"/>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dirty="0"/>
              <a:t>Θέλω να μπορώ να ανταλλάσω έγγραφά με τους συναδέλφους μου εύκολα</a:t>
            </a:r>
            <a:endParaRPr dirty="0"/>
          </a:p>
        </p:txBody>
      </p:sp>
      <p:sp>
        <p:nvSpPr>
          <p:cNvPr id="155" name="Google Shape;155;p25"/>
          <p:cNvSpPr/>
          <p:nvPr/>
        </p:nvSpPr>
        <p:spPr>
          <a:xfrm>
            <a:off x="5405175" y="2202075"/>
            <a:ext cx="1308600" cy="637200"/>
          </a:xfrm>
          <a:prstGeom prst="rect">
            <a:avLst/>
          </a:prstGeom>
          <a:solidFill>
            <a:srgbClr val="FF00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b="1"/>
              <a:t>CERN </a:t>
            </a:r>
            <a:endParaRPr b="1"/>
          </a:p>
          <a:p>
            <a:pPr marL="0" lvl="0" indent="0" algn="ctr" rtl="0">
              <a:spcBef>
                <a:spcPts val="0"/>
              </a:spcBef>
              <a:spcAft>
                <a:spcPts val="0"/>
              </a:spcAft>
              <a:buNone/>
            </a:pPr>
            <a:r>
              <a:rPr lang="el" b="1"/>
              <a:t>back to 1989</a:t>
            </a:r>
            <a:endParaRPr b="1"/>
          </a:p>
        </p:txBody>
      </p:sp>
      <p:cxnSp>
        <p:nvCxnSpPr>
          <p:cNvPr id="156" name="Google Shape;156;p25"/>
          <p:cNvCxnSpPr/>
          <p:nvPr/>
        </p:nvCxnSpPr>
        <p:spPr>
          <a:xfrm rot="10800000" flipH="1">
            <a:off x="5597600" y="1846175"/>
            <a:ext cx="409800" cy="3870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25"/>
          <p:cNvCxnSpPr/>
          <p:nvPr/>
        </p:nvCxnSpPr>
        <p:spPr>
          <a:xfrm rot="10800000">
            <a:off x="6007475" y="1846225"/>
            <a:ext cx="375300" cy="364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Η πρώτη επίσημη δοκιμή του Παγκόσμιου Ιστού</a:t>
            </a:r>
            <a:endParaRPr/>
          </a:p>
        </p:txBody>
      </p:sp>
      <p:sp>
        <p:nvSpPr>
          <p:cNvPr id="163" name="Google Shape;163;p26"/>
          <p:cNvSpPr txBox="1">
            <a:spLocks noGrp="1"/>
          </p:cNvSpPr>
          <p:nvPr>
            <p:ph idx="1"/>
          </p:nvPr>
        </p:nvSpPr>
        <p:spPr>
          <a:xfrm>
            <a:off x="628650" y="1326734"/>
            <a:ext cx="4396614" cy="37864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sz="1600" dirty="0"/>
              <a:t>Στις 25.12.1990, την ώρα που κάποιοι έτρεχαν για το χριστουγεννιάτικο ρεβεγιόν, o Tim Berners-Lee και ο Robert Cailliau έκανα την πρώτη δοκιμή του WWW (World Wide Web).</a:t>
            </a:r>
            <a:endParaRPr sz="1600" dirty="0"/>
          </a:p>
          <a:p>
            <a:pPr marL="0" lvl="0" indent="0" algn="l" rtl="0">
              <a:spcBef>
                <a:spcPts val="1600"/>
              </a:spcBef>
              <a:spcAft>
                <a:spcPts val="0"/>
              </a:spcAft>
              <a:buClr>
                <a:schemeClr val="dk1"/>
              </a:buClr>
              <a:buSzPts val="1100"/>
              <a:buFont typeface="Arial"/>
              <a:buNone/>
            </a:pPr>
            <a:r>
              <a:rPr lang="el" sz="1600" dirty="0"/>
              <a:t>Εκείνη την ημέρα κατάφεραν να δημιουργήσουν την πρώτη επιτυχημένη επικοινωνία μεταξύ του πρώτου προγράμματος περιήγησης (με όνομα WorldWideWeb) και ενός διακομιστή μέσω του Διαδικτύου.</a:t>
            </a:r>
            <a:endParaRPr sz="1600" dirty="0"/>
          </a:p>
          <a:p>
            <a:pPr marL="0" lvl="0" indent="0" algn="l" rtl="0">
              <a:spcBef>
                <a:spcPts val="1600"/>
              </a:spcBef>
              <a:spcAft>
                <a:spcPts val="1600"/>
              </a:spcAft>
              <a:buNone/>
            </a:pPr>
            <a:r>
              <a:rPr lang="el" sz="1600" dirty="0"/>
              <a:t>Το προηγούμενο χρονικό διάστημα ο Tim είχε ολοκληρώσει τις πρώτες εκδόσειςτων βασικών στοιχείων του Παγκόσμιου Ιστού, HTTP (HyperText Transfer Protocol) και HTML (HyperText Markup Language) καθώς και τον απαραίτητο browser για να γίνει η δοκιμή</a:t>
            </a:r>
            <a:r>
              <a:rPr lang="el" sz="1400" dirty="0"/>
              <a:t>.</a:t>
            </a:r>
            <a:endParaRPr sz="1400" dirty="0"/>
          </a:p>
        </p:txBody>
      </p:sp>
      <p:pic>
        <p:nvPicPr>
          <p:cNvPr id="165" name="Google Shape;165;p26"/>
          <p:cNvPicPr preferRelativeResize="0"/>
          <p:nvPr/>
        </p:nvPicPr>
        <p:blipFill>
          <a:blip r:embed="rId3">
            <a:alphaModFix/>
          </a:blip>
          <a:stretch>
            <a:fillRect/>
          </a:stretch>
        </p:blipFill>
        <p:spPr>
          <a:xfrm>
            <a:off x="5096617" y="1332714"/>
            <a:ext cx="3800238" cy="3657017"/>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Δωρεάν ή με Χρέωση;</a:t>
            </a:r>
            <a:endParaRPr/>
          </a:p>
        </p:txBody>
      </p:sp>
      <p:sp>
        <p:nvSpPr>
          <p:cNvPr id="171" name="Google Shape;171;p27"/>
          <p:cNvSpPr txBox="1">
            <a:spLocks noGrp="1"/>
          </p:cNvSpPr>
          <p:nvPr>
            <p:ph type="body" idx="1"/>
          </p:nvPr>
        </p:nvSpPr>
        <p:spPr>
          <a:xfrm>
            <a:off x="311700" y="1152475"/>
            <a:ext cx="4564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Αν είχατε επινοήσεις εσείς την υπηρεσία του παγκόσμιου ιστού</a:t>
            </a:r>
            <a:endParaRPr/>
          </a:p>
          <a:p>
            <a:pPr marL="0" lvl="0" indent="0" algn="l" rtl="0">
              <a:spcBef>
                <a:spcPts val="1600"/>
              </a:spcBef>
              <a:spcAft>
                <a:spcPts val="1600"/>
              </a:spcAft>
              <a:buNone/>
            </a:pPr>
            <a:r>
              <a:rPr lang="el"/>
              <a:t>θα την αφήνατε ελεύθεση ή θα την “κλείνατε” και θα ζητούσατε χρήματα από όποιον ήθελε να τη χρησιμοποιήσει;</a:t>
            </a:r>
            <a:endParaRPr/>
          </a:p>
        </p:txBody>
      </p:sp>
      <p:pic>
        <p:nvPicPr>
          <p:cNvPr id="172" name="Google Shape;172;p27"/>
          <p:cNvPicPr preferRelativeResize="0"/>
          <p:nvPr/>
        </p:nvPicPr>
        <p:blipFill>
          <a:blip r:embed="rId3">
            <a:alphaModFix/>
          </a:blip>
          <a:stretch>
            <a:fillRect/>
          </a:stretch>
        </p:blipFill>
        <p:spPr>
          <a:xfrm>
            <a:off x="6086463" y="1846075"/>
            <a:ext cx="3057525" cy="3371850"/>
          </a:xfrm>
          <a:prstGeom prst="rect">
            <a:avLst/>
          </a:prstGeom>
          <a:noFill/>
          <a:ln>
            <a:noFill/>
          </a:ln>
        </p:spPr>
      </p:pic>
      <p:sp>
        <p:nvSpPr>
          <p:cNvPr id="173" name="Google Shape;173;p27"/>
          <p:cNvSpPr/>
          <p:nvPr/>
        </p:nvSpPr>
        <p:spPr>
          <a:xfrm>
            <a:off x="5301750" y="96875"/>
            <a:ext cx="3357000" cy="1749300"/>
          </a:xfrm>
          <a:prstGeom prst="cloudCallout">
            <a:avLst>
              <a:gd name="adj1" fmla="val 41524"/>
              <a:gd name="adj2" fmla="val 54083"/>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300"/>
              <a:t>Ελεύθερα ή Κλειστά</a:t>
            </a:r>
            <a:endParaRPr sz="2300"/>
          </a:p>
        </p:txBody>
      </p:sp>
      <p:sp>
        <p:nvSpPr>
          <p:cNvPr id="174" name="Google Shape;174;p27"/>
          <p:cNvSpPr/>
          <p:nvPr/>
        </p:nvSpPr>
        <p:spPr>
          <a:xfrm>
            <a:off x="5405175" y="2202075"/>
            <a:ext cx="1308600" cy="637200"/>
          </a:xfrm>
          <a:prstGeom prst="rect">
            <a:avLst/>
          </a:prstGeom>
          <a:solidFill>
            <a:srgbClr val="FF00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b="1"/>
              <a:t>CERN </a:t>
            </a:r>
            <a:endParaRPr b="1"/>
          </a:p>
          <a:p>
            <a:pPr marL="0" lvl="0" indent="0" algn="ctr" rtl="0">
              <a:spcBef>
                <a:spcPts val="0"/>
              </a:spcBef>
              <a:spcAft>
                <a:spcPts val="0"/>
              </a:spcAft>
              <a:buNone/>
            </a:pPr>
            <a:r>
              <a:rPr lang="el" b="1"/>
              <a:t>back to 1989</a:t>
            </a:r>
            <a:endParaRPr b="1"/>
          </a:p>
        </p:txBody>
      </p:sp>
      <p:cxnSp>
        <p:nvCxnSpPr>
          <p:cNvPr id="175" name="Google Shape;175;p27"/>
          <p:cNvCxnSpPr/>
          <p:nvPr/>
        </p:nvCxnSpPr>
        <p:spPr>
          <a:xfrm rot="10800000" flipH="1">
            <a:off x="5597600" y="1846175"/>
            <a:ext cx="409800" cy="3870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27"/>
          <p:cNvCxnSpPr/>
          <p:nvPr/>
        </p:nvCxnSpPr>
        <p:spPr>
          <a:xfrm rot="10800000">
            <a:off x="6007475" y="1846225"/>
            <a:ext cx="375300" cy="364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Πώς έμοιαζε η πρώτη ιστοσελίδα ever...</a:t>
            </a:r>
            <a:endParaRPr/>
          </a:p>
        </p:txBody>
      </p:sp>
      <p:sp>
        <p:nvSpPr>
          <p:cNvPr id="181" name="Google Shape;181;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Ιστοσελίδα του CERN</a:t>
            </a:r>
            <a:endParaRPr dirty="0"/>
          </a:p>
          <a:p>
            <a:pPr marL="0" lvl="0" indent="0" algn="l" rtl="0">
              <a:spcBef>
                <a:spcPts val="1600"/>
              </a:spcBef>
              <a:spcAft>
                <a:spcPts val="1600"/>
              </a:spcAft>
              <a:buNone/>
            </a:pPr>
            <a:r>
              <a:rPr lang="el" u="sng" dirty="0">
                <a:solidFill>
                  <a:schemeClr val="hlink"/>
                </a:solidFill>
                <a:hlinkClick r:id="rId3"/>
              </a:rPr>
              <a:t>http://info.cern.ch/</a:t>
            </a:r>
            <a:endParaRPr dirty="0"/>
          </a:p>
        </p:txBody>
      </p:sp>
      <p:pic>
        <p:nvPicPr>
          <p:cNvPr id="183" name="Google Shape;183;p28"/>
          <p:cNvPicPr preferRelativeResize="0"/>
          <p:nvPr/>
        </p:nvPicPr>
        <p:blipFill>
          <a:blip r:embed="rId4">
            <a:alphaModFix/>
          </a:blip>
          <a:stretch>
            <a:fillRect/>
          </a:stretch>
        </p:blipFill>
        <p:spPr>
          <a:xfrm>
            <a:off x="3207175" y="1152475"/>
            <a:ext cx="5446325" cy="3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Πώς ξεχωρίζουμε τις διαφορετικές ιστοσελίδες;</a:t>
            </a:r>
            <a:endParaRPr/>
          </a:p>
        </p:txBody>
      </p:sp>
      <p:sp>
        <p:nvSpPr>
          <p:cNvPr id="189" name="Google Shape;189;p29"/>
          <p:cNvSpPr txBox="1">
            <a:spLocks noGrp="1"/>
          </p:cNvSpPr>
          <p:nvPr>
            <p:ph type="body" idx="1"/>
          </p:nvPr>
        </p:nvSpPr>
        <p:spPr>
          <a:xfrm>
            <a:off x="311700" y="1152475"/>
            <a:ext cx="8520600" cy="8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Κάθε ιστοσελίδα έχει μία </a:t>
            </a:r>
            <a:r>
              <a:rPr lang="el" b="1">
                <a:highlight>
                  <a:srgbClr val="FFFF00"/>
                </a:highlight>
              </a:rPr>
              <a:t>μοναδική διεύθυνση URL</a:t>
            </a:r>
            <a:r>
              <a:rPr lang="el">
                <a:highlight>
                  <a:srgbClr val="FFFF00"/>
                </a:highlight>
              </a:rPr>
              <a:t> (Uniform Resource Locator)</a:t>
            </a:r>
            <a:r>
              <a:rPr lang="el"/>
              <a:t> την οποία πρέπει να γνωρίζουμε για να μπορέσουμε να την επισκεφτούμε</a:t>
            </a:r>
            <a:endParaRPr/>
          </a:p>
          <a:p>
            <a:pPr marL="0" lvl="0" indent="0" algn="l" rtl="0">
              <a:spcBef>
                <a:spcPts val="1600"/>
              </a:spcBef>
              <a:spcAft>
                <a:spcPts val="1600"/>
              </a:spcAft>
              <a:buNone/>
            </a:pPr>
            <a:endParaRPr/>
          </a:p>
        </p:txBody>
      </p:sp>
      <p:pic>
        <p:nvPicPr>
          <p:cNvPr id="190" name="Google Shape;190;p29"/>
          <p:cNvPicPr preferRelativeResize="0"/>
          <p:nvPr/>
        </p:nvPicPr>
        <p:blipFill>
          <a:blip r:embed="rId3">
            <a:alphaModFix/>
          </a:blip>
          <a:stretch>
            <a:fillRect/>
          </a:stretch>
        </p:blipFill>
        <p:spPr>
          <a:xfrm>
            <a:off x="152400" y="2042874"/>
            <a:ext cx="8839201" cy="287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Παραδείγματα URLs ιστοσελίδων…</a:t>
            </a:r>
            <a:endParaRPr/>
          </a:p>
        </p:txBody>
      </p:sp>
      <p:sp>
        <p:nvSpPr>
          <p:cNvPr id="196" name="Google Shape;196;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 sz="1600" dirty="0"/>
              <a:t>TuxPaint </a:t>
            </a:r>
            <a:r>
              <a:rPr lang="el" sz="1600" u="sng" dirty="0">
                <a:solidFill>
                  <a:schemeClr val="hlink"/>
                </a:solidFill>
                <a:hlinkClick r:id="rId3"/>
              </a:rPr>
              <a:t>http://www.tuxpaint.org/</a:t>
            </a:r>
            <a:r>
              <a:rPr lang="el" sz="1600" dirty="0"/>
              <a:t/>
            </a:r>
            <a:br>
              <a:rPr lang="el" sz="1600" dirty="0"/>
            </a:br>
            <a:r>
              <a:rPr lang="el" sz="1600" dirty="0"/>
              <a:t>G-Compris </a:t>
            </a:r>
            <a:r>
              <a:rPr lang="el" sz="1600" u="sng" dirty="0">
                <a:solidFill>
                  <a:schemeClr val="hlink"/>
                </a:solidFill>
                <a:hlinkClick r:id="rId4"/>
              </a:rPr>
              <a:t>https://gcompris.net/index-el.html</a:t>
            </a:r>
            <a:r>
              <a:rPr lang="el" sz="1600" dirty="0"/>
              <a:t/>
            </a:r>
            <a:br>
              <a:rPr lang="el" sz="1600" dirty="0"/>
            </a:br>
            <a:r>
              <a:rPr lang="el" sz="1600" dirty="0"/>
              <a:t>Code Org </a:t>
            </a:r>
            <a:r>
              <a:rPr lang="el" sz="1600" u="sng" dirty="0">
                <a:solidFill>
                  <a:schemeClr val="hlink"/>
                </a:solidFill>
                <a:hlinkClick r:id="rId5"/>
              </a:rPr>
              <a:t>https://code.org/</a:t>
            </a:r>
            <a:r>
              <a:rPr lang="el" sz="1600" dirty="0"/>
              <a:t/>
            </a:r>
            <a:br>
              <a:rPr lang="el" sz="1600" dirty="0"/>
            </a:br>
            <a:r>
              <a:rPr lang="el" sz="1600" dirty="0"/>
              <a:t>Blockly </a:t>
            </a:r>
            <a:r>
              <a:rPr lang="el" sz="1600" u="sng" dirty="0">
                <a:solidFill>
                  <a:schemeClr val="hlink"/>
                </a:solidFill>
                <a:hlinkClick r:id="rId6"/>
              </a:rPr>
              <a:t>https://blockly.games/?lang=el</a:t>
            </a:r>
            <a:r>
              <a:rPr lang="el" sz="1600" dirty="0"/>
              <a:t/>
            </a:r>
            <a:br>
              <a:rPr lang="el" sz="1600" dirty="0"/>
            </a:br>
            <a:r>
              <a:rPr lang="el" sz="1600" dirty="0"/>
              <a:t>Popplet </a:t>
            </a:r>
            <a:r>
              <a:rPr lang="el" sz="1600" u="sng" dirty="0">
                <a:solidFill>
                  <a:schemeClr val="hlink"/>
                </a:solidFill>
                <a:hlinkClick r:id="rId7"/>
              </a:rPr>
              <a:t>http://popplet.com/</a:t>
            </a:r>
            <a:r>
              <a:rPr lang="el" sz="1600" dirty="0"/>
              <a:t/>
            </a:r>
            <a:br>
              <a:rPr lang="el" sz="1600" dirty="0"/>
            </a:br>
            <a:r>
              <a:rPr lang="el" sz="1600" dirty="0"/>
              <a:t>Visual Chat Bot </a:t>
            </a:r>
            <a:r>
              <a:rPr lang="el" sz="1600" u="sng" dirty="0">
                <a:solidFill>
                  <a:schemeClr val="hlink"/>
                </a:solidFill>
                <a:hlinkClick r:id="rId8"/>
              </a:rPr>
              <a:t>http://demo-visualdialog.cloudcv.org/</a:t>
            </a:r>
            <a:r>
              <a:rPr lang="el" sz="1600" dirty="0"/>
              <a:t/>
            </a:r>
            <a:br>
              <a:rPr lang="el" sz="1600" dirty="0"/>
            </a:br>
            <a:r>
              <a:rPr lang="el" sz="1600" dirty="0"/>
              <a:t>Αερόστατο </a:t>
            </a:r>
            <a:r>
              <a:rPr lang="el" sz="1600" u="sng" dirty="0">
                <a:solidFill>
                  <a:schemeClr val="hlink"/>
                </a:solidFill>
                <a:hlinkClick r:id="rId9"/>
              </a:rPr>
              <a:t>http://www.mikrapaidia.gr/ccsintro/</a:t>
            </a:r>
            <a:r>
              <a:rPr lang="el" sz="1600" dirty="0"/>
              <a:t/>
            </a:r>
            <a:br>
              <a:rPr lang="el" sz="1600" dirty="0"/>
            </a:br>
            <a:r>
              <a:rPr lang="el" sz="1600" dirty="0"/>
              <a:t>Ζωγράφισε Μετάξι </a:t>
            </a:r>
            <a:r>
              <a:rPr lang="el" sz="1600" u="sng" dirty="0">
                <a:solidFill>
                  <a:schemeClr val="hlink"/>
                </a:solidFill>
                <a:hlinkClick r:id="rId10"/>
              </a:rPr>
              <a:t>http://weavesilk.com/</a:t>
            </a:r>
            <a:r>
              <a:rPr lang="el" sz="1600" dirty="0"/>
              <a:t/>
            </a:r>
            <a:br>
              <a:rPr lang="el" sz="1600" dirty="0"/>
            </a:br>
            <a:r>
              <a:rPr lang="el" sz="1600" dirty="0"/>
              <a:t>Ζωγράφισε </a:t>
            </a:r>
            <a:r>
              <a:rPr lang="el" sz="1600" u="sng" dirty="0">
                <a:solidFill>
                  <a:schemeClr val="hlink"/>
                </a:solidFill>
                <a:hlinkClick r:id="rId11"/>
              </a:rPr>
              <a:t>https://www.autodraw.com/</a:t>
            </a:r>
            <a:r>
              <a:rPr lang="el" sz="1600" dirty="0"/>
              <a:t> και </a:t>
            </a:r>
            <a:r>
              <a:rPr lang="el" sz="1600" u="sng" dirty="0">
                <a:solidFill>
                  <a:schemeClr val="hlink"/>
                </a:solidFill>
                <a:hlinkClick r:id="rId12"/>
              </a:rPr>
              <a:t>https://quickdraw.withgoogle.com/</a:t>
            </a:r>
            <a:r>
              <a:rPr lang="el" sz="1600" dirty="0"/>
              <a:t> </a:t>
            </a:r>
            <a:br>
              <a:rPr lang="el" sz="1600" dirty="0"/>
            </a:br>
            <a:r>
              <a:rPr lang="el" sz="1600" dirty="0"/>
              <a:t>Ιστοδελίδα του Τζερόνυμο Στίλτον </a:t>
            </a:r>
            <a:r>
              <a:rPr lang="el" sz="1600" u="sng" dirty="0">
                <a:solidFill>
                  <a:schemeClr val="hlink"/>
                </a:solidFill>
                <a:hlinkClick r:id="rId13"/>
              </a:rPr>
              <a:t>https://geronimostilton.com/GR-gr/home/</a:t>
            </a:r>
            <a:r>
              <a:rPr lang="el" sz="1600" dirty="0"/>
              <a:t/>
            </a:r>
            <a:br>
              <a:rPr lang="el" sz="1600" dirty="0"/>
            </a:br>
            <a:r>
              <a:rPr lang="el" sz="1600" dirty="0"/>
              <a:t>Δημιουργία Συνεφολέξεων </a:t>
            </a:r>
            <a:r>
              <a:rPr lang="el" sz="1600" u="sng" dirty="0">
                <a:solidFill>
                  <a:schemeClr val="hlink"/>
                </a:solidFill>
                <a:hlinkClick r:id="rId14"/>
              </a:rPr>
              <a:t>https://wordart.com/</a:t>
            </a:r>
            <a:r>
              <a:rPr lang="el" sz="1600" dirty="0"/>
              <a:t> </a:t>
            </a:r>
            <a:br>
              <a:rPr lang="el" sz="1600" dirty="0"/>
            </a:br>
            <a:r>
              <a:rPr lang="el" sz="1600" dirty="0"/>
              <a:t>Παζλ </a:t>
            </a:r>
            <a:r>
              <a:rPr lang="el" sz="1600" u="sng" dirty="0">
                <a:solidFill>
                  <a:schemeClr val="hlink"/>
                </a:solidFill>
                <a:hlinkClick r:id="rId15"/>
              </a:rPr>
              <a:t>https://www.jigsawplanet.com/</a:t>
            </a:r>
            <a:r>
              <a:rPr lang="el" sz="1600" dirty="0"/>
              <a:t/>
            </a:r>
            <a:br>
              <a:rPr lang="el" sz="1600" dirty="0"/>
            </a:br>
            <a:r>
              <a:rPr lang="el" sz="1600" dirty="0"/>
              <a:t>Ο σιωπηλός δάσκαλος </a:t>
            </a:r>
            <a:r>
              <a:rPr lang="el" sz="1600" u="sng" dirty="0">
                <a:solidFill>
                  <a:schemeClr val="hlink"/>
                </a:solidFill>
                <a:hlinkClick r:id="rId16"/>
              </a:rPr>
              <a:t>http://silentteacher.toxicode.fr/</a:t>
            </a:r>
            <a:r>
              <a:rPr lang="el" sz="1600" dirty="0"/>
              <a:t> </a:t>
            </a:r>
            <a:br>
              <a:rPr lang="el" sz="1600" dirty="0"/>
            </a:b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200" dirty="0"/>
              <a:t>Με ποιό πρόγραμμα επισκεπτόμαστε ιστοσελίδες;</a:t>
            </a:r>
            <a:endParaRPr sz="3200" dirty="0"/>
          </a:p>
        </p:txBody>
      </p:sp>
      <p:sp>
        <p:nvSpPr>
          <p:cNvPr id="201" name="Google Shape;201;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Αν θέλουμε να επισκεφτούμε μια ιστοσελίδα, αρκεί να πληκτρολογήσουμε τη διεύθυνσή της στο </a:t>
            </a:r>
            <a:r>
              <a:rPr lang="el" b="1" dirty="0">
                <a:solidFill>
                  <a:schemeClr val="bg1"/>
                </a:solidFill>
                <a:highlight>
                  <a:schemeClr val="accent6"/>
                </a:highlight>
              </a:rPr>
              <a:t>Λογισμικό Πλοήγησης</a:t>
            </a:r>
            <a:r>
              <a:rPr lang="el" dirty="0">
                <a:solidFill>
                  <a:schemeClr val="bg1"/>
                </a:solidFill>
              </a:rPr>
              <a:t> </a:t>
            </a:r>
            <a:r>
              <a:rPr lang="el" dirty="0"/>
              <a:t>που διαθέτουμε και πατάμε Enter.</a:t>
            </a:r>
            <a:endParaRPr dirty="0"/>
          </a:p>
          <a:p>
            <a:pPr marL="0" lvl="0" indent="0" algn="l" rtl="0">
              <a:spcBef>
                <a:spcPts val="1600"/>
              </a:spcBef>
              <a:spcAft>
                <a:spcPts val="0"/>
              </a:spcAft>
              <a:buClr>
                <a:schemeClr val="dk1"/>
              </a:buClr>
              <a:buSzPts val="1100"/>
              <a:buFont typeface="Arial"/>
              <a:buNone/>
            </a:pPr>
            <a:r>
              <a:rPr lang="el" dirty="0"/>
              <a:t>Μέσα σε λίγα δευτερόλεπτα θα εμφανιστεί η σελίδα στην οθόνη του υπολογιστή μας και θα αρχίσουμε την εξερεύνηση μας απολαμβάνοντας τα εκθέματα του μουσείου.</a:t>
            </a:r>
            <a:endParaRPr dirty="0"/>
          </a:p>
          <a:p>
            <a:pPr marL="0" lvl="0" indent="0" algn="l" rtl="0">
              <a:spcBef>
                <a:spcPts val="1600"/>
              </a:spcBef>
              <a:spcAft>
                <a:spcPts val="0"/>
              </a:spcAft>
              <a:buClr>
                <a:schemeClr val="dk1"/>
              </a:buClr>
              <a:buSzPts val="1100"/>
              <a:buFont typeface="Arial"/>
              <a:buNone/>
            </a:pPr>
            <a:r>
              <a:rPr lang="el" dirty="0"/>
              <a:t>Για να φτάσει η σελίδα στον</a:t>
            </a:r>
            <a:br>
              <a:rPr lang="el" dirty="0"/>
            </a:br>
            <a:r>
              <a:rPr lang="el" dirty="0"/>
              <a:t>υπολογιστή μας έχει</a:t>
            </a:r>
            <a:br>
              <a:rPr lang="el" dirty="0"/>
            </a:br>
            <a:r>
              <a:rPr lang="el" dirty="0"/>
              <a:t>ταξιδέψει από τον υπολογιστή</a:t>
            </a:r>
            <a:br>
              <a:rPr lang="el" dirty="0"/>
            </a:br>
            <a:r>
              <a:rPr lang="el" dirty="0"/>
              <a:t>που την φιλοξενεί μέχρι τον</a:t>
            </a:r>
            <a:br>
              <a:rPr lang="el" dirty="0"/>
            </a:br>
            <a:r>
              <a:rPr lang="el" dirty="0"/>
              <a:t>δικό μας…</a:t>
            </a:r>
            <a:endParaRPr dirty="0"/>
          </a:p>
          <a:p>
            <a:pPr marL="0" lvl="0" indent="0" algn="l" rtl="0">
              <a:spcBef>
                <a:spcPts val="1600"/>
              </a:spcBef>
              <a:spcAft>
                <a:spcPts val="1600"/>
              </a:spcAft>
              <a:buNone/>
            </a:pPr>
            <a:endParaRPr dirty="0"/>
          </a:p>
        </p:txBody>
      </p:sp>
      <p:pic>
        <p:nvPicPr>
          <p:cNvPr id="203" name="Google Shape;203;p31"/>
          <p:cNvPicPr preferRelativeResize="0"/>
          <p:nvPr/>
        </p:nvPicPr>
        <p:blipFill>
          <a:blip r:embed="rId3">
            <a:alphaModFix/>
          </a:blip>
          <a:stretch>
            <a:fillRect/>
          </a:stretch>
        </p:blipFill>
        <p:spPr>
          <a:xfrm>
            <a:off x="3834998" y="3381154"/>
            <a:ext cx="4997302" cy="15073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Λογισμικό Πλοήγησης Ιστού</a:t>
            </a:r>
            <a:endParaRPr/>
          </a:p>
        </p:txBody>
      </p:sp>
      <p:sp>
        <p:nvSpPr>
          <p:cNvPr id="208" name="Google Shape;208;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Οι ιστοσελίδες στον Παγκόσμιο Ιστό είναι συνδεδεμένες μεταξύ τους, έτσι ώστε με τη βοήθεια του ποντικιού να μπορούμε εύκολα να περιηγούμαστε ανάμεσα τους. </a:t>
            </a:r>
            <a:endParaRPr dirty="0"/>
          </a:p>
          <a:p>
            <a:pPr marL="0" lvl="0" indent="0" algn="l" rtl="0">
              <a:spcBef>
                <a:spcPts val="1600"/>
              </a:spcBef>
              <a:spcAft>
                <a:spcPts val="0"/>
              </a:spcAft>
              <a:buNone/>
            </a:pPr>
            <a:r>
              <a:rPr lang="el" dirty="0"/>
              <a:t>Το προγράμματα με τα οποία περιηγούμαστε στο Διαδίκτυο και βλέπουμε το περιεχόμενο των ιστοσελίδων στην οθόνη του υπολογιστής μας, ονομάζονται </a:t>
            </a:r>
            <a:r>
              <a:rPr lang="el" dirty="0">
                <a:solidFill>
                  <a:schemeClr val="bg1"/>
                </a:solidFill>
                <a:highlight>
                  <a:schemeClr val="accent6"/>
                </a:highlight>
              </a:rPr>
              <a:t>Λογισμικό Πλοήγησης</a:t>
            </a:r>
            <a:r>
              <a:rPr lang="el" dirty="0">
                <a:solidFill>
                  <a:schemeClr val="bg1"/>
                </a:solidFill>
              </a:rPr>
              <a:t> </a:t>
            </a:r>
            <a:r>
              <a:rPr lang="el" dirty="0"/>
              <a:t>ή </a:t>
            </a:r>
            <a:r>
              <a:rPr lang="el" dirty="0">
                <a:solidFill>
                  <a:schemeClr val="bg1"/>
                </a:solidFill>
                <a:highlight>
                  <a:schemeClr val="accent6"/>
                </a:highlight>
              </a:rPr>
              <a:t>Φυλλομετρητές</a:t>
            </a:r>
            <a:r>
              <a:rPr lang="el" dirty="0">
                <a:highlight>
                  <a:schemeClr val="accent6"/>
                </a:highlight>
              </a:rPr>
              <a:t> </a:t>
            </a:r>
            <a:r>
              <a:rPr lang="el" dirty="0"/>
              <a:t>(Browsers). </a:t>
            </a:r>
            <a:endParaRPr dirty="0"/>
          </a:p>
          <a:p>
            <a:pPr marL="0" lvl="0" indent="0">
              <a:spcBef>
                <a:spcPts val="1600"/>
              </a:spcBef>
              <a:spcAft>
                <a:spcPts val="1600"/>
              </a:spcAft>
              <a:buNone/>
            </a:pPr>
            <a:r>
              <a:rPr lang="el" dirty="0"/>
              <a:t>Οι πιο δημοφιλείς φυλλομετρητές είναι: </a:t>
            </a:r>
            <a:r>
              <a:rPr lang="en-US" dirty="0" smtClean="0"/>
              <a:t>Google Chrome,</a:t>
            </a:r>
            <a:r>
              <a:rPr lang="el" dirty="0"/>
              <a:t> Mozilla</a:t>
            </a:r>
            <a:r>
              <a:rPr lang="en-US" dirty="0"/>
              <a:t> </a:t>
            </a:r>
            <a:r>
              <a:rPr lang="el" dirty="0" smtClean="0"/>
              <a:t>Firefox</a:t>
            </a:r>
            <a:r>
              <a:rPr lang="en-US" dirty="0" smtClean="0"/>
              <a:t>, </a:t>
            </a:r>
            <a:r>
              <a:rPr lang="el" dirty="0" smtClean="0"/>
              <a:t>Microsoft </a:t>
            </a:r>
            <a:r>
              <a:rPr lang="en-US" dirty="0" smtClean="0"/>
              <a:t>Edge</a:t>
            </a:r>
            <a:r>
              <a:rPr lang="el" dirty="0" smtClean="0"/>
              <a:t>, </a:t>
            </a:r>
            <a:r>
              <a:rPr lang="el" dirty="0"/>
              <a:t>Netscape </a:t>
            </a:r>
            <a:r>
              <a:rPr lang="el" dirty="0" smtClean="0"/>
              <a:t>Navigator,Opera </a:t>
            </a:r>
            <a:r>
              <a:rPr lang="el" dirty="0"/>
              <a:t>κ.α.</a:t>
            </a:r>
            <a:endParaRPr dirty="0"/>
          </a:p>
        </p:txBody>
      </p:sp>
      <p:pic>
        <p:nvPicPr>
          <p:cNvPr id="210" name="Google Shape;210;p32"/>
          <p:cNvPicPr preferRelativeResize="0"/>
          <p:nvPr/>
        </p:nvPicPr>
        <p:blipFill>
          <a:blip r:embed="rId3">
            <a:alphaModFix/>
          </a:blip>
          <a:stretch>
            <a:fillRect/>
          </a:stretch>
        </p:blipFill>
        <p:spPr>
          <a:xfrm>
            <a:off x="5678116" y="4293392"/>
            <a:ext cx="3154184" cy="5509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513708" y="0"/>
            <a:ext cx="7551506" cy="8539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200" dirty="0"/>
              <a:t>Ποιό είναι το </a:t>
            </a:r>
            <a:r>
              <a:rPr lang="el" sz="3200" dirty="0" smtClean="0"/>
              <a:t>πι</a:t>
            </a:r>
            <a:r>
              <a:rPr lang="en-US" sz="3200" dirty="0" smtClean="0"/>
              <a:t>o </a:t>
            </a:r>
            <a:r>
              <a:rPr lang="el" sz="3200" dirty="0" smtClean="0"/>
              <a:t>διαδεδομένο </a:t>
            </a:r>
            <a:r>
              <a:rPr lang="el" sz="3200" dirty="0"/>
              <a:t>λογισμικό πλοήγησης;</a:t>
            </a:r>
            <a:endParaRPr sz="3200" dirty="0"/>
          </a:p>
        </p:txBody>
      </p:sp>
      <p:pic>
        <p:nvPicPr>
          <p:cNvPr id="3" name="Εικόνα 2"/>
          <p:cNvPicPr>
            <a:picLocks noChangeAspect="1"/>
          </p:cNvPicPr>
          <p:nvPr/>
        </p:nvPicPr>
        <p:blipFill>
          <a:blip r:embed="rId3"/>
          <a:stretch>
            <a:fillRect/>
          </a:stretch>
        </p:blipFill>
        <p:spPr>
          <a:xfrm>
            <a:off x="205484" y="987467"/>
            <a:ext cx="8620018" cy="404301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Τα κουμπιά πλοήγησης</a:t>
            </a:r>
            <a:endParaRPr dirty="0"/>
          </a:p>
        </p:txBody>
      </p:sp>
      <p:sp>
        <p:nvSpPr>
          <p:cNvPr id="221" name="Google Shape;221;p34"/>
          <p:cNvSpPr txBox="1">
            <a:spLocks noGrp="1"/>
          </p:cNvSpPr>
          <p:nvPr>
            <p:ph type="body" idx="1"/>
          </p:nvPr>
        </p:nvSpPr>
        <p:spPr>
          <a:xfrm>
            <a:off x="3635000" y="4080600"/>
            <a:ext cx="3129900" cy="986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l" sz="2600" b="1">
                <a:highlight>
                  <a:srgbClr val="FFFF00"/>
                </a:highlight>
              </a:rPr>
              <a:t>Ανανέωση</a:t>
            </a:r>
            <a:br>
              <a:rPr lang="el" sz="2600" b="1">
                <a:highlight>
                  <a:srgbClr val="FFFF00"/>
                </a:highlight>
              </a:rPr>
            </a:br>
            <a:r>
              <a:rPr lang="el" sz="1100"/>
              <a:t>Ξανά-φωρτώνει την τρέχουισα σελίδα</a:t>
            </a:r>
            <a:endParaRPr/>
          </a:p>
        </p:txBody>
      </p:sp>
      <p:sp>
        <p:nvSpPr>
          <p:cNvPr id="222" name="Google Shape;222;p34"/>
          <p:cNvSpPr txBox="1">
            <a:spLocks noGrp="1"/>
          </p:cNvSpPr>
          <p:nvPr>
            <p:ph type="body" idx="4294967295"/>
          </p:nvPr>
        </p:nvSpPr>
        <p:spPr>
          <a:xfrm>
            <a:off x="0" y="3565525"/>
            <a:ext cx="3130550" cy="98742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l" sz="2600" b="1">
                <a:highlight>
                  <a:srgbClr val="FFFF00"/>
                </a:highlight>
              </a:rPr>
              <a:t>Αρχική</a:t>
            </a:r>
            <a:br>
              <a:rPr lang="el" sz="2600" b="1">
                <a:highlight>
                  <a:srgbClr val="FFFF00"/>
                </a:highlight>
              </a:rPr>
            </a:br>
            <a:r>
              <a:rPr lang="el" sz="1100"/>
              <a:t>Μας επαναφέρει στην ορισμένη αρχική σελίδα στο Λογισμικό Πλοήγησης.</a:t>
            </a:r>
            <a:endParaRPr/>
          </a:p>
        </p:txBody>
      </p:sp>
      <p:sp>
        <p:nvSpPr>
          <p:cNvPr id="223" name="Google Shape;223;p34"/>
          <p:cNvSpPr txBox="1">
            <a:spLocks noGrp="1"/>
          </p:cNvSpPr>
          <p:nvPr>
            <p:ph type="body" idx="4294967295"/>
          </p:nvPr>
        </p:nvSpPr>
        <p:spPr>
          <a:xfrm>
            <a:off x="0" y="1279525"/>
            <a:ext cx="3130550" cy="98742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l" sz="2600" b="1">
                <a:highlight>
                  <a:srgbClr val="FFFF00"/>
                </a:highlight>
              </a:rPr>
              <a:t>Πίσω</a:t>
            </a:r>
            <a:br>
              <a:rPr lang="el" sz="2600" b="1">
                <a:highlight>
                  <a:srgbClr val="FFFF00"/>
                </a:highlight>
              </a:rPr>
            </a:br>
            <a:r>
              <a:rPr lang="el" sz="1100"/>
              <a:t>Με το πλήκτρο αυτό επιστρέφουμε στην αμέσως προηγούμενη ιστοσελίδα </a:t>
            </a:r>
            <a:endParaRPr/>
          </a:p>
        </p:txBody>
      </p:sp>
      <p:sp>
        <p:nvSpPr>
          <p:cNvPr id="226" name="Google Shape;226;p34"/>
          <p:cNvSpPr txBox="1">
            <a:spLocks noGrp="1"/>
          </p:cNvSpPr>
          <p:nvPr>
            <p:ph type="body" idx="4294967295"/>
          </p:nvPr>
        </p:nvSpPr>
        <p:spPr>
          <a:xfrm>
            <a:off x="0" y="2422525"/>
            <a:ext cx="3130550" cy="98742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l" sz="2600" b="1">
                <a:highlight>
                  <a:srgbClr val="FFFF00"/>
                </a:highlight>
              </a:rPr>
              <a:t>Εμπρός</a:t>
            </a:r>
            <a:br>
              <a:rPr lang="el" sz="2600" b="1">
                <a:highlight>
                  <a:srgbClr val="FFFF00"/>
                </a:highlight>
              </a:rPr>
            </a:br>
            <a:r>
              <a:rPr lang="el" sz="1100"/>
              <a:t>Μας επαναφέρει στην ιστοσελίδα που είχαμε επισκεφτεί, πριν επιλέξουμε το πλήκτρο Πίσω</a:t>
            </a:r>
            <a:endParaRPr/>
          </a:p>
        </p:txBody>
      </p:sp>
      <p:pic>
        <p:nvPicPr>
          <p:cNvPr id="225" name="Google Shape;225;p34"/>
          <p:cNvPicPr preferRelativeResize="0"/>
          <p:nvPr/>
        </p:nvPicPr>
        <p:blipFill>
          <a:blip r:embed="rId3">
            <a:alphaModFix/>
          </a:blip>
          <a:stretch>
            <a:fillRect/>
          </a:stretch>
        </p:blipFill>
        <p:spPr>
          <a:xfrm>
            <a:off x="3627800" y="1093913"/>
            <a:ext cx="5167550" cy="28540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solidFill>
                  <a:srgbClr val="FF0000"/>
                </a:solidFill>
              </a:rPr>
              <a:t>Λέξεις και έννοιες κλειδιά</a:t>
            </a:r>
            <a:endParaRPr dirty="0">
              <a:solidFill>
                <a:srgbClr val="FF0000"/>
              </a:solidFill>
            </a:endParaRPr>
          </a:p>
        </p:txBody>
      </p:sp>
      <p:sp>
        <p:nvSpPr>
          <p:cNvPr id="66" name="Google Shape;66;p15"/>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r>
              <a:rPr lang="el" b="1" dirty="0"/>
              <a:t>Παγκόσμιος Ιστός (World Wide Web),</a:t>
            </a:r>
            <a:endParaRPr b="1" dirty="0"/>
          </a:p>
          <a:p>
            <a:pPr marL="285750" indent="-285750">
              <a:spcBef>
                <a:spcPts val="1600"/>
              </a:spcBef>
            </a:pPr>
            <a:r>
              <a:rPr lang="el" b="1" dirty="0"/>
              <a:t>Ιστοσελίδα (web page), Δικτυακός Τόπος (Web site),</a:t>
            </a:r>
            <a:endParaRPr b="1" dirty="0"/>
          </a:p>
          <a:p>
            <a:pPr marL="285750" indent="-285750">
              <a:spcBef>
                <a:spcPts val="1600"/>
              </a:spcBef>
            </a:pPr>
            <a:r>
              <a:rPr lang="el" b="1" dirty="0"/>
              <a:t>Διεύθυνση Ιστοσελίδας(URL),</a:t>
            </a:r>
            <a:endParaRPr b="1" dirty="0"/>
          </a:p>
          <a:p>
            <a:pPr marL="285750" indent="-285750">
              <a:spcBef>
                <a:spcPts val="1600"/>
              </a:spcBef>
            </a:pPr>
            <a:r>
              <a:rPr lang="el" b="1" dirty="0"/>
              <a:t>Λογισμικό Πλοήγησης ή Φυλλομετρητής (Browser),</a:t>
            </a:r>
            <a:endParaRPr b="1" dirty="0"/>
          </a:p>
          <a:p>
            <a:pPr marL="285750" indent="-285750">
              <a:spcBef>
                <a:spcPts val="1600"/>
              </a:spcBef>
            </a:pPr>
            <a:r>
              <a:rPr lang="el" b="1" dirty="0"/>
              <a:t>Υπερκείμενο (Hypertext), Σύνδεσμος (Link), Κόμβος, Θερμή Λέξη</a:t>
            </a:r>
            <a:endParaRPr b="1" dirty="0"/>
          </a:p>
          <a:p>
            <a:pPr marL="285750" indent="-285750">
              <a:spcBef>
                <a:spcPts val="1600"/>
              </a:spcBef>
              <a:spcAft>
                <a:spcPts val="1600"/>
              </a:spcAft>
            </a:pPr>
            <a:endParaRPr b="1" dirty="0"/>
          </a:p>
        </p:txBody>
      </p:sp>
      <p:pic>
        <p:nvPicPr>
          <p:cNvPr id="68" name="Google Shape;68;p15"/>
          <p:cNvPicPr preferRelativeResize="0"/>
          <p:nvPr/>
        </p:nvPicPr>
        <p:blipFill>
          <a:blip r:embed="rId3">
            <a:alphaModFix/>
          </a:blip>
          <a:stretch>
            <a:fillRect/>
          </a:stretch>
        </p:blipFill>
        <p:spPr>
          <a:xfrm>
            <a:off x="6158399" y="172204"/>
            <a:ext cx="2985604" cy="1118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Συνεπώς…</a:t>
            </a:r>
            <a:endParaRPr/>
          </a:p>
        </p:txBody>
      </p:sp>
      <p:sp>
        <p:nvSpPr>
          <p:cNvPr id="240" name="Google Shape;240;p36"/>
          <p:cNvSpPr txBox="1">
            <a:spLocks noGrp="1"/>
          </p:cNvSpPr>
          <p:nvPr>
            <p:ph type="body" idx="1"/>
          </p:nvPr>
        </p:nvSpPr>
        <p:spPr>
          <a:xfrm>
            <a:off x="311700" y="2752675"/>
            <a:ext cx="8520600" cy="21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Παγκόσμιος Ιστός (World Wide Web - WWW) είναι η πιο δημοφιλής υπηρεσία του Διαδικτύου, που μας επιτρέπει με ιδιαίτερα εύκολο τρόπο να έχουμε πρόσβαση σε μια τεράστια συλλογή ψηφιακών εγγράφων, τις ιστοσελίδες</a:t>
            </a:r>
            <a:endParaRPr/>
          </a:p>
          <a:p>
            <a:pPr marL="0" lvl="0" indent="0" algn="l" rtl="0">
              <a:spcBef>
                <a:spcPts val="1600"/>
              </a:spcBef>
              <a:spcAft>
                <a:spcPts val="0"/>
              </a:spcAft>
              <a:buNone/>
            </a:pPr>
            <a:r>
              <a:rPr lang="el"/>
              <a:t>Πολλές φορές οι μαθητές ταυτίζουν το διαδίκτυο με τον παγκόσμιο ιστό…</a:t>
            </a:r>
            <a:endParaRPr/>
          </a:p>
          <a:p>
            <a:pPr marL="0" lvl="0" indent="0" algn="l" rtl="0">
              <a:spcBef>
                <a:spcPts val="1600"/>
              </a:spcBef>
              <a:spcAft>
                <a:spcPts val="1600"/>
              </a:spcAft>
              <a:buNone/>
            </a:pPr>
            <a:r>
              <a:rPr lang="el"/>
              <a:t>Αυτό είναι λάθος που εσείς δεν πρέπει να κάνετε ποτέ επειδή…</a:t>
            </a:r>
            <a:endParaRPr/>
          </a:p>
        </p:txBody>
      </p:sp>
      <p:sp>
        <p:nvSpPr>
          <p:cNvPr id="242" name="Google Shape;242;p36"/>
          <p:cNvSpPr/>
          <p:nvPr/>
        </p:nvSpPr>
        <p:spPr>
          <a:xfrm>
            <a:off x="311700" y="1172800"/>
            <a:ext cx="3771000" cy="1371600"/>
          </a:xfrm>
          <a:prstGeom prst="roundRect">
            <a:avLst>
              <a:gd name="adj"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3000" b="1"/>
              <a:t>Παγκόσμιος Ιστός</a:t>
            </a:r>
            <a:endParaRPr sz="3000" b="1"/>
          </a:p>
        </p:txBody>
      </p:sp>
      <p:sp>
        <p:nvSpPr>
          <p:cNvPr id="243" name="Google Shape;243;p36"/>
          <p:cNvSpPr/>
          <p:nvPr/>
        </p:nvSpPr>
        <p:spPr>
          <a:xfrm>
            <a:off x="5231575" y="1216164"/>
            <a:ext cx="3771000" cy="13716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3000" b="1"/>
              <a:t>Διαδίκτυο</a:t>
            </a:r>
            <a:endParaRPr sz="3000" b="1"/>
          </a:p>
        </p:txBody>
      </p:sp>
      <p:sp>
        <p:nvSpPr>
          <p:cNvPr id="244" name="Google Shape;244;p36"/>
          <p:cNvSpPr txBox="1"/>
          <p:nvPr/>
        </p:nvSpPr>
        <p:spPr>
          <a:xfrm>
            <a:off x="4111375" y="1210675"/>
            <a:ext cx="1399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7000">
                <a:solidFill>
                  <a:schemeClr val="dk1"/>
                </a:solidFill>
              </a:rPr>
              <a:t> </a:t>
            </a:r>
            <a:r>
              <a:rPr lang="el" sz="7000">
                <a:solidFill>
                  <a:srgbClr val="202122"/>
                </a:solidFill>
                <a:highlight>
                  <a:srgbClr val="FFFFFF"/>
                </a:highlight>
              </a:rPr>
              <a:t>≠</a:t>
            </a:r>
            <a:endParaRPr sz="7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Παγκόσμιος ιστός </a:t>
            </a:r>
            <a:r>
              <a:rPr lang="el">
                <a:highlight>
                  <a:srgbClr val="FF00FF"/>
                </a:highlight>
              </a:rPr>
              <a:t>(ορισμός)</a:t>
            </a:r>
            <a:endParaRPr>
              <a:highlight>
                <a:srgbClr val="FF00FF"/>
              </a:highlight>
            </a:endParaRPr>
          </a:p>
        </p:txBody>
      </p:sp>
      <p:sp>
        <p:nvSpPr>
          <p:cNvPr id="264" name="Google Shape;264;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…είναι…</a:t>
            </a:r>
            <a:endParaRPr/>
          </a:p>
          <a:p>
            <a:pPr marL="0" lvl="0" indent="0" algn="l" rtl="0">
              <a:spcBef>
                <a:spcPts val="1600"/>
              </a:spcBef>
              <a:spcAft>
                <a:spcPts val="0"/>
              </a:spcAft>
              <a:buNone/>
            </a:pPr>
            <a:r>
              <a:rPr lang="el"/>
              <a:t>τεράστια συλλογή ιστοσελίδων (web pages)</a:t>
            </a:r>
            <a:endParaRPr/>
          </a:p>
          <a:p>
            <a:pPr marL="0" lvl="0" indent="0" algn="l" rtl="0">
              <a:spcBef>
                <a:spcPts val="1600"/>
              </a:spcBef>
              <a:spcAft>
                <a:spcPts val="0"/>
              </a:spcAft>
              <a:buNone/>
            </a:pPr>
            <a:r>
              <a:rPr lang="el"/>
              <a:t>Οι ιστοσελίδες είναι ψηφιακά έγγραφα</a:t>
            </a:r>
            <a:endParaRPr/>
          </a:p>
          <a:p>
            <a:pPr marL="0" lvl="0" indent="0" algn="l" rtl="0">
              <a:spcBef>
                <a:spcPts val="1600"/>
              </a:spcBef>
              <a:spcAft>
                <a:spcPts val="0"/>
              </a:spcAft>
              <a:buNone/>
            </a:pPr>
            <a:r>
              <a:rPr lang="el"/>
              <a:t>που μπορεί να περιέχουν κείμενο, εικόνες, ήχο, βίντεο και </a:t>
            </a:r>
            <a:endParaRPr/>
          </a:p>
          <a:p>
            <a:pPr marL="0" lvl="0" indent="0" algn="l" rtl="0">
              <a:spcBef>
                <a:spcPts val="1600"/>
              </a:spcBef>
              <a:spcAft>
                <a:spcPts val="1600"/>
              </a:spcAft>
              <a:buNone/>
            </a:pPr>
            <a:r>
              <a:rPr lang="el"/>
              <a:t>συνδέονται μεταξύ τους με υπερσυνδέσμους (links)</a:t>
            </a:r>
            <a:endParaRPr/>
          </a:p>
        </p:txBody>
      </p:sp>
      <p:pic>
        <p:nvPicPr>
          <p:cNvPr id="265" name="Google Shape;265;p39"/>
          <p:cNvPicPr preferRelativeResize="0"/>
          <p:nvPr/>
        </p:nvPicPr>
        <p:blipFill>
          <a:blip r:embed="rId3">
            <a:alphaModFix/>
          </a:blip>
          <a:stretch>
            <a:fillRect/>
          </a:stretch>
        </p:blipFill>
        <p:spPr>
          <a:xfrm>
            <a:off x="6661825" y="306363"/>
            <a:ext cx="2114550" cy="2162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503863" y="4703625"/>
            <a:ext cx="2430474" cy="307777"/>
          </a:xfrm>
          <a:prstGeom prst="rect">
            <a:avLst/>
          </a:prstGeom>
          <a:noFill/>
        </p:spPr>
        <p:txBody>
          <a:bodyPr wrap="none" rtlCol="0">
            <a:spAutoFit/>
          </a:bodyPr>
          <a:lstStyle/>
          <a:p>
            <a:r>
              <a:rPr lang="el-GR" dirty="0" smtClean="0"/>
              <a:t>Πηγή: </a:t>
            </a:r>
            <a:r>
              <a:rPr lang="el-GR" dirty="0"/>
              <a:t>Φίλιππος </a:t>
            </a:r>
            <a:r>
              <a:rPr lang="el-GR" dirty="0" err="1" smtClean="0"/>
              <a:t>Κουτσάκας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a:stretch/>
        </p:blipFill>
        <p:spPr>
          <a:xfrm>
            <a:off x="1937272" y="1017703"/>
            <a:ext cx="4662092" cy="3639022"/>
          </a:xfrm>
          <a:prstGeom prst="rect">
            <a:avLst/>
          </a:prstGeom>
          <a:noFill/>
          <a:ln>
            <a:noFill/>
          </a:ln>
        </p:spPr>
      </p:pic>
      <p:sp>
        <p:nvSpPr>
          <p:cNvPr id="86" name="Google Shape;86;p18"/>
          <p:cNvSpPr/>
          <p:nvPr/>
        </p:nvSpPr>
        <p:spPr>
          <a:xfrm>
            <a:off x="225600" y="1483950"/>
            <a:ext cx="1863600" cy="920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2247" y="49106"/>
                </a:moveTo>
                <a:lnTo>
                  <a:pt x="252686" y="118463"/>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i="0" u="none" strike="noStrike" cap="none" dirty="0">
                <a:solidFill>
                  <a:schemeClr val="lt1"/>
                </a:solidFill>
                <a:latin typeface="Calibri"/>
                <a:ea typeface="Calibri"/>
                <a:cs typeface="Calibri"/>
                <a:sym typeface="Calibri"/>
              </a:rPr>
              <a:t>Υπολογιστικά Συστήματα και </a:t>
            </a:r>
            <a:r>
              <a:rPr lang="el" b="1" dirty="0">
                <a:solidFill>
                  <a:schemeClr val="lt1"/>
                </a:solidFill>
                <a:latin typeface="Calibri"/>
                <a:ea typeface="Calibri"/>
                <a:cs typeface="Calibri"/>
                <a:sym typeface="Calibri"/>
              </a:rPr>
              <a:t>φορητές </a:t>
            </a:r>
            <a:r>
              <a:rPr lang="el" sz="1400" b="1" i="0" u="none" strike="noStrike" cap="none" dirty="0">
                <a:solidFill>
                  <a:schemeClr val="lt1"/>
                </a:solidFill>
                <a:latin typeface="Calibri"/>
                <a:ea typeface="Calibri"/>
                <a:cs typeface="Calibri"/>
                <a:sym typeface="Calibri"/>
              </a:rPr>
              <a:t>συσκευές</a:t>
            </a:r>
            <a:endParaRPr sz="1100" dirty="0"/>
          </a:p>
        </p:txBody>
      </p:sp>
      <p:sp>
        <p:nvSpPr>
          <p:cNvPr id="87" name="Google Shape;87;p18"/>
          <p:cNvSpPr/>
          <p:nvPr/>
        </p:nvSpPr>
        <p:spPr>
          <a:xfrm>
            <a:off x="455700" y="3938801"/>
            <a:ext cx="1863600" cy="858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2247" y="49106"/>
                </a:moveTo>
                <a:lnTo>
                  <a:pt x="219238" y="-41892"/>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i="0" u="none" strike="noStrike" cap="none">
                <a:solidFill>
                  <a:schemeClr val="lt1"/>
                </a:solidFill>
                <a:latin typeface="Calibri"/>
                <a:ea typeface="Calibri"/>
                <a:cs typeface="Calibri"/>
                <a:sym typeface="Calibri"/>
              </a:rPr>
              <a:t>Δια-συνδέσεις</a:t>
            </a:r>
            <a:endParaRPr sz="1100"/>
          </a:p>
          <a:p>
            <a:pPr marL="0" marR="0" lvl="0" indent="0" algn="ctr" rtl="0">
              <a:spcBef>
                <a:spcPts val="0"/>
              </a:spcBef>
              <a:spcAft>
                <a:spcPts val="0"/>
              </a:spcAft>
              <a:buNone/>
            </a:pPr>
            <a:r>
              <a:rPr lang="el" sz="1400" b="1" i="0" u="none" strike="noStrike" cap="none">
                <a:solidFill>
                  <a:schemeClr val="lt1"/>
                </a:solidFill>
                <a:latin typeface="Calibri"/>
                <a:ea typeface="Calibri"/>
                <a:cs typeface="Calibri"/>
                <a:sym typeface="Calibri"/>
              </a:rPr>
              <a:t>(ενσύρματες ή/και ασύρματες)</a:t>
            </a:r>
            <a:endParaRPr sz="1100"/>
          </a:p>
        </p:txBody>
      </p:sp>
      <p:sp>
        <p:nvSpPr>
          <p:cNvPr id="88" name="Google Shape;88;p18"/>
          <p:cNvSpPr/>
          <p:nvPr/>
        </p:nvSpPr>
        <p:spPr>
          <a:xfrm>
            <a:off x="6843375" y="1618400"/>
            <a:ext cx="2061600" cy="920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002" y="66365"/>
                </a:moveTo>
                <a:lnTo>
                  <a:pt x="-63120" y="113429"/>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i="0" u="none" strike="noStrike" cap="none">
                <a:solidFill>
                  <a:schemeClr val="lt1"/>
                </a:solidFill>
                <a:latin typeface="Calibri"/>
                <a:ea typeface="Calibri"/>
                <a:cs typeface="Calibri"/>
                <a:sym typeface="Calibri"/>
              </a:rPr>
              <a:t>Δικτυακές συσκευές (Routers, switches, κάρτες δικτύου, κλπ)</a:t>
            </a:r>
            <a:endParaRPr sz="1100"/>
          </a:p>
        </p:txBody>
      </p:sp>
      <p:sp>
        <p:nvSpPr>
          <p:cNvPr id="89" name="Google Shape;89;p18"/>
          <p:cNvSpPr/>
          <p:nvPr/>
        </p:nvSpPr>
        <p:spPr>
          <a:xfrm>
            <a:off x="6371100" y="3570050"/>
            <a:ext cx="2592300" cy="1008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002" y="66365"/>
                </a:moveTo>
                <a:lnTo>
                  <a:pt x="-51900" y="-5930"/>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i="0" u="none" strike="noStrike" cap="none" dirty="0">
                <a:solidFill>
                  <a:schemeClr val="lt1"/>
                </a:solidFill>
                <a:latin typeface="Calibri"/>
                <a:ea typeface="Calibri"/>
                <a:cs typeface="Calibri"/>
                <a:sym typeface="Calibri"/>
              </a:rPr>
              <a:t>Λογισμικό Δικτύων (Google Chrome, Firefox, πρωτόκολλα επικοινωνίας TCP/IP, HTTP, κλπ)</a:t>
            </a:r>
            <a:endParaRPr sz="1100" dirty="0"/>
          </a:p>
        </p:txBody>
      </p:sp>
      <p:sp>
        <p:nvSpPr>
          <p:cNvPr id="90" name="Google Shape;90;p18"/>
          <p:cNvSpPr txBox="1"/>
          <p:nvPr/>
        </p:nvSpPr>
        <p:spPr>
          <a:xfrm>
            <a:off x="5053264" y="4922859"/>
            <a:ext cx="41859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l" sz="800" b="0" i="0" u="none" strike="noStrike" cap="none">
                <a:solidFill>
                  <a:schemeClr val="dk1"/>
                </a:solidFill>
                <a:latin typeface="Calibri"/>
                <a:ea typeface="Calibri"/>
                <a:cs typeface="Calibri"/>
                <a:sym typeface="Calibri"/>
              </a:rPr>
              <a:t>Πηγή εικόνας: Βιβλίο Πληροφορικής Γυμνασίου, Αράπογλου, Μαβόγλου, Οικονομάκος, Φύτρος</a:t>
            </a:r>
            <a:endParaRPr sz="800">
              <a:solidFill>
                <a:schemeClr val="dk1"/>
              </a:solidFill>
              <a:latin typeface="Calibri"/>
              <a:ea typeface="Calibri"/>
              <a:cs typeface="Calibri"/>
              <a:sym typeface="Calibri"/>
            </a:endParaRPr>
          </a:p>
        </p:txBody>
      </p:sp>
      <p:sp>
        <p:nvSpPr>
          <p:cNvPr id="91" name="Google Shape;91;p18"/>
          <p:cNvSpPr txBox="1"/>
          <p:nvPr/>
        </p:nvSpPr>
        <p:spPr>
          <a:xfrm>
            <a:off x="225592" y="2514057"/>
            <a:ext cx="2292000" cy="1177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l" sz="7200" b="1" i="0" u="none" strike="noStrike" dirty="0">
                <a:solidFill>
                  <a:srgbClr val="000000"/>
                </a:solidFill>
                <a:latin typeface="Arial"/>
                <a:ea typeface="Arial"/>
                <a:cs typeface="Arial"/>
                <a:sym typeface="Arial"/>
              </a:rPr>
              <a:t>19</a:t>
            </a:r>
            <a:r>
              <a:rPr lang="el" sz="7200" b="1" i="0" u="none" strike="noStrike" dirty="0">
                <a:solidFill>
                  <a:srgbClr val="FF0000"/>
                </a:solidFill>
                <a:latin typeface="Arial"/>
                <a:ea typeface="Arial"/>
                <a:cs typeface="Arial"/>
                <a:sym typeface="Arial"/>
              </a:rPr>
              <a:t>6</a:t>
            </a:r>
            <a:r>
              <a:rPr lang="el" sz="7200" b="1" i="0" u="none" strike="noStrike" dirty="0">
                <a:solidFill>
                  <a:srgbClr val="000000"/>
                </a:solidFill>
                <a:latin typeface="Arial"/>
                <a:ea typeface="Arial"/>
                <a:cs typeface="Arial"/>
                <a:sym typeface="Arial"/>
              </a:rPr>
              <a:t>9</a:t>
            </a:r>
            <a:endParaRPr sz="7200" b="0" dirty="0">
              <a:solidFill>
                <a:schemeClr val="dk1"/>
              </a:solidFill>
              <a:latin typeface="Calibri"/>
              <a:ea typeface="Calibri"/>
              <a:cs typeface="Calibri"/>
              <a:sym typeface="Calibri"/>
            </a:endParaRPr>
          </a:p>
        </p:txBody>
      </p:sp>
      <p:sp>
        <p:nvSpPr>
          <p:cNvPr id="92" name="Google Shape;92;p18"/>
          <p:cNvSpPr/>
          <p:nvPr/>
        </p:nvSpPr>
        <p:spPr>
          <a:xfrm>
            <a:off x="21328" y="1236458"/>
            <a:ext cx="532500" cy="514500"/>
          </a:xfrm>
          <a:prstGeom prst="ellipse">
            <a:avLst/>
          </a:prstGeom>
          <a:solidFill>
            <a:srgbClr val="00B0F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2400" b="1">
                <a:solidFill>
                  <a:schemeClr val="lt1"/>
                </a:solidFill>
                <a:latin typeface="Calibri"/>
                <a:ea typeface="Calibri"/>
                <a:cs typeface="Calibri"/>
                <a:sym typeface="Calibri"/>
              </a:rPr>
              <a:t>1</a:t>
            </a:r>
            <a:endParaRPr sz="1400" b="1">
              <a:solidFill>
                <a:schemeClr val="lt1"/>
              </a:solidFill>
              <a:latin typeface="Calibri"/>
              <a:ea typeface="Calibri"/>
              <a:cs typeface="Calibri"/>
              <a:sym typeface="Calibri"/>
            </a:endParaRPr>
          </a:p>
        </p:txBody>
      </p:sp>
      <p:sp>
        <p:nvSpPr>
          <p:cNvPr id="93" name="Google Shape;93;p18"/>
          <p:cNvSpPr/>
          <p:nvPr/>
        </p:nvSpPr>
        <p:spPr>
          <a:xfrm>
            <a:off x="104552" y="3729818"/>
            <a:ext cx="532500" cy="514500"/>
          </a:xfrm>
          <a:prstGeom prst="ellipse">
            <a:avLst/>
          </a:prstGeom>
          <a:solidFill>
            <a:srgbClr val="00B0F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2400" b="1">
                <a:solidFill>
                  <a:schemeClr val="lt1"/>
                </a:solidFill>
                <a:latin typeface="Calibri"/>
                <a:ea typeface="Calibri"/>
                <a:cs typeface="Calibri"/>
                <a:sym typeface="Calibri"/>
              </a:rPr>
              <a:t>2</a:t>
            </a:r>
            <a:endParaRPr sz="1400" b="1">
              <a:solidFill>
                <a:schemeClr val="lt1"/>
              </a:solidFill>
              <a:latin typeface="Calibri"/>
              <a:ea typeface="Calibri"/>
              <a:cs typeface="Calibri"/>
              <a:sym typeface="Calibri"/>
            </a:endParaRPr>
          </a:p>
        </p:txBody>
      </p:sp>
      <p:sp>
        <p:nvSpPr>
          <p:cNvPr id="94" name="Google Shape;94;p18"/>
          <p:cNvSpPr/>
          <p:nvPr/>
        </p:nvSpPr>
        <p:spPr>
          <a:xfrm>
            <a:off x="6502261" y="1382218"/>
            <a:ext cx="532500" cy="514500"/>
          </a:xfrm>
          <a:prstGeom prst="ellipse">
            <a:avLst/>
          </a:prstGeom>
          <a:solidFill>
            <a:srgbClr val="00B0F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2400" b="1">
                <a:solidFill>
                  <a:schemeClr val="lt1"/>
                </a:solidFill>
                <a:latin typeface="Calibri"/>
                <a:ea typeface="Calibri"/>
                <a:cs typeface="Calibri"/>
                <a:sym typeface="Calibri"/>
              </a:rPr>
              <a:t>3</a:t>
            </a:r>
            <a:endParaRPr sz="1400" b="1">
              <a:solidFill>
                <a:schemeClr val="lt1"/>
              </a:solidFill>
              <a:latin typeface="Calibri"/>
              <a:ea typeface="Calibri"/>
              <a:cs typeface="Calibri"/>
              <a:sym typeface="Calibri"/>
            </a:endParaRPr>
          </a:p>
        </p:txBody>
      </p:sp>
      <p:sp>
        <p:nvSpPr>
          <p:cNvPr id="95" name="Google Shape;95;p18"/>
          <p:cNvSpPr/>
          <p:nvPr/>
        </p:nvSpPr>
        <p:spPr>
          <a:xfrm>
            <a:off x="6157294" y="3294170"/>
            <a:ext cx="532500" cy="514500"/>
          </a:xfrm>
          <a:prstGeom prst="ellipse">
            <a:avLst/>
          </a:prstGeom>
          <a:solidFill>
            <a:srgbClr val="00B0F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2400" b="1">
                <a:solidFill>
                  <a:schemeClr val="lt1"/>
                </a:solidFill>
                <a:latin typeface="Calibri"/>
                <a:ea typeface="Calibri"/>
                <a:cs typeface="Calibri"/>
                <a:sym typeface="Calibri"/>
              </a:rPr>
              <a:t>4</a:t>
            </a:r>
            <a:endParaRPr sz="1400" b="1">
              <a:solidFill>
                <a:schemeClr val="lt1"/>
              </a:solidFill>
              <a:latin typeface="Calibri"/>
              <a:ea typeface="Calibri"/>
              <a:cs typeface="Calibri"/>
              <a:sym typeface="Calibri"/>
            </a:endParaRPr>
          </a:p>
        </p:txBody>
      </p:sp>
      <p:sp>
        <p:nvSpPr>
          <p:cNvPr id="96" name="Google Shape;96;p1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l" b="1" dirty="0">
                <a:effectLst>
                  <a:glow rad="38100">
                    <a:schemeClr val="bg1">
                      <a:lumMod val="65000"/>
                      <a:lumOff val="35000"/>
                      <a:alpha val="40000"/>
                    </a:schemeClr>
                  </a:glow>
                </a:effectLst>
              </a:rPr>
              <a:t>Διαδίκτυο (internet): παγκόσμιο δίκτυο υπολογιστών</a:t>
            </a:r>
            <a:endParaRPr b="1" dirty="0">
              <a:effectLst>
                <a:glow rad="38100">
                  <a:schemeClr val="bg1">
                    <a:lumMod val="65000"/>
                    <a:lumOff val="35000"/>
                    <a:alpha val="40000"/>
                  </a:schemeClr>
                </a:glo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el"/>
              <a:t>Παγκόσμιος ιστός (World Wide Web - WWW): τεράστια συλλογή ιστοσελίδων</a:t>
            </a:r>
            <a:endParaRPr/>
          </a:p>
        </p:txBody>
      </p:sp>
      <p:pic>
        <p:nvPicPr>
          <p:cNvPr id="102" name="Google Shape;102;p19"/>
          <p:cNvPicPr preferRelativeResize="0"/>
          <p:nvPr/>
        </p:nvPicPr>
        <p:blipFill rotWithShape="1">
          <a:blip r:embed="rId3">
            <a:alphaModFix/>
          </a:blip>
          <a:srcRect/>
          <a:stretch/>
        </p:blipFill>
        <p:spPr>
          <a:xfrm>
            <a:off x="922694" y="1208210"/>
            <a:ext cx="6705703" cy="3316773"/>
          </a:xfrm>
          <a:prstGeom prst="rect">
            <a:avLst/>
          </a:prstGeom>
          <a:noFill/>
          <a:ln>
            <a:noFill/>
          </a:ln>
        </p:spPr>
      </p:pic>
      <p:sp>
        <p:nvSpPr>
          <p:cNvPr id="103" name="Google Shape;103;p19"/>
          <p:cNvSpPr/>
          <p:nvPr/>
        </p:nvSpPr>
        <p:spPr>
          <a:xfrm>
            <a:off x="583713" y="1596848"/>
            <a:ext cx="1337700" cy="586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2247" y="49106"/>
                </a:moveTo>
                <a:lnTo>
                  <a:pt x="132066" y="47802"/>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a:solidFill>
                  <a:schemeClr val="lt1"/>
                </a:solidFill>
                <a:latin typeface="Calibri"/>
                <a:ea typeface="Calibri"/>
                <a:cs typeface="Calibri"/>
                <a:sym typeface="Calibri"/>
              </a:rPr>
              <a:t>Ιστοσελίδα</a:t>
            </a:r>
            <a:br>
              <a:rPr lang="el" sz="1400" b="1">
                <a:solidFill>
                  <a:schemeClr val="lt1"/>
                </a:solidFill>
                <a:latin typeface="Calibri"/>
                <a:ea typeface="Calibri"/>
                <a:cs typeface="Calibri"/>
                <a:sym typeface="Calibri"/>
              </a:rPr>
            </a:br>
            <a:r>
              <a:rPr lang="el" sz="1400" b="1">
                <a:solidFill>
                  <a:schemeClr val="lt1"/>
                </a:solidFill>
                <a:latin typeface="Calibri"/>
                <a:ea typeface="Calibri"/>
                <a:cs typeface="Calibri"/>
                <a:sym typeface="Calibri"/>
              </a:rPr>
              <a:t>(Web Site)</a:t>
            </a:r>
            <a:endParaRPr sz="1400" b="1">
              <a:solidFill>
                <a:schemeClr val="lt1"/>
              </a:solidFill>
              <a:latin typeface="Calibri"/>
              <a:ea typeface="Calibri"/>
              <a:cs typeface="Calibri"/>
              <a:sym typeface="Calibri"/>
            </a:endParaRPr>
          </a:p>
        </p:txBody>
      </p:sp>
      <p:sp>
        <p:nvSpPr>
          <p:cNvPr id="104" name="Google Shape;104;p19"/>
          <p:cNvSpPr/>
          <p:nvPr/>
        </p:nvSpPr>
        <p:spPr>
          <a:xfrm>
            <a:off x="6825806" y="1889992"/>
            <a:ext cx="1337700" cy="586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32247" y="49106"/>
                </a:moveTo>
                <a:lnTo>
                  <a:pt x="132066" y="47802"/>
                </a:lnTo>
              </a:path>
            </a:pathLst>
          </a:custGeom>
          <a:solidFill>
            <a:srgbClr val="D70F9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a:solidFill>
                  <a:schemeClr val="lt1"/>
                </a:solidFill>
                <a:latin typeface="Calibri"/>
                <a:ea typeface="Calibri"/>
                <a:cs typeface="Calibri"/>
                <a:sym typeface="Calibri"/>
              </a:rPr>
              <a:t>Ιστοσελίδες</a:t>
            </a:r>
            <a:br>
              <a:rPr lang="el" sz="1400" b="1">
                <a:solidFill>
                  <a:schemeClr val="lt1"/>
                </a:solidFill>
                <a:latin typeface="Calibri"/>
                <a:ea typeface="Calibri"/>
                <a:cs typeface="Calibri"/>
                <a:sym typeface="Calibri"/>
              </a:rPr>
            </a:br>
            <a:r>
              <a:rPr lang="el" sz="1400" b="1">
                <a:solidFill>
                  <a:schemeClr val="lt1"/>
                </a:solidFill>
                <a:latin typeface="Calibri"/>
                <a:ea typeface="Calibri"/>
                <a:cs typeface="Calibri"/>
                <a:sym typeface="Calibri"/>
              </a:rPr>
              <a:t>(Web Sites)</a:t>
            </a:r>
            <a:endParaRPr sz="1400" b="1">
              <a:solidFill>
                <a:schemeClr val="lt1"/>
              </a:solidFill>
              <a:latin typeface="Calibri"/>
              <a:ea typeface="Calibri"/>
              <a:cs typeface="Calibri"/>
              <a:sym typeface="Calibri"/>
            </a:endParaRPr>
          </a:p>
        </p:txBody>
      </p:sp>
      <p:sp>
        <p:nvSpPr>
          <p:cNvPr id="105" name="Google Shape;105;p19"/>
          <p:cNvSpPr/>
          <p:nvPr/>
        </p:nvSpPr>
        <p:spPr>
          <a:xfrm>
            <a:off x="3606715" y="4465178"/>
            <a:ext cx="1337700" cy="586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3946" y="-15679"/>
                </a:moveTo>
                <a:lnTo>
                  <a:pt x="40278" y="-83034"/>
                </a:lnTo>
              </a:path>
            </a:pathLst>
          </a:custGeom>
          <a:solidFill>
            <a:schemeClr val="accent2"/>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l" sz="1400" b="1">
                <a:solidFill>
                  <a:schemeClr val="lt1"/>
                </a:solidFill>
                <a:latin typeface="Calibri"/>
                <a:ea typeface="Calibri"/>
                <a:cs typeface="Calibri"/>
                <a:sym typeface="Calibri"/>
              </a:rPr>
              <a:t>Υπερσύνδεσμοι (Links)</a:t>
            </a:r>
            <a:endParaRPr sz="1400" b="1">
              <a:solidFill>
                <a:schemeClr val="lt1"/>
              </a:solidFill>
              <a:latin typeface="Calibri"/>
              <a:ea typeface="Calibri"/>
              <a:cs typeface="Calibri"/>
              <a:sym typeface="Calibri"/>
            </a:endParaRPr>
          </a:p>
        </p:txBody>
      </p:sp>
      <p:sp>
        <p:nvSpPr>
          <p:cNvPr id="106" name="Google Shape;106;p19"/>
          <p:cNvSpPr txBox="1"/>
          <p:nvPr/>
        </p:nvSpPr>
        <p:spPr>
          <a:xfrm>
            <a:off x="234573" y="2933159"/>
            <a:ext cx="18372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l" sz="6000" b="1" i="0" u="none" strike="noStrike">
                <a:solidFill>
                  <a:srgbClr val="000000"/>
                </a:solidFill>
                <a:latin typeface="Arial"/>
                <a:ea typeface="Arial"/>
                <a:cs typeface="Arial"/>
                <a:sym typeface="Arial"/>
              </a:rPr>
              <a:t>19</a:t>
            </a:r>
            <a:r>
              <a:rPr lang="el" sz="6000" b="1" i="0" u="none" strike="noStrike">
                <a:solidFill>
                  <a:srgbClr val="FF0000"/>
                </a:solidFill>
                <a:latin typeface="Arial"/>
                <a:ea typeface="Arial"/>
                <a:cs typeface="Arial"/>
                <a:sym typeface="Arial"/>
              </a:rPr>
              <a:t>8</a:t>
            </a:r>
            <a:r>
              <a:rPr lang="el" sz="6000" b="1" i="0" u="none" strike="noStrike">
                <a:solidFill>
                  <a:srgbClr val="000000"/>
                </a:solidFill>
                <a:latin typeface="Arial"/>
                <a:ea typeface="Arial"/>
                <a:cs typeface="Arial"/>
                <a:sym typeface="Arial"/>
              </a:rPr>
              <a:t>9</a:t>
            </a:r>
            <a:endParaRPr sz="6000" b="1">
              <a:solidFill>
                <a:schemeClr val="dk1"/>
              </a:solidFill>
              <a:latin typeface="Calibri"/>
              <a:ea typeface="Calibri"/>
              <a:cs typeface="Calibri"/>
              <a:sym typeface="Calibri"/>
            </a:endParaRPr>
          </a:p>
        </p:txBody>
      </p:sp>
      <p:sp>
        <p:nvSpPr>
          <p:cNvPr id="107" name="Google Shape;107;p19"/>
          <p:cNvSpPr txBox="1"/>
          <p:nvPr/>
        </p:nvSpPr>
        <p:spPr>
          <a:xfrm>
            <a:off x="6429375" y="3429449"/>
            <a:ext cx="2625900" cy="1362300"/>
          </a:xfrm>
          <a:prstGeom prst="rect">
            <a:avLst/>
          </a:prstGeom>
          <a:solidFill>
            <a:srgbClr val="00B0F0"/>
          </a:solidFill>
          <a:ln>
            <a:noFill/>
          </a:ln>
        </p:spPr>
        <p:txBody>
          <a:bodyPr spcFirstLastPara="1" wrap="square" lIns="68575" tIns="34275" rIns="68575" bIns="34275" anchor="t" anchorCtr="0">
            <a:spAutoFit/>
          </a:bodyPr>
          <a:lstStyle/>
          <a:p>
            <a:pPr marL="0" marR="0" lvl="0" indent="0" algn="ctr" rtl="0">
              <a:spcBef>
                <a:spcPts val="0"/>
              </a:spcBef>
              <a:spcAft>
                <a:spcPts val="0"/>
              </a:spcAft>
              <a:buClr>
                <a:schemeClr val="lt1"/>
              </a:buClr>
              <a:buSzPts val="1400"/>
              <a:buFont typeface="Calibri"/>
              <a:buNone/>
            </a:pPr>
            <a:r>
              <a:rPr lang="el" sz="1400" b="1">
                <a:solidFill>
                  <a:schemeClr val="lt1"/>
                </a:solidFill>
                <a:latin typeface="Calibri"/>
                <a:ea typeface="Calibri"/>
                <a:cs typeface="Calibri"/>
                <a:sym typeface="Calibri"/>
              </a:rPr>
              <a:t>Οι ιστοσελίδες είναι ψηφιακά έγγραφα </a:t>
            </a:r>
            <a:br>
              <a:rPr lang="el" sz="1400" b="1">
                <a:solidFill>
                  <a:schemeClr val="lt1"/>
                </a:solidFill>
                <a:latin typeface="Calibri"/>
                <a:ea typeface="Calibri"/>
                <a:cs typeface="Calibri"/>
                <a:sym typeface="Calibri"/>
              </a:rPr>
            </a:br>
            <a:r>
              <a:rPr lang="el" sz="1400" b="1">
                <a:solidFill>
                  <a:schemeClr val="lt1"/>
                </a:solidFill>
                <a:latin typeface="Calibri"/>
                <a:ea typeface="Calibri"/>
                <a:cs typeface="Calibri"/>
                <a:sym typeface="Calibri"/>
              </a:rPr>
              <a:t>που μπορεί να περιέχουν κείμενο, εικόνες, ήχο, βίντεο και συνδέονται μεταξύ τους με υπερσυνδέσμους (links)</a:t>
            </a:r>
            <a:endParaRPr sz="1100"/>
          </a:p>
        </p:txBody>
      </p:sp>
      <p:sp>
        <p:nvSpPr>
          <p:cNvPr id="108" name="Google Shape;108;p19"/>
          <p:cNvSpPr txBox="1"/>
          <p:nvPr/>
        </p:nvSpPr>
        <p:spPr>
          <a:xfrm>
            <a:off x="5053264" y="4922859"/>
            <a:ext cx="41859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l" sz="800">
                <a:solidFill>
                  <a:schemeClr val="dk1"/>
                </a:solidFill>
                <a:latin typeface="Calibri"/>
                <a:ea typeface="Calibri"/>
                <a:cs typeface="Calibri"/>
                <a:sym typeface="Calibri"/>
              </a:rPr>
              <a:t>Πηγή εικόνας: Βιβλίο Πληροφορικής Γυμνασίου, Αράπογλου, Μαβόγλου, Οικονομάκος, Φύτρος</a:t>
            </a:r>
            <a:endParaRPr sz="800">
              <a:solidFill>
                <a:schemeClr val="dk1"/>
              </a:solidFill>
              <a:latin typeface="Calibri"/>
              <a:ea typeface="Calibri"/>
              <a:cs typeface="Calibri"/>
              <a:sym typeface="Calibri"/>
            </a:endParaRPr>
          </a:p>
        </p:txBody>
      </p:sp>
      <p:sp>
        <p:nvSpPr>
          <p:cNvPr id="109" name="Google Shape;109;p19"/>
          <p:cNvSpPr txBox="1"/>
          <p:nvPr/>
        </p:nvSpPr>
        <p:spPr>
          <a:xfrm rot="1312248">
            <a:off x="2653146" y="2277958"/>
            <a:ext cx="3036121" cy="1177346"/>
          </a:xfrm>
          <a:prstGeom prst="rect">
            <a:avLst/>
          </a:prstGeom>
          <a:solidFill>
            <a:srgbClr val="00B050"/>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l" sz="2400" b="1">
                <a:solidFill>
                  <a:schemeClr val="lt1"/>
                </a:solidFill>
                <a:latin typeface="Calibri"/>
                <a:ea typeface="Calibri"/>
                <a:cs typeface="Calibri"/>
                <a:sym typeface="Calibri"/>
              </a:rPr>
              <a:t>Τεράστια συλλογή διασυνδεδεμένων ιστοσελίδων</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Πώς μοιάζει μία ιστοσελίδα;</a:t>
            </a:r>
            <a:endParaRPr dirty="0"/>
          </a:p>
        </p:txBody>
      </p:sp>
      <p:pic>
        <p:nvPicPr>
          <p:cNvPr id="115" name="Google Shape;115;p20"/>
          <p:cNvPicPr preferRelativeResize="0"/>
          <p:nvPr/>
        </p:nvPicPr>
        <p:blipFill>
          <a:blip r:embed="rId3">
            <a:alphaModFix/>
          </a:blip>
          <a:stretch>
            <a:fillRect/>
          </a:stretch>
        </p:blipFill>
        <p:spPr>
          <a:xfrm>
            <a:off x="924187" y="1052776"/>
            <a:ext cx="7383275" cy="38998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Τι μπορεί να περιλαμβάνει μια ιστοσελίδα;</a:t>
            </a:r>
            <a:endParaRPr dirty="0"/>
          </a:p>
        </p:txBody>
      </p:sp>
      <p:pic>
        <p:nvPicPr>
          <p:cNvPr id="121" name="Google Shape;121;p21"/>
          <p:cNvPicPr preferRelativeResize="0"/>
          <p:nvPr/>
        </p:nvPicPr>
        <p:blipFill>
          <a:blip r:embed="rId3">
            <a:alphaModFix/>
          </a:blip>
          <a:stretch>
            <a:fillRect/>
          </a:stretch>
        </p:blipFill>
        <p:spPr>
          <a:xfrm>
            <a:off x="1103350" y="1152476"/>
            <a:ext cx="6937299" cy="3654150"/>
          </a:xfrm>
          <a:prstGeom prst="rect">
            <a:avLst/>
          </a:prstGeom>
          <a:ln>
            <a:noFill/>
          </a:ln>
          <a:effectLst>
            <a:outerShdw blurRad="292100" dist="139700" dir="2700000" algn="tl" rotWithShape="0">
              <a:srgbClr val="333333">
                <a:alpha val="65000"/>
              </a:srgbClr>
            </a:outerShdw>
          </a:effectLst>
        </p:spPr>
      </p:pic>
      <p:sp>
        <p:nvSpPr>
          <p:cNvPr id="125" name="Google Shape;125;p21"/>
          <p:cNvSpPr txBox="1">
            <a:spLocks noGrp="1"/>
          </p:cNvSpPr>
          <p:nvPr>
            <p:ph type="body" idx="1"/>
          </p:nvPr>
        </p:nvSpPr>
        <p:spPr>
          <a:xfrm>
            <a:off x="197925" y="2321400"/>
            <a:ext cx="2436300" cy="50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600" b="1" dirty="0">
                <a:highlight>
                  <a:srgbClr val="FFFF00"/>
                </a:highlight>
              </a:rPr>
              <a:t>ΥπερΚείμενο</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
        <p:nvSpPr>
          <p:cNvPr id="122" name="Google Shape;122;p21"/>
          <p:cNvSpPr txBox="1"/>
          <p:nvPr/>
        </p:nvSpPr>
        <p:spPr>
          <a:xfrm>
            <a:off x="6828700" y="3607300"/>
            <a:ext cx="1363500" cy="44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 sz="2600" b="1">
                <a:solidFill>
                  <a:schemeClr val="dk2"/>
                </a:solidFill>
                <a:highlight>
                  <a:srgbClr val="FFFF00"/>
                </a:highlight>
              </a:rPr>
              <a:t>Βίντεο</a:t>
            </a:r>
            <a:endParaRPr sz="2600" b="1">
              <a:solidFill>
                <a:schemeClr val="dk2"/>
              </a:solidFill>
              <a:highlight>
                <a:srgbClr val="FFFF00"/>
              </a:highlight>
            </a:endParaRPr>
          </a:p>
        </p:txBody>
      </p:sp>
      <p:sp>
        <p:nvSpPr>
          <p:cNvPr id="123" name="Google Shape;123;p21"/>
          <p:cNvSpPr txBox="1"/>
          <p:nvPr/>
        </p:nvSpPr>
        <p:spPr>
          <a:xfrm>
            <a:off x="1251750" y="4125775"/>
            <a:ext cx="1269000" cy="50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 sz="2600" b="1">
                <a:solidFill>
                  <a:schemeClr val="dk2"/>
                </a:solidFill>
                <a:highlight>
                  <a:srgbClr val="FFFF00"/>
                </a:highlight>
              </a:rPr>
              <a:t>Ήχο</a:t>
            </a:r>
            <a:endParaRPr sz="2600" b="1">
              <a:solidFill>
                <a:schemeClr val="dk2"/>
              </a:solidFill>
              <a:highlight>
                <a:srgbClr val="FFFF00"/>
              </a:highlight>
            </a:endParaRPr>
          </a:p>
        </p:txBody>
      </p:sp>
      <p:sp>
        <p:nvSpPr>
          <p:cNvPr id="124" name="Google Shape;124;p21"/>
          <p:cNvSpPr txBox="1"/>
          <p:nvPr/>
        </p:nvSpPr>
        <p:spPr>
          <a:xfrm>
            <a:off x="5223150" y="1729675"/>
            <a:ext cx="16488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 sz="2600" b="1">
                <a:solidFill>
                  <a:schemeClr val="dk2"/>
                </a:solidFill>
                <a:highlight>
                  <a:srgbClr val="FFFF00"/>
                </a:highlight>
              </a:rPr>
              <a:t>Εικόνες</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600">
                <a:highlight>
                  <a:schemeClr val="accent6"/>
                </a:highlight>
              </a:rPr>
              <a:t>Υπερκείμενο</a:t>
            </a:r>
            <a:r>
              <a:rPr lang="el" sz="2600"/>
              <a:t>: η superpower των ιστοσελίδων</a:t>
            </a:r>
            <a:endParaRPr sz="2600"/>
          </a:p>
        </p:txBody>
      </p:sp>
      <p:sp>
        <p:nvSpPr>
          <p:cNvPr id="131" name="Google Shape;131;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sz="1600"/>
              <a:t>Σε αντίθεση με το κείμενο ενός βιβλίου τα οποία διαβάζουμε με τη σειρά από την αρχή μέχρι το τέλος, τα κείμενα στις ιστοσελίδες είναι συνδεδεμένα μεταξύ τους δίνοντας μας τη δυνατότητα επιλογής διαφορετικών διαδρομών ανάγνωσης και αναζήτησης πληροφοριών, αυτό ονομάζεται </a:t>
            </a:r>
            <a:r>
              <a:rPr lang="el" sz="1600" b="1">
                <a:highlight>
                  <a:srgbClr val="FFFF00"/>
                </a:highlight>
              </a:rPr>
              <a:t>Υπερκείμενο (Hypertext)</a:t>
            </a:r>
            <a:r>
              <a:rPr lang="el" sz="1600">
                <a:highlight>
                  <a:srgbClr val="FFFF00"/>
                </a:highlight>
              </a:rPr>
              <a:t>.</a:t>
            </a:r>
            <a:endParaRPr sz="1600">
              <a:highlight>
                <a:srgbClr val="FFFF00"/>
              </a:highlight>
            </a:endParaRPr>
          </a:p>
          <a:p>
            <a:pPr marL="0" lvl="0" indent="0" algn="l" rtl="0">
              <a:spcBef>
                <a:spcPts val="1600"/>
              </a:spcBef>
              <a:spcAft>
                <a:spcPts val="0"/>
              </a:spcAft>
              <a:buClr>
                <a:schemeClr val="dk1"/>
              </a:buClr>
              <a:buSzPts val="1100"/>
              <a:buFont typeface="Arial"/>
              <a:buNone/>
            </a:pPr>
            <a:r>
              <a:rPr lang="el" sz="1600"/>
              <a:t>Μερικές λέξεις στο κείμενο μιας ιστοσελίδας έχουν διαφορετικό χρώμα και συνήθως όταν περάσουμε το δείκτη του ποντικιού από πάνω τους, ο δείκτης μετατρέπεται σε "χεράκι". Οι λέξεις αυτές ονομάζονται θερμές λέξεις.</a:t>
            </a:r>
            <a:endParaRPr sz="1600"/>
          </a:p>
          <a:p>
            <a:pPr marL="0" lvl="0" indent="0" algn="l" rtl="0">
              <a:spcBef>
                <a:spcPts val="1600"/>
              </a:spcBef>
              <a:spcAft>
                <a:spcPts val="1600"/>
              </a:spcAft>
              <a:buNone/>
            </a:pPr>
            <a:r>
              <a:rPr lang="el" sz="1600"/>
              <a:t>Μια θερμή λέξη μπορεί να μας οδηγήσει μέσω των συνδέσμων (links) σε κάποιο σχετικό κείμενο. Ξεκινώντας από ένα αρχικό κείμενο (κόμβος) μια ιστοσελίδας μπορούμε να μεταφερθούμε μέσα από τις κατάλληλες θερμές λέξεις σε άλλα καινούργια κείμενα (κόμβους)</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Παραδοσιακό κείμενο vs Υπερκείμενο</a:t>
            </a:r>
            <a:endParaRPr dirty="0"/>
          </a:p>
        </p:txBody>
      </p:sp>
      <p:sp>
        <p:nvSpPr>
          <p:cNvPr id="137" name="Google Shape;137;p23"/>
          <p:cNvSpPr txBox="1">
            <a:spLocks noGrp="1"/>
          </p:cNvSpPr>
          <p:nvPr>
            <p:ph type="body" idx="1"/>
          </p:nvPr>
        </p:nvSpPr>
        <p:spPr>
          <a:xfrm>
            <a:off x="1419952" y="2090975"/>
            <a:ext cx="2527200" cy="4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highlight>
                  <a:srgbClr val="FFFF00"/>
                </a:highlight>
              </a:rPr>
              <a:t>Παραδοσιακό Κείμενο</a:t>
            </a:r>
            <a:endParaRPr dirty="0">
              <a:highlight>
                <a:srgbClr val="FFFF00"/>
              </a:highlight>
            </a:endParaRPr>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38" name="Google Shape;138;p23"/>
          <p:cNvPicPr preferRelativeResize="0"/>
          <p:nvPr/>
        </p:nvPicPr>
        <p:blipFill>
          <a:blip r:embed="rId3">
            <a:alphaModFix/>
          </a:blip>
          <a:stretch>
            <a:fillRect/>
          </a:stretch>
        </p:blipFill>
        <p:spPr>
          <a:xfrm>
            <a:off x="3195922" y="1252526"/>
            <a:ext cx="4231875" cy="3550725"/>
          </a:xfrm>
          <a:prstGeom prst="rect">
            <a:avLst/>
          </a:prstGeom>
          <a:noFill/>
          <a:ln>
            <a:noFill/>
          </a:ln>
        </p:spPr>
      </p:pic>
      <p:sp>
        <p:nvSpPr>
          <p:cNvPr id="139" name="Google Shape;139;p23"/>
          <p:cNvSpPr txBox="1"/>
          <p:nvPr/>
        </p:nvSpPr>
        <p:spPr>
          <a:xfrm>
            <a:off x="1826752" y="3605525"/>
            <a:ext cx="1713600" cy="44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 sz="1800" dirty="0">
                <a:solidFill>
                  <a:schemeClr val="dk2"/>
                </a:solidFill>
                <a:highlight>
                  <a:srgbClr val="FFFF00"/>
                </a:highlight>
              </a:rPr>
              <a:t>Υπερκείμενο</a:t>
            </a:r>
            <a:endParaRPr dirty="0">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Το </a:t>
            </a:r>
            <a:r>
              <a:rPr lang="el" dirty="0">
                <a:highlight>
                  <a:schemeClr val="accent6"/>
                </a:highlight>
              </a:rPr>
              <a:t>Υπερκείμενο</a:t>
            </a:r>
            <a:r>
              <a:rPr lang="el" dirty="0"/>
              <a:t> </a:t>
            </a:r>
            <a:r>
              <a:rPr lang="el" dirty="0">
                <a:highlight>
                  <a:srgbClr val="FF00FF"/>
                </a:highlight>
              </a:rPr>
              <a:t>διασυνδέει</a:t>
            </a:r>
            <a:r>
              <a:rPr lang="el" dirty="0"/>
              <a:t> ιστοσελίδες μεταξύ τους</a:t>
            </a:r>
            <a:endParaRPr dirty="0"/>
          </a:p>
        </p:txBody>
      </p:sp>
      <p:pic>
        <p:nvPicPr>
          <p:cNvPr id="146" name="Google Shape;146;p24"/>
          <p:cNvPicPr preferRelativeResize="0"/>
          <p:nvPr/>
        </p:nvPicPr>
        <p:blipFill>
          <a:blip r:embed="rId3">
            <a:alphaModFix/>
          </a:blip>
          <a:stretch>
            <a:fillRect/>
          </a:stretch>
        </p:blipFill>
        <p:spPr>
          <a:xfrm>
            <a:off x="1243172" y="1360483"/>
            <a:ext cx="7005504" cy="3622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Θέμα του Office">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TotalTime>
  <Words>859</Words>
  <Application>Microsoft Office PowerPoint</Application>
  <PresentationFormat>Προβολή στην οθόνη (16:9)</PresentationFormat>
  <Paragraphs>96</Paragraphs>
  <Slides>21</Slides>
  <Notes>21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Calibri Light</vt:lpstr>
      <vt:lpstr>Θέμα του Office</vt:lpstr>
      <vt:lpstr>Κεφάλαιο 12 Ο Παγκόσμιος Ιστός</vt:lpstr>
      <vt:lpstr>Λέξεις και έννοιες κλειδιά</vt:lpstr>
      <vt:lpstr>Διαδίκτυο (internet): παγκόσμιο δίκτυο υπολογιστών</vt:lpstr>
      <vt:lpstr>Παγκόσμιος ιστός (World Wide Web - WWW): τεράστια συλλογή ιστοσελίδων</vt:lpstr>
      <vt:lpstr>Πώς μοιάζει μία ιστοσελίδα;</vt:lpstr>
      <vt:lpstr>Τι μπορεί να περιλαμβάνει μια ιστοσελίδα;</vt:lpstr>
      <vt:lpstr>Υπερκείμενο: η superpower των ιστοσελίδων</vt:lpstr>
      <vt:lpstr>Παραδοσιακό κείμενο vs Υπερκείμενο</vt:lpstr>
      <vt:lpstr>Το Υπερκείμενο διασυνδέει ιστοσελίδες μεταξύ τους</vt:lpstr>
      <vt:lpstr>Πώς ξεκίνησε ο Παγκόσμιος Ιστός;</vt:lpstr>
      <vt:lpstr>Η πρώτη επίσημη δοκιμή του Παγκόσμιου Ιστού</vt:lpstr>
      <vt:lpstr>Δωρεάν ή με Χρέωση;</vt:lpstr>
      <vt:lpstr>Πώς έμοιαζε η πρώτη ιστοσελίδα ever...</vt:lpstr>
      <vt:lpstr>Πώς ξεχωρίζουμε τις διαφορετικές ιστοσελίδες;</vt:lpstr>
      <vt:lpstr>Παραδείγματα URLs ιστοσελίδων…</vt:lpstr>
      <vt:lpstr>Με ποιό πρόγραμμα επισκεπτόμαστε ιστοσελίδες;</vt:lpstr>
      <vt:lpstr>Λογισμικό Πλοήγησης Ιστού</vt:lpstr>
      <vt:lpstr>Ποιό είναι το πιo διαδεδομένο λογισμικό πλοήγησης;</vt:lpstr>
      <vt:lpstr>Τα κουμπιά πλοήγησης</vt:lpstr>
      <vt:lpstr>Συνεπώς…</vt:lpstr>
      <vt:lpstr>Ο Παγκόσμιος ιστός (ορισμός)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12 Ο Παγκόσμιος Ιστός</dc:title>
  <dc:creator>Μaria Panagiotopoulou</dc:creator>
  <cp:lastModifiedBy>Λογαριασμός Microsoft</cp:lastModifiedBy>
  <cp:revision>7</cp:revision>
  <dcterms:modified xsi:type="dcterms:W3CDTF">2024-04-08T19:08:48Z</dcterms:modified>
</cp:coreProperties>
</file>