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45422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4de5d72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4de5d72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6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4de5d72a5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4de5d72a5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394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4de5d72a5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4de5d72a5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323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4de5d72a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4de5d72a5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709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4de5d72a5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4de5d72a5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460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2676202e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2676202e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071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4de5d72a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4de5d72a5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970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2676202e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2676202e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615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2676202e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b2676202e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454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4de5d72a5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4de5d72a5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4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4de5d72a5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4de5d72a5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66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4de5d72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4de5d72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513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4de5d72a5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4de5d72a5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475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4de5d72a5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4de5d72a5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223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4de5d72a5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4de5d72a5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742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f03837f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f03837f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737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f03837fa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f03837fa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807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f03837fa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f03837fa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442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2676202e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b2676202e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2345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f03837fa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0f03837fa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4794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b3786d90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b3786d90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956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717f995f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717f995f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5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2676202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2676202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047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f03837fa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0f03837fa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288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2676202e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b2676202e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4956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4de5d72a5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4de5d72a5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0881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b4de5d72a5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b4de5d72a5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716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4de5d72a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4de5d72a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306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4de5d72a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4de5d72a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41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4de5d72a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4de5d72a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182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4de5d72a5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4de5d72a5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454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4de5d72a5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4de5d72a5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85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4de5d72a5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4de5d72a5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95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rends.google.gr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ds.google.gr/trends/yis/2023/GR/?hl=e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7773" y="2355348"/>
            <a:ext cx="1861675" cy="18616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973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Κεφάλαιο 13: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4000"/>
              <a:t>Άντληση Πληροφοριών από τον Παγκόσμιο Ιστό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4205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200" dirty="0"/>
              <a:t>Ενότητα 4: Γνωριμία με το Διαδίκτυο και τις υπηρεσίες </a:t>
            </a:r>
            <a:r>
              <a:rPr lang="el" sz="2200" dirty="0" smtClean="0"/>
              <a:t>του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Με τη βοήθεια του Διαδικτύου μπορούμε να συμπληρώνουμε την εκπαίδευση μας στο σπίτι αλλά και να εμβαθύνουμε τις γνώσεις μας για όλα σχεδόν τα θέματα...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Διάφοροι εξειδικευμένοι δικτυακοί τόποι μας παρέχουν ολοκληρωμένα μαθήματα υπολογιστών, ιστορίας, βιολογίας, φυσικής, φωτογραφίας, ζωγραφικής, μουσικής και πολλά άλλα.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Άλλοι πάλι ιστότοποι περιέχουν πλήθος βίντεο (tutorials) για τα πάταπάνω θέματα αλλά και ασκήσεις στις οποίες μπορούμε να εξασκηθούμε...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Αναζητήστε και καταγράψτε ιστοσελίδες με πληροφορίες και δραστηριότητες εκπαίδευσης (τουλάχιστον δέκα)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Εκπαίδευση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Οικονομικές Υπηρεσίες και Ηλεκτρονικές Αγορές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Την τελευταία δεκαετία το ηλεκτρονικό εμπόριο, οι αγορές δηλαδή από το διαδίκτυο, έχει γνωρίσει τεράστια ανάπτυξη.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Μπορούμε να αγοράσουμε διαδικτυακά από βιβλία (ήταν από τα πρώτα είδη που ξεκίνησαν να πωλούνται στο διαδίκτυο) μέχρι ρούχα, παπούτσια, ηλεκτρονινές συσκευές αλλά και φαγητά της ώρας :-)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Επιπλέον μεγάλη διάδοση γνωρίζουν οι ηλεκτρονικές τραπεζικές συναλλαγές, οι “δουλειές” δηλαδή που κάνουμε με τις τράπεζες χωρίς να χρειαστεί να επισκεφτούμε κάποιο τραπεζικό κατάστημα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Αναζητήστε και καταγράψτε ιστοσελίδες που παρέχουν τη δυνατότητα οικομικών υπηρεσιών και ηλεκτρονικών αγορών (τουλάχιστον δέκα)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Χιλιάδες δικτυακοί τόποι προσφέρουν πλήθος ηλεκτρονικών υπηρεσιών που δεν μπορούν να ενταχθούν σε κάποια από τις προηγούμενες κατηγορίες (Διασκέδαση-ψυχαγωγία, Εκπαίδευση, Ενημέρωση, Οικονομικές Υπηρεσίες - Ηλεκτρονικές Αγορές)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Παράδειγμα αποτελεί η δυνατότητα προγραμματισμού ραντεβού για την πραγματοποίηση rapid test για τον COVID19, η δυνατότητα κράτησης αεροπορικών εισιτηρίων και δωματίων ξενοδοχείων, κλπ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Αναζητήστε και καταγράψτε ιστοσελίδες που παρέχουν τέτοιου είδους υπηρεσίες (τουλάχιστον δέκα)</a:t>
            </a: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Διάφορες άλλες υπηρεσίες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 ιστός περιλαμβάνει τεράστιο όγκο πληροφοριών και η αναζήτηση πληροφοριών μοιάζει με...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250" y="1702175"/>
            <a:ext cx="62865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Τι μας βοηθάει ώστε η αναζήτηση στον ιστό…</a:t>
            </a: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να μοιάζει κάπως έτσι;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350" y="1628550"/>
            <a:ext cx="5813376" cy="32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 μηχανή αναζήτηση Google</a:t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512" y="1170125"/>
            <a:ext cx="6158573" cy="400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2826600" y="3838525"/>
            <a:ext cx="3643200" cy="561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50" b="1">
                <a:solidFill>
                  <a:srgbClr val="9AA0A6"/>
                </a:solidFill>
                <a:highlight>
                  <a:srgbClr val="FFFF00"/>
                </a:highlight>
              </a:rPr>
              <a:t>Πώς λειτουργεί;</a:t>
            </a:r>
            <a:endParaRPr sz="2800"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Αναζητήστε στοιχεία για εσάς…</a:t>
            </a: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2"/>
          </p:nvPr>
        </p:nvSpPr>
        <p:spPr>
          <a:xfrm>
            <a:off x="1976184" y="1337613"/>
            <a:ext cx="455818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dirty="0"/>
              <a:t>Ελληνικά, Αγγλικά, Κεφαλαία, Πεζά, Τονισμένα ή χωρίς τόνους, όνομα+επώνυμο, επώνυμο+όνομα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dirty="0">
                <a:highlight>
                  <a:srgbClr val="00FFFF"/>
                </a:highlight>
              </a:rPr>
              <a:t>Επιστρέφουν διαφορετικά αποτελέσματα;</a:t>
            </a:r>
            <a:endParaRPr dirty="0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highlight>
                <a:srgbClr val="00FFFF"/>
              </a:highlight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3530" y="2726473"/>
            <a:ext cx="23907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8685"/>
            <a:ext cx="9144001" cy="466613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4290475" y="3810375"/>
            <a:ext cx="4707300" cy="93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50" b="1">
                <a:solidFill>
                  <a:srgbClr val="9AA0A6"/>
                </a:solidFill>
                <a:highlight>
                  <a:srgbClr val="FFFF00"/>
                </a:highlight>
              </a:rPr>
              <a:t>Περίπου 1.240 αποτελέσματα (σε 0,27 δευτερόλεπτα) </a:t>
            </a:r>
            <a:endParaRPr sz="2800" b="1">
              <a:highlight>
                <a:srgbClr val="FFFF00"/>
              </a:highlight>
            </a:endParaRPr>
          </a:p>
        </p:txBody>
      </p:sp>
      <p:cxnSp>
        <p:nvCxnSpPr>
          <p:cNvPr id="169" name="Google Shape;169;p29"/>
          <p:cNvCxnSpPr/>
          <p:nvPr/>
        </p:nvCxnSpPr>
        <p:spPr>
          <a:xfrm rot="10800000">
            <a:off x="2258000" y="3173200"/>
            <a:ext cx="1773600" cy="1292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Πώς λειτουργεί η μηχανή αναζήτησης Google</a:t>
            </a:r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dirty="0"/>
              <a:t>Συνδεόμαστε στη μηχανή αναζήτησης (</a:t>
            </a:r>
            <a:r>
              <a:rPr lang="el" sz="1400" u="sng" dirty="0">
                <a:solidFill>
                  <a:schemeClr val="hlink"/>
                </a:solidFill>
                <a:hlinkClick r:id="rId3"/>
              </a:rPr>
              <a:t>https://www.google.com</a:t>
            </a:r>
            <a:r>
              <a:rPr lang="el" sz="1400" dirty="0"/>
              <a:t>)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dirty="0"/>
              <a:t>Γράφουμε μία «λέξη κλειδί» που σχετίζεται με την πληροφορία που θέλουμε να βρούμε και πατάμε Enter</a:t>
            </a:r>
            <a:endParaRPr sz="1400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l" sz="1400" dirty="0"/>
              <a:t>π.χ ψάρι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l" sz="1400" dirty="0"/>
              <a:t>Η μηχανή αναζήτησης Google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 dirty="0"/>
              <a:t>ψάχνει σε δισεκατομμύρια ιστοσελίδες (που βρίσκονται στο ευρετήριο της) για να βρει εκείνες τις σελίδες που περιέχουν την λέξη που αναζητούμε (ψάρι) </a:t>
            </a:r>
            <a:r>
              <a:rPr lang="el" sz="1400" dirty="0" smtClean="0"/>
              <a:t>και τις </a:t>
            </a:r>
            <a:r>
              <a:rPr lang="el" sz="1400" dirty="0"/>
              <a:t>επιστρέφει ως αποτελέσματα της αναζήτησης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1400" dirty="0"/>
              <a:t>Συνεπώς στο παράδειγμα μας η αναζήτηση θα μας επιστρέψει όλες τις σελίδες του διαδικτύου που περιέχουν τη λέξη «ψάρι» ταξινομημένες (οι πιο σχετικές πάνω-πάνω, οι λιγότερο σχετικές χαμηλότερα)</a:t>
            </a:r>
            <a:endParaRPr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311703" y="31146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Αποτελέσματα για την λέξη «ψάρι»</a:t>
            </a:r>
            <a:endParaRPr dirty="0"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996" y="998360"/>
            <a:ext cx="6560013" cy="38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Παγκόσμιος Ιστός,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Πληροφορία,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Υπερπληροφόρηση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Αναζήτηση Πληροφοριών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Μηχανή Αναζήτησης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Λέξεις και έννοιες κλειδιά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399" y="172204"/>
            <a:ext cx="2985604" cy="11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Και αν ψάχνουμε για (κάποιο) κόκκινο ψάρι;</a:t>
            </a:r>
            <a:endParaRPr/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188" y="1132275"/>
            <a:ext cx="7305675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Αναζήτηση με πολλούς όρους…</a:t>
            </a:r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8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Ψάρι</a:t>
            </a:r>
            <a:br>
              <a:rPr lang="el"/>
            </a:br>
            <a:r>
              <a:rPr lang="el"/>
              <a:t>- Περίπου 10.000.000 αποτελέσματα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Ψάρι κόκκινο</a:t>
            </a:r>
            <a:br>
              <a:rPr lang="el"/>
            </a:br>
            <a:r>
              <a:rPr lang="el"/>
              <a:t>- Περίπου 3.540.000 αποτελέσματα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Ψάρι κόκκινο μικρό</a:t>
            </a:r>
            <a:br>
              <a:rPr lang="el"/>
            </a:br>
            <a:r>
              <a:rPr lang="el"/>
              <a:t>- Περίπου 2.140.000 αποτελέσματα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Ψάρι κόκκινο μικρό τροπικό</a:t>
            </a:r>
            <a:br>
              <a:rPr lang="el"/>
            </a:br>
            <a:r>
              <a:rPr lang="el"/>
              <a:t>-Περίπου 76.000  αποτελέσματα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5" name="Google Shape;195;p33"/>
          <p:cNvSpPr txBox="1"/>
          <p:nvPr/>
        </p:nvSpPr>
        <p:spPr>
          <a:xfrm>
            <a:off x="4992225" y="1665475"/>
            <a:ext cx="3730500" cy="30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l" sz="2700" b="1">
                <a:solidFill>
                  <a:schemeClr val="dk2"/>
                </a:solidFill>
              </a:rPr>
              <a:t>Όσο πιο σαφής γίνομαι τόσο ελαττώνεται ο όγκος της επιστρεφόμενης πληροφορίας</a:t>
            </a:r>
            <a:endParaRPr sz="23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900" b="1"/>
              <a:t>Κι όμως παίζει ρόλο…</a:t>
            </a:r>
            <a:br>
              <a:rPr lang="el" sz="1900" b="1"/>
            </a:br>
            <a:r>
              <a:rPr lang="el" sz="1600"/>
              <a:t>- Ο σωστός τονισμός των λέξεων</a:t>
            </a:r>
            <a:br>
              <a:rPr lang="el" sz="1600"/>
            </a:br>
            <a:r>
              <a:rPr lang="el" sz="1600"/>
              <a:t>	ψάρι (10.000.000) / ψάρι (442.000)</a:t>
            </a:r>
            <a:br>
              <a:rPr lang="el" sz="1600"/>
            </a:br>
            <a:r>
              <a:rPr lang="el" sz="1600"/>
              <a:t>	ήλιος (17.000.000) / ηλιος (3.430.000)</a:t>
            </a:r>
            <a:br>
              <a:rPr lang="el" sz="1600"/>
            </a:br>
            <a:r>
              <a:rPr lang="el" sz="1600"/>
              <a:t>- Η σειρά των λέξεων</a:t>
            </a:r>
            <a:br>
              <a:rPr lang="el" sz="1600"/>
            </a:br>
            <a:r>
              <a:rPr lang="el" sz="1600"/>
              <a:t>	ψάρι κόκκινο (3.180.000) / κόκκινο ψάρι (1.250.000)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Προσοχή στις λεπτομέρειες</a:t>
            </a:r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900" b="1"/>
              <a:t>Κι όμως δεν παίζει ρόλο…</a:t>
            </a:r>
            <a:r>
              <a:rPr lang="el" sz="1600"/>
              <a:t/>
            </a:r>
            <a:br>
              <a:rPr lang="el" sz="1600"/>
            </a:br>
            <a:r>
              <a:rPr lang="el" sz="1600"/>
              <a:t>- Η ορθογραφία</a:t>
            </a:r>
            <a:br>
              <a:rPr lang="el" sz="1600"/>
            </a:br>
            <a:r>
              <a:rPr lang="el" sz="1600"/>
              <a:t>	οίλειως (17.000.000) / ήλιος (17.000.000)</a:t>
            </a:r>
            <a:br>
              <a:rPr lang="el" sz="1600"/>
            </a:br>
            <a:r>
              <a:rPr lang="el" sz="1600"/>
              <a:t>ΚΕΦΑΛΑΙΑ / πεζά</a:t>
            </a:r>
            <a:br>
              <a:rPr lang="el" sz="1600"/>
            </a:br>
            <a:r>
              <a:rPr lang="el" sz="1600"/>
              <a:t>	Ήλιος (17.000.000) / ΗΛΙΟΣ (17.000.000)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Αναζήτηση λέξεων με συγκεκριμένη σειρά…</a:t>
            </a:r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Εσωκλείοντας τους όρους αναζήτησης μέσα σε εισαγωγικά, αναζητείτε ιστοσελίδες που περιέχουν τις λέξεις ακριβώς με την σειρά που τις πληκτρολογήσατε.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Η αναζήτηση αυτή θα επιστρέψει κάθε σελίδα η οποία περιέχει ακριβώς την φράση όλο το φως που δεν μπορούμε να δούμε και ταυτόχρονα περιέχει και την λέξη βιβλίο.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550" y="2052850"/>
            <a:ext cx="8205225" cy="7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Αποκλεισμός όρων αναζήτησης</a:t>
            </a:r>
            <a:endParaRPr/>
          </a:p>
        </p:txBody>
      </p:sp>
      <p:sp>
        <p:nvSpPr>
          <p:cNvPr id="215" name="Google Shape;215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 θέλετε να αποκλείσετε μια συγκεκριμένη λέξη απο τα αποτελέσματα αναζήτησης, χρησιμοποιήστε το σύμβολο –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Η αναζήτηση αυτή επιστρέφει όλες τις ιστοσελίδες που έχουν μέσα κάποιες ή όλες τις λέξεις καφέ, με, θέα και ΔΕΝ περιέχουν την λέξη θάλασσα.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Η αναζήτηση επιστρέφει ιστοσελίδες που έχουν μέσα κάποιες ή όλες τις λέξεις βραβείο, νόμπελ, ποίημα και ΔΕΝ περιέχουν την λέξη Ελλάδα.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6" name="Google Shape;2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238" y="1876413"/>
            <a:ext cx="62388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125" y="3290400"/>
            <a:ext cx="6657658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Αναζήτηση σε συγκεκριμένους τύπους αρχείων</a:t>
            </a:r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Μπορείτε να αναζητήσετε περιεχόμενο μέσα σε συγκεκριμένους τύπους αρχείων όπως pdf και docx χρησιμοποιώντας το filetype: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Στην παραπάνω αναζήτηση, επιστρέφει όλα τα αρχεία pdf τα οποία περιέχουν ορισμένες ή όλες τις λέξεις αλγόριθμος, μηχανών, αναζήτησης.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Εδώ επιστρέφει όλα τα αρχεία ppt (Microsoft Power Point) τα οποία περιέχουν την λέξη e-commerce.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4" name="Google Shape;2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750" y="1857250"/>
            <a:ext cx="622334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7025" y="3354825"/>
            <a:ext cx="622334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Google Search Autocomplete</a:t>
            </a:r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9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>
                <a:solidFill>
                  <a:srgbClr val="737373"/>
                </a:solidFill>
              </a:rPr>
              <a:t>is a feature within Google Search </a:t>
            </a:r>
            <a:endParaRPr>
              <a:solidFill>
                <a:srgbClr val="737373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>
                <a:solidFill>
                  <a:srgbClr val="737373"/>
                </a:solidFill>
              </a:rPr>
              <a:t>designed to make it faster to complete searches that you're beginning to type</a:t>
            </a:r>
            <a:endParaRPr>
              <a:solidFill>
                <a:srgbClr val="737373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b="1">
                <a:solidFill>
                  <a:srgbClr val="DB4437"/>
                </a:solidFill>
              </a:rPr>
              <a:t>What happens in the background?</a:t>
            </a:r>
            <a:endParaRPr b="1">
              <a:solidFill>
                <a:srgbClr val="DB443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2" name="Google Shape;2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0700" y="1170125"/>
            <a:ext cx="4830899" cy="274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Χρήσιμα εργαλεία :-)</a:t>
            </a:r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define:concatenation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35+6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13% of 86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sin(x) + 7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tracking number της παραγγελίας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56 δολάρια σε ευρώ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1024 inches in mm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87 years in days</a:t>
            </a:r>
            <a:endParaRPr/>
          </a:p>
        </p:txBody>
      </p:sp>
      <p:sp>
        <p:nvSpPr>
          <p:cNvPr id="239" name="Google Shape;239;p3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time in new york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sunrise in thessaloniki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weather in Kastelorizo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Heraklion attractions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Google Fun ;-)</a:t>
            </a:r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/>
              <a:t>do a barrel roll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/>
              <a:t>pacmam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/>
              <a:t>dog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/>
              <a:t>cat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/>
              <a:t>Google Gravity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246" name="Google Shape;246;p4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/>
              <a:t>flip a coin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/>
              <a:t>spinner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700"/>
              <a:t>breathing exercise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/>
              <a:t>Google Doodles</a:t>
            </a:r>
            <a:endParaRPr sz="1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 μηχανή αναζήτησης της Google θυμάται...</a:t>
            </a:r>
            <a:endParaRPr/>
          </a:p>
        </p:txBody>
      </p:sp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Τις λέξεις/φράσεις για τις οποίες έχουν κάνει αναζητήσεις άλλοι πριν από εμάς…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Ας πειραματιστούμε λοιπόν…</a:t>
            </a:r>
            <a:endParaRPr/>
          </a:p>
          <a:p>
            <a:pPr marL="0" lvl="0" indent="0" algn="l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>
                <a:solidFill>
                  <a:srgbClr val="737373"/>
                </a:solidFill>
              </a:rPr>
              <a:t>The most interesting results return if you start typing “questions…”</a:t>
            </a:r>
            <a:br>
              <a:rPr lang="el">
                <a:solidFill>
                  <a:srgbClr val="737373"/>
                </a:solidFill>
              </a:rPr>
            </a:br>
            <a:r>
              <a:rPr lang="el">
                <a:solidFill>
                  <a:srgbClr val="737373"/>
                </a:solidFill>
              </a:rPr>
              <a:t>Why Greeks…</a:t>
            </a:r>
            <a:br>
              <a:rPr lang="el">
                <a:solidFill>
                  <a:srgbClr val="737373"/>
                </a:solidFill>
              </a:rPr>
            </a:br>
            <a:r>
              <a:rPr lang="el">
                <a:solidFill>
                  <a:srgbClr val="737373"/>
                </a:solidFill>
              </a:rPr>
              <a:t>Why Americans…</a:t>
            </a:r>
            <a:br>
              <a:rPr lang="el">
                <a:solidFill>
                  <a:srgbClr val="737373"/>
                </a:solidFill>
              </a:rPr>
            </a:br>
            <a:r>
              <a:rPr lang="el">
                <a:solidFill>
                  <a:srgbClr val="737373"/>
                </a:solidFill>
              </a:rPr>
              <a:t>Why Germany…</a:t>
            </a:r>
            <a:br>
              <a:rPr lang="el">
                <a:solidFill>
                  <a:srgbClr val="737373"/>
                </a:solidFill>
              </a:rPr>
            </a:br>
            <a:r>
              <a:rPr lang="el">
                <a:solidFill>
                  <a:srgbClr val="737373"/>
                </a:solidFill>
              </a:rPr>
              <a:t>How to…</a:t>
            </a:r>
            <a:br>
              <a:rPr lang="el">
                <a:solidFill>
                  <a:srgbClr val="737373"/>
                </a:solidFill>
              </a:rPr>
            </a:br>
            <a:r>
              <a:rPr lang="el">
                <a:solidFill>
                  <a:srgbClr val="737373"/>
                </a:solidFill>
              </a:rPr>
              <a:t>Where…</a:t>
            </a:r>
            <a:br>
              <a:rPr lang="el">
                <a:solidFill>
                  <a:srgbClr val="737373"/>
                </a:solidFill>
              </a:rPr>
            </a:br>
            <a:r>
              <a:rPr lang="el">
                <a:solidFill>
                  <a:srgbClr val="737373"/>
                </a:solidFill>
              </a:rPr>
              <a:t>And a bonus: Like Chalkidiki...</a:t>
            </a:r>
            <a:endParaRPr>
              <a:solidFill>
                <a:srgbClr val="73737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Σύντομη Επανάληψη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063" y="1168000"/>
            <a:ext cx="6733873" cy="37030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και προφανώς η Google συλλεγει…</a:t>
            </a:r>
            <a:endParaRPr/>
          </a:p>
        </p:txBody>
      </p:sp>
      <p:sp>
        <p:nvSpPr>
          <p:cNvPr id="259" name="Google Shape;259;p42"/>
          <p:cNvSpPr txBox="1"/>
          <p:nvPr/>
        </p:nvSpPr>
        <p:spPr>
          <a:xfrm>
            <a:off x="3455050" y="1396600"/>
            <a:ext cx="5440200" cy="63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900" b="1" u="sng">
                <a:solidFill>
                  <a:schemeClr val="hlink"/>
                </a:solidFill>
                <a:hlinkClick r:id="rId4"/>
              </a:rPr>
              <a:t>https://trends.google.gr/</a:t>
            </a:r>
            <a:r>
              <a:rPr lang="el" sz="2900" b="1"/>
              <a:t> </a:t>
            </a:r>
            <a:endParaRPr sz="2900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Οι αναζητήσεις του 2023…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 u="sng">
                <a:solidFill>
                  <a:schemeClr val="hlink"/>
                </a:solidFill>
                <a:hlinkClick r:id="rId3"/>
              </a:rPr>
              <a:t>https://trends.google.gr/trends/yis/2023/GR/?hl=el</a:t>
            </a:r>
            <a:r>
              <a:rPr lang="el" sz="1500"/>
              <a:t> </a:t>
            </a:r>
            <a:endParaRPr sz="1500"/>
          </a:p>
        </p:txBody>
      </p:sp>
      <p:pic>
        <p:nvPicPr>
          <p:cNvPr id="265" name="Google Shape;26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8600" y="1381650"/>
            <a:ext cx="6016001" cy="35993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Αντλώντας χρήσιμες πληροφορίες από τον Ιστό</a:t>
            </a:r>
            <a:endParaRPr/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Είναι συχνό φαινόμενο να αποπροσανατολιζόμαστε, καθώς περιηγούμαστε στο Διαδίκτυο ανάμεσα σε εκατομμύρια δεδομένα.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Αυτό έχει ως συνέπεια να μη βρίσκουμε τελικά πληροφορίες σχετικές με το θέμα για το οποίο ξεκινήσαμε να ψάχνουμε.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Βέβαια, αυτό δεν είναι απαραιτήτως αρνητικό – αρκεί στη διαδρομή να αφομοιώνουμε άλλες χρήσιμες πληροφορίες για θέματα που πάντοτε επιθυμούσαμε να μάθουμε.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Αν στο τέλος της πλοήγησης μας, έχουμε γεμίσει με άχρηστα δεδομένα, που έχουν μικρή ή καμιά αξία για μας, τότε πραγματικά σπαταλήσαμε το χρόνο μας.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Στον Παγκόσμιο Ιστό συναντάμε πολλές ιστοσελίδες με κύρος και αξιόλογο περιεχόμενο, αλλά υπάρχουν και αρκετές ιστοσελίδες με αναξιόπιστες πληροφορίες.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dirty="0"/>
              <a:t>Για να επωφεληθούμε, λοιπόν, από τις τεράστιες δυνατότητες πληροφόρησης του Παγκόσμιου Ιστού, πρέπει να εξασκηθούμε αρκετά.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dirty="0"/>
              <a:t>Αξιολογήστε τις πληροφορίες που βρίσκετε.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dirty="0"/>
              <a:t>Θα νοιώσετε μεγάλη ικανοποίηση, ανακαλύπτοντας άγνωστα μονοπάτια, που θα σας προσφέρουν πολλές νέες γνώσεις.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1400" i="1" dirty="0" smtClean="0"/>
              <a:t>Πηγή: Φίλιππος </a:t>
            </a:r>
            <a:r>
              <a:rPr lang="el" sz="1400" i="1" dirty="0"/>
              <a:t>Κουτσάκας</a:t>
            </a:r>
            <a:endParaRPr sz="1400" i="1" dirty="0"/>
          </a:p>
        </p:txBody>
      </p:sp>
      <p:sp>
        <p:nvSpPr>
          <p:cNvPr id="277" name="Google Shape;277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Αντλώντας χρήσιμες πληροφορίες από τον Ιστό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το Διαδίκτυο;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0950" y="1379900"/>
            <a:ext cx="4988575" cy="35984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5256225" y="103750"/>
            <a:ext cx="3735300" cy="13587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b="1" dirty="0"/>
              <a:t>Παγκόσμιο δίκτυο υπολογιστών συνδεδεμένων μεταξύ τους</a:t>
            </a:r>
            <a:endParaRPr sz="2000" b="1" dirty="0"/>
          </a:p>
        </p:txBody>
      </p:sp>
      <p:sp>
        <p:nvSpPr>
          <p:cNvPr id="76" name="Google Shape;76;p16"/>
          <p:cNvSpPr/>
          <p:nvPr/>
        </p:nvSpPr>
        <p:spPr>
          <a:xfrm>
            <a:off x="1141475" y="1379900"/>
            <a:ext cx="2294700" cy="572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/>
              <a:t>υπολογιστικά συστήματα</a:t>
            </a:r>
            <a:endParaRPr sz="1800" b="1"/>
          </a:p>
        </p:txBody>
      </p:sp>
      <p:sp>
        <p:nvSpPr>
          <p:cNvPr id="77" name="Google Shape;77;p16"/>
          <p:cNvSpPr/>
          <p:nvPr/>
        </p:nvSpPr>
        <p:spPr>
          <a:xfrm>
            <a:off x="92467" y="3708971"/>
            <a:ext cx="3469483" cy="968229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/>
              <a:t>διασυνδέσεις</a:t>
            </a:r>
            <a:br>
              <a:rPr lang="el" sz="1800" b="1" dirty="0"/>
            </a:br>
            <a:r>
              <a:rPr lang="el" sz="1800" b="1" dirty="0"/>
              <a:t>(ενσύρματες και ασύρματες)</a:t>
            </a:r>
            <a:endParaRPr sz="1800" b="1" dirty="0"/>
          </a:p>
        </p:txBody>
      </p:sp>
      <p:sp>
        <p:nvSpPr>
          <p:cNvPr id="78" name="Google Shape;78;p16"/>
          <p:cNvSpPr/>
          <p:nvPr/>
        </p:nvSpPr>
        <p:spPr>
          <a:xfrm>
            <a:off x="5635500" y="1859000"/>
            <a:ext cx="3508500" cy="5727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/>
              <a:t>δικτυακές συσκευές</a:t>
            </a:r>
            <a:br>
              <a:rPr lang="el" sz="1800" b="1" dirty="0"/>
            </a:br>
            <a:r>
              <a:rPr lang="el" sz="1800" b="1" dirty="0"/>
              <a:t>(routers, network cards, κλπ)</a:t>
            </a:r>
            <a:endParaRPr sz="1800" b="1" dirty="0"/>
          </a:p>
        </p:txBody>
      </p:sp>
      <p:sp>
        <p:nvSpPr>
          <p:cNvPr id="79" name="Google Shape;79;p16"/>
          <p:cNvSpPr/>
          <p:nvPr/>
        </p:nvSpPr>
        <p:spPr>
          <a:xfrm>
            <a:off x="5711700" y="3459200"/>
            <a:ext cx="3508500" cy="5727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/>
              <a:t>Λογισμικό Δικτύου</a:t>
            </a:r>
            <a:br>
              <a:rPr lang="el" sz="1800" b="1" dirty="0"/>
            </a:br>
            <a:r>
              <a:rPr lang="el" sz="1800" b="1" dirty="0"/>
              <a:t>(Firefox, Webex, Viber, κλπ) </a:t>
            </a:r>
            <a:endParaRPr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ο παγκόσμιος ιστός;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50" y="1565975"/>
            <a:ext cx="8436101" cy="35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5256225" y="103750"/>
            <a:ext cx="3735300" cy="13587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b="1" dirty="0"/>
              <a:t>Τεράστια συλλογή ψηφιακών εγγράφων (ιστοσελίδες)</a:t>
            </a:r>
            <a:endParaRPr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Συγγνώμη κύριε, ποιός είστε;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463" y="1846075"/>
            <a:ext cx="3057525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/>
          <p:nvPr/>
        </p:nvSpPr>
        <p:spPr>
          <a:xfrm>
            <a:off x="5301750" y="96875"/>
            <a:ext cx="3357000" cy="1749300"/>
          </a:xfrm>
          <a:prstGeom prst="cloudCallout">
            <a:avLst>
              <a:gd name="adj1" fmla="val 41524"/>
              <a:gd name="adj2" fmla="val 54083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/>
              <a:t>Γειά σας, με λένε Tim...</a:t>
            </a:r>
            <a:endParaRPr sz="2300"/>
          </a:p>
        </p:txBody>
      </p:sp>
      <p:sp>
        <p:nvSpPr>
          <p:cNvPr id="94" name="Google Shape;94;p18"/>
          <p:cNvSpPr/>
          <p:nvPr/>
        </p:nvSpPr>
        <p:spPr>
          <a:xfrm>
            <a:off x="5405175" y="2202075"/>
            <a:ext cx="1308600" cy="637200"/>
          </a:xfrm>
          <a:prstGeom prst="rect">
            <a:avLst/>
          </a:prstGeom>
          <a:solidFill>
            <a:srgbClr val="FF00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/>
              <a:t>CERN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/>
              <a:t>back to 1989</a:t>
            </a:r>
            <a:endParaRPr b="1"/>
          </a:p>
        </p:txBody>
      </p:sp>
      <p:cxnSp>
        <p:nvCxnSpPr>
          <p:cNvPr id="95" name="Google Shape;95;p18"/>
          <p:cNvCxnSpPr/>
          <p:nvPr/>
        </p:nvCxnSpPr>
        <p:spPr>
          <a:xfrm rot="10800000" flipH="1">
            <a:off x="5597600" y="1846175"/>
            <a:ext cx="409800" cy="3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8"/>
          <p:cNvCxnSpPr/>
          <p:nvPr/>
        </p:nvCxnSpPr>
        <p:spPr>
          <a:xfrm rot="10800000">
            <a:off x="6007475" y="1846225"/>
            <a:ext cx="375300" cy="36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6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/>
              <a:t>Ποιός είναι ο κύριος που απεικονίζεται δεξιά και τι σπουδαίο επινόησε;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100"/>
              <a:t>Τι “σπουδαίο” αποφάσισε να κάνει με την επινόηση του;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 Παγκόσμιος ιστός μας παρέχει πρόσβαση σε ένα τεράστιο πλήθος πληροφοριών και υπηρεσιών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Μερικά από τα πράγματα που μπορούμε να κάνουμε με τον παγκόσμιο ιστό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Διασκέδαση, ψυχαγωγία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Ενημέρωση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Εκπαίδευση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Οικονομικές υπηρεσίες και ηλεκτρονικές αγορές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Άλλες υπηρεσίες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 παγκόσμιος ιστός...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Χιλιάδες δικτυακοί τόποι προσφέρουν τραγούδια, παιχνίδια, φωτογραφίες, ταινίες.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Μέσω του Διαδικτύου μπορούμε να γνωρίσουμε νέους φίλους και να παίξουμε παιχνίδια γνώσεων με παιδιά απ’ όλες τις χώρες.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Άλλες φορές μπορούμε να ακούσουμε ραδιοφωνικούς σταθμούς άλλων πόλεων ή χωρών ή να παρακολουθήσουμε θεατρικές παραστάσεις ή ταινίες...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Χρησιμοποιώντας το Διαδίκτυο μπορούμε να «επισκεφτούμε» ένα εικονικό μουσείο ή μια βιβλιοθήκη, χωρίς να μετακινηθούμε καθόλου από το χώρο μας.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Αναζητήστε και καταγράψτε ιστοσελίδες με πληροφορίες και δραστηριότητες ψυχαγωγίας (τουλάχιστον δέκα)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Διασκέδαση, ψυχαγωγία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Ενημέρωση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Στο παγκόσμιο ιστό “κυκλοφορούν” πολλά περιοδικά και εφημερίδες σε ηλεκτρονική μορφή.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Στον παγκόσμιο ιστό μπορούμε πλέον να βρούμε όλα τα τηλεοπτικά κανάλια και να παρακολουθήσουμε ενημερωτικές εκπομπές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Από τις ιστοσελίδες του Παγκόσμιου Ιστού μπορούμε να ενημερωθούμε ακόμα και για τα πιο παράξενα θέματα.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Αναζητήστε και καταγράψτε ιστοσελίδες από τις οποίες μπορόυμε να ενημερωθούμε για θέματα που της επικαιρότητας (τουλάχιστον δέκα)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Προβολή στην οθόνη (16:9)</PresentationFormat>
  <Paragraphs>156</Paragraphs>
  <Slides>33</Slides>
  <Notes>33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5" baseType="lpstr">
      <vt:lpstr>Arial</vt:lpstr>
      <vt:lpstr>Simple Light</vt:lpstr>
      <vt:lpstr>Κεφάλαιο 13: Άντληση Πληροφοριών από τον Παγκόσμιο Ιστό </vt:lpstr>
      <vt:lpstr>Λέξεις και έννοιες κλειδιά</vt:lpstr>
      <vt:lpstr>Σύντομη Επανάληψη</vt:lpstr>
      <vt:lpstr>Τι είναι το Διαδίκτυο;</vt:lpstr>
      <vt:lpstr>Τι είναι ο παγκόσμιος ιστός;</vt:lpstr>
      <vt:lpstr>Συγγνώμη κύριε, ποιός είστε;</vt:lpstr>
      <vt:lpstr>Ο παγκόσμιος ιστός...</vt:lpstr>
      <vt:lpstr>Διασκέδαση, ψυχαγωγία</vt:lpstr>
      <vt:lpstr>Ενημέρωση</vt:lpstr>
      <vt:lpstr>Εκπαίδευση</vt:lpstr>
      <vt:lpstr>Οικονομικές Υπηρεσίες και Ηλεκτρονικές Αγορές</vt:lpstr>
      <vt:lpstr>Διάφορες άλλες υπηρεσίες</vt:lpstr>
      <vt:lpstr>Ο ιστός περιλαμβάνει τεράστιο όγκο πληροφοριών και η αναζήτηση πληροφοριών μοιάζει με...</vt:lpstr>
      <vt:lpstr>Τι μας βοηθάει ώστε η αναζήτηση στον ιστό…</vt:lpstr>
      <vt:lpstr>Η μηχανή αναζήτηση Google</vt:lpstr>
      <vt:lpstr>Αναζητήστε στοιχεία για εσάς…</vt:lpstr>
      <vt:lpstr>Παρουσίαση του PowerPoint</vt:lpstr>
      <vt:lpstr>Πώς λειτουργεί η μηχανή αναζήτησης Google</vt:lpstr>
      <vt:lpstr>Αποτελέσματα για την λέξη «ψάρι»</vt:lpstr>
      <vt:lpstr>Και αν ψάχνουμε για (κάποιο) κόκκινο ψάρι;</vt:lpstr>
      <vt:lpstr>Αναζήτηση με πολλούς όρους…</vt:lpstr>
      <vt:lpstr>Προσοχή στις λεπτομέρειες</vt:lpstr>
      <vt:lpstr>Αναζήτηση λέξεων με συγκεκριμένη σειρά…</vt:lpstr>
      <vt:lpstr>Αποκλεισμός όρων αναζήτησης</vt:lpstr>
      <vt:lpstr>Αναζήτηση σε συγκεκριμένους τύπους αρχείων</vt:lpstr>
      <vt:lpstr>Google Search Autocomplete</vt:lpstr>
      <vt:lpstr>Χρήσιμα εργαλεία :-)</vt:lpstr>
      <vt:lpstr>Google Fun ;-)</vt:lpstr>
      <vt:lpstr>Η μηχανή αναζήτησης της Google θυμάται...</vt:lpstr>
      <vt:lpstr>και προφανώς η Google συλλεγει…</vt:lpstr>
      <vt:lpstr>Οι αναζητήσεις του 2023… https://trends.google.gr/trends/yis/2023/GR/?hl=el </vt:lpstr>
      <vt:lpstr>Αντλώντας χρήσιμες πληροφορίες από τον Ιστό</vt:lpstr>
      <vt:lpstr>Αντλώντας χρήσιμες πληροφορίες από τον Ιστό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13: Άντληση Πληροφοριών από τον Παγκόσμιο Ιστό</dc:title>
  <dc:creator>Μaria Panagiotopoulou</dc:creator>
  <cp:lastModifiedBy>Λογαριασμός Microsoft</cp:lastModifiedBy>
  <cp:revision>2</cp:revision>
  <dcterms:modified xsi:type="dcterms:W3CDTF">2024-03-23T08:03:13Z</dcterms:modified>
</cp:coreProperties>
</file>