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embeddedFontLst>
    <p:embeddedFont>
      <p:font typeface="Play"/>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j0S8v65WpexDzPcYOtdsh9DzXJ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Play-bold.fntdata"/><Relationship Id="rId41" Type="http://schemas.openxmlformats.org/officeDocument/2006/relationships/font" Target="fonts/Play-regular.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21" name="Shape 21"/>
        <p:cNvGrpSpPr/>
        <p:nvPr/>
      </p:nvGrpSpPr>
      <p:grpSpPr>
        <a:xfrm>
          <a:off x="0" y="0"/>
          <a:ext cx="0" cy="0"/>
          <a:chOff x="0" y="0"/>
          <a:chExt cx="0" cy="0"/>
        </a:xfrm>
      </p:grpSpPr>
      <p:sp>
        <p:nvSpPr>
          <p:cNvPr id="22" name="Google Shape;2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5" name="Shape 25"/>
        <p:cNvGrpSpPr/>
        <p:nvPr/>
      </p:nvGrpSpPr>
      <p:grpSpPr>
        <a:xfrm>
          <a:off x="0" y="0"/>
          <a:ext cx="0" cy="0"/>
          <a:chOff x="0" y="0"/>
          <a:chExt cx="0" cy="0"/>
        </a:xfrm>
      </p:grpSpPr>
      <p:sp>
        <p:nvSpPr>
          <p:cNvPr id="26" name="Google Shape;2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31" name="Shape 31"/>
        <p:cNvGrpSpPr/>
        <p:nvPr/>
      </p:nvGrpSpPr>
      <p:grpSpPr>
        <a:xfrm>
          <a:off x="0" y="0"/>
          <a:ext cx="0" cy="0"/>
          <a:chOff x="0" y="0"/>
          <a:chExt cx="0" cy="0"/>
        </a:xfrm>
      </p:grpSpPr>
      <p:sp>
        <p:nvSpPr>
          <p:cNvPr id="32" name="Google Shape;32;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7" name="Shape 37"/>
        <p:cNvGrpSpPr/>
        <p:nvPr/>
      </p:nvGrpSpPr>
      <p:grpSpPr>
        <a:xfrm>
          <a:off x="0" y="0"/>
          <a:ext cx="0" cy="0"/>
          <a:chOff x="0" y="0"/>
          <a:chExt cx="0" cy="0"/>
        </a:xfrm>
      </p:grpSpPr>
      <p:sp>
        <p:nvSpPr>
          <p:cNvPr id="38" name="Google Shape;3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4" name="Shape 44"/>
        <p:cNvGrpSpPr/>
        <p:nvPr/>
      </p:nvGrpSpPr>
      <p:grpSpPr>
        <a:xfrm>
          <a:off x="0" y="0"/>
          <a:ext cx="0" cy="0"/>
          <a:chOff x="0" y="0"/>
          <a:chExt cx="0" cy="0"/>
        </a:xfrm>
      </p:grpSpPr>
      <p:sp>
        <p:nvSpPr>
          <p:cNvPr id="45" name="Google Shape;45;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53" name="Shape 53"/>
        <p:cNvGrpSpPr/>
        <p:nvPr/>
      </p:nvGrpSpPr>
      <p:grpSpPr>
        <a:xfrm>
          <a:off x="0" y="0"/>
          <a:ext cx="0" cy="0"/>
          <a:chOff x="0" y="0"/>
          <a:chExt cx="0" cy="0"/>
        </a:xfrm>
      </p:grpSpPr>
      <p:sp>
        <p:nvSpPr>
          <p:cNvPr id="54" name="Google Shape;54;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6"/>
          <p:cNvSpPr/>
          <p:nvPr>
            <p:ph idx="2" type="pic"/>
          </p:nvPr>
        </p:nvSpPr>
        <p:spPr>
          <a:xfrm>
            <a:off x="5183188" y="987425"/>
            <a:ext cx="6172200" cy="4873625"/>
          </a:xfrm>
          <a:prstGeom prst="rect">
            <a:avLst/>
          </a:prstGeom>
          <a:noFill/>
          <a:ln>
            <a:noFill/>
          </a:ln>
        </p:spPr>
      </p:sp>
      <p:sp>
        <p:nvSpPr>
          <p:cNvPr id="68" name="Google Shape;68;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13.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image" Target="../media/image21.png"/><Relationship Id="rId5"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1.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39.png"/><Relationship Id="rId5" Type="http://schemas.openxmlformats.org/officeDocument/2006/relationships/image" Target="../media/image1.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0" name="Google Shape;90;p1"/>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1" name="Google Shape;91;p1"/>
          <p:cNvSpPr/>
          <p:nvPr/>
        </p:nvSpPr>
        <p:spPr>
          <a:xfrm>
            <a:off x="2815929" y="148929"/>
            <a:ext cx="6560142" cy="65601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2" name="Google Shape;92;p1"/>
          <p:cNvSpPr txBox="1"/>
          <p:nvPr>
            <p:ph type="ctrTitle"/>
          </p:nvPr>
        </p:nvSpPr>
        <p:spPr>
          <a:xfrm>
            <a:off x="3210256" y="1675961"/>
            <a:ext cx="5561938" cy="251351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l-GR"/>
              <a:t>Δομές δεδομένων</a:t>
            </a:r>
            <a:endParaRPr/>
          </a:p>
        </p:txBody>
      </p:sp>
      <p:sp>
        <p:nvSpPr>
          <p:cNvPr id="93" name="Google Shape;93;p1"/>
          <p:cNvSpPr/>
          <p:nvPr/>
        </p:nvSpPr>
        <p:spPr>
          <a:xfrm flipH="1" rot="-1577571">
            <a:off x="2494119" y="6170"/>
            <a:ext cx="6816262" cy="6816262"/>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4" name="Google Shape;94;p1"/>
          <p:cNvSpPr/>
          <p:nvPr/>
        </p:nvSpPr>
        <p:spPr>
          <a:xfrm>
            <a:off x="8200995" y="5310973"/>
            <a:ext cx="705948" cy="686798"/>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0"/>
          <p:cNvPicPr preferRelativeResize="0"/>
          <p:nvPr/>
        </p:nvPicPr>
        <p:blipFill rotWithShape="1">
          <a:blip r:embed="rId3">
            <a:alphaModFix/>
          </a:blip>
          <a:srcRect b="0" l="0" r="0" t="0"/>
          <a:stretch/>
        </p:blipFill>
        <p:spPr>
          <a:xfrm>
            <a:off x="338559" y="1633335"/>
            <a:ext cx="3419952" cy="290553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74" name="Google Shape;174;p10"/>
          <p:cNvPicPr preferRelativeResize="0"/>
          <p:nvPr/>
        </p:nvPicPr>
        <p:blipFill rotWithShape="1">
          <a:blip r:embed="rId4">
            <a:alphaModFix/>
          </a:blip>
          <a:srcRect b="0" l="11093" r="0" t="0"/>
          <a:stretch/>
        </p:blipFill>
        <p:spPr>
          <a:xfrm>
            <a:off x="4302851" y="724059"/>
            <a:ext cx="7550590" cy="487233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11"/>
          <p:cNvSpPr/>
          <p:nvPr/>
        </p:nvSpPr>
        <p:spPr>
          <a:xfrm>
            <a:off x="0" y="0"/>
            <a:ext cx="1218895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11"/>
          <p:cNvSpPr/>
          <p:nvPr/>
        </p:nvSpPr>
        <p:spPr>
          <a:xfrm>
            <a:off x="0" y="0"/>
            <a:ext cx="12192000" cy="6219825"/>
          </a:xfrm>
          <a:custGeom>
            <a:rect b="b" l="l" r="r" t="t"/>
            <a:pathLst>
              <a:path extrusionOk="0" h="6219825" w="1219200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2" name="Google Shape;182;p11"/>
          <p:cNvPicPr preferRelativeResize="0"/>
          <p:nvPr/>
        </p:nvPicPr>
        <p:blipFill rotWithShape="1">
          <a:blip r:embed="rId3">
            <a:alphaModFix/>
          </a:blip>
          <a:srcRect b="0" l="0" r="0" t="0"/>
          <a:stretch/>
        </p:blipFill>
        <p:spPr>
          <a:xfrm>
            <a:off x="228600" y="752285"/>
            <a:ext cx="11658600" cy="39056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1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2"/>
          <p:cNvSpPr txBox="1"/>
          <p:nvPr>
            <p:ph type="title"/>
          </p:nvPr>
        </p:nvSpPr>
        <p:spPr>
          <a:xfrm>
            <a:off x="305834" y="1198418"/>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400"/>
              <a:buFont typeface="Play"/>
              <a:buNone/>
            </a:pPr>
            <a:r>
              <a:rPr lang="el-GR" sz="3400">
                <a:solidFill>
                  <a:srgbClr val="FFFFFF"/>
                </a:solidFill>
              </a:rPr>
              <a:t>Δραστηριότητα</a:t>
            </a:r>
            <a:br>
              <a:rPr lang="el-GR" sz="3400">
                <a:solidFill>
                  <a:srgbClr val="FFFFFF"/>
                </a:solidFill>
              </a:rPr>
            </a:br>
            <a:r>
              <a:rPr lang="el-GR" sz="3400">
                <a:solidFill>
                  <a:srgbClr val="FFFFFF"/>
                </a:solidFill>
              </a:rPr>
              <a:t>2 σελ.82</a:t>
            </a:r>
            <a:endParaRPr/>
          </a:p>
        </p:txBody>
      </p:sp>
      <p:sp>
        <p:nvSpPr>
          <p:cNvPr id="190" name="Google Shape;190;p1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12"/>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Play"/>
              <a:buAutoNum type="arabicPeriod"/>
            </a:pPr>
            <a:r>
              <a:rPr lang="el-GR"/>
              <a:t>Την τελευταία στιγμή η Ηλέκτρα ενημερώνει ότι δε θα μπορέσει να έρθει στο πάρτι σας. Αφαιρέστε την από τη λίστα. </a:t>
            </a:r>
            <a:endParaRPr/>
          </a:p>
          <a:p>
            <a:pPr indent="-514350" lvl="0" marL="514350" rtl="0" algn="l">
              <a:lnSpc>
                <a:spcPct val="90000"/>
              </a:lnSpc>
              <a:spcBef>
                <a:spcPts val="1000"/>
              </a:spcBef>
              <a:spcAft>
                <a:spcPts val="0"/>
              </a:spcAft>
              <a:buClr>
                <a:schemeClr val="dk1"/>
              </a:buClr>
              <a:buSzPts val="2800"/>
              <a:buFont typeface="Play"/>
              <a:buAutoNum type="arabicPeriod"/>
            </a:pPr>
            <a:r>
              <a:rPr lang="el-GR"/>
              <a:t>Στη συνέχεια σας ενημερώνει η φίλη σας, η Αθηνά, ότι θα τα καταφέρει τελικά να έρθει και θα φέρει και την αδερφή της, τη Μυρσίνη. Να τις προσθέσετε στη λίστα. Πόσους καλεσμένους έχετε τώρα;</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13"/>
          <p:cNvSpPr/>
          <p:nvPr/>
        </p:nvSpPr>
        <p:spPr>
          <a:xfrm>
            <a:off x="0" y="0"/>
            <a:ext cx="12192000" cy="6858000"/>
          </a:xfrm>
          <a:prstGeom prst="rect">
            <a:avLst/>
          </a:prstGeom>
          <a:solidFill>
            <a:srgbClr val="BA7D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13"/>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8" name="Google Shape;198;p13"/>
          <p:cNvPicPr preferRelativeResize="0"/>
          <p:nvPr/>
        </p:nvPicPr>
        <p:blipFill rotWithShape="1">
          <a:blip r:embed="rId3">
            <a:alphaModFix/>
          </a:blip>
          <a:srcRect b="0" l="0" r="0" t="0"/>
          <a:stretch/>
        </p:blipFill>
        <p:spPr>
          <a:xfrm>
            <a:off x="2637586" y="710142"/>
            <a:ext cx="6592978" cy="557106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4"/>
          <p:cNvSpPr/>
          <p:nvPr/>
        </p:nvSpPr>
        <p:spPr>
          <a:xfrm>
            <a:off x="0" y="0"/>
            <a:ext cx="12192000" cy="6858000"/>
          </a:xfrm>
          <a:prstGeom prst="rect">
            <a:avLst/>
          </a:prstGeom>
          <a:solidFill>
            <a:srgbClr val="AA77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14"/>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05" name="Google Shape;205;p14"/>
          <p:cNvPicPr preferRelativeResize="0"/>
          <p:nvPr/>
        </p:nvPicPr>
        <p:blipFill rotWithShape="1">
          <a:blip r:embed="rId3">
            <a:alphaModFix/>
          </a:blip>
          <a:srcRect b="0" l="0" r="0" t="0"/>
          <a:stretch/>
        </p:blipFill>
        <p:spPr>
          <a:xfrm>
            <a:off x="2130829" y="643467"/>
            <a:ext cx="7930342" cy="557106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11" name="Google Shape;211;p15"/>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12" name="Google Shape;212;p15"/>
          <p:cNvSpPr txBox="1"/>
          <p:nvPr>
            <p:ph type="title"/>
          </p:nvPr>
        </p:nvSpPr>
        <p:spPr>
          <a:xfrm>
            <a:off x="323941" y="1198418"/>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400"/>
              <a:buFont typeface="Play"/>
              <a:buNone/>
            </a:pPr>
            <a:r>
              <a:rPr lang="el-GR" sz="3400">
                <a:solidFill>
                  <a:srgbClr val="FFFFFF"/>
                </a:solidFill>
              </a:rPr>
              <a:t>Δραστηριότητα</a:t>
            </a:r>
            <a:br>
              <a:rPr lang="el-GR" sz="3400">
                <a:solidFill>
                  <a:srgbClr val="FFFFFF"/>
                </a:solidFill>
              </a:rPr>
            </a:br>
            <a:r>
              <a:rPr lang="el-GR" sz="3600">
                <a:solidFill>
                  <a:schemeClr val="lt1"/>
                </a:solidFill>
              </a:rPr>
              <a:t>3 σελ.82</a:t>
            </a:r>
            <a:endParaRPr sz="3400">
              <a:solidFill>
                <a:schemeClr val="lt1"/>
              </a:solidFill>
            </a:endParaRPr>
          </a:p>
        </p:txBody>
      </p:sp>
      <p:sp>
        <p:nvSpPr>
          <p:cNvPr id="213" name="Google Shape;213;p15"/>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 name="Google Shape;214;p15"/>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l-GR"/>
              <a:t>Δημιουργήστε μια λίστα με το όνομα Animals που να περιέχει τα ζώα που σας αρέσουν.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0" name="Google Shape;220;p16"/>
          <p:cNvSpPr/>
          <p:nvPr/>
        </p:nvSpPr>
        <p:spPr>
          <a:xfrm>
            <a:off x="1" y="0"/>
            <a:ext cx="12191999" cy="2083506"/>
          </a:xfrm>
          <a:custGeom>
            <a:rect b="b" l="l" r="r" t="t"/>
            <a:pathLst>
              <a:path extrusionOk="0" h="2083506" w="12191999">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6"/>
          <p:cNvSpPr txBox="1"/>
          <p:nvPr/>
        </p:nvSpPr>
        <p:spPr>
          <a:xfrm>
            <a:off x="828675" y="494414"/>
            <a:ext cx="10534650" cy="817403"/>
          </a:xfrm>
          <a:prstGeom prst="rect">
            <a:avLst/>
          </a:prstGeom>
          <a:solidFill>
            <a:schemeClr val="accent2"/>
          </a:solidFill>
          <a:ln cap="flat" cmpd="sng" w="25400">
            <a:solidFill>
              <a:schemeClr val="lt1"/>
            </a:solidFill>
            <a:prstDash val="solid"/>
            <a:miter lim="800000"/>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1" lang="el-GR" sz="3600">
                <a:solidFill>
                  <a:schemeClr val="dk1"/>
                </a:solidFill>
                <a:latin typeface="Play"/>
                <a:ea typeface="Play"/>
                <a:cs typeface="Play"/>
                <a:sym typeface="Play"/>
              </a:rPr>
              <a:t>1</a:t>
            </a:r>
            <a:r>
              <a:rPr b="1" baseline="30000" lang="el-GR" sz="3600">
                <a:solidFill>
                  <a:schemeClr val="dk1"/>
                </a:solidFill>
                <a:latin typeface="Play"/>
                <a:ea typeface="Play"/>
                <a:cs typeface="Play"/>
                <a:sym typeface="Play"/>
              </a:rPr>
              <a:t>η</a:t>
            </a:r>
            <a:r>
              <a:rPr b="1" lang="el-GR" sz="3600">
                <a:solidFill>
                  <a:schemeClr val="dk1"/>
                </a:solidFill>
                <a:latin typeface="Play"/>
                <a:ea typeface="Play"/>
                <a:cs typeface="Play"/>
                <a:sym typeface="Play"/>
              </a:rPr>
              <a:t> υλοποίηση</a:t>
            </a:r>
            <a:endParaRPr/>
          </a:p>
        </p:txBody>
      </p:sp>
      <p:pic>
        <p:nvPicPr>
          <p:cNvPr descr="Εικόνα που περιέχει κείμενο, στιγμιότυπο οθόνης, γραφιστική, λογότυπο&#10;&#10;Το περιεχόμενο που δημιουργείται από τεχνολογία AI ενδέχεται να είναι εσφαλμένο." id="222" name="Google Shape;222;p16"/>
          <p:cNvPicPr preferRelativeResize="0"/>
          <p:nvPr/>
        </p:nvPicPr>
        <p:blipFill rotWithShape="1">
          <a:blip r:embed="rId3">
            <a:alphaModFix/>
          </a:blip>
          <a:srcRect b="-1" l="0" r="5600" t="0"/>
          <a:stretch/>
        </p:blipFill>
        <p:spPr>
          <a:xfrm>
            <a:off x="2350355" y="2354239"/>
            <a:ext cx="7491289" cy="394808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17"/>
          <p:cNvSpPr/>
          <p:nvPr/>
        </p:nvSpPr>
        <p:spPr>
          <a:xfrm>
            <a:off x="1" y="0"/>
            <a:ext cx="12191999" cy="2083506"/>
          </a:xfrm>
          <a:custGeom>
            <a:rect b="b" l="l" r="r" t="t"/>
            <a:pathLst>
              <a:path extrusionOk="0" h="2083506" w="12191999">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7"/>
          <p:cNvSpPr txBox="1"/>
          <p:nvPr/>
        </p:nvSpPr>
        <p:spPr>
          <a:xfrm>
            <a:off x="828675" y="494414"/>
            <a:ext cx="10534650" cy="817403"/>
          </a:xfrm>
          <a:prstGeom prst="rect">
            <a:avLst/>
          </a:prstGeom>
          <a:solidFill>
            <a:schemeClr val="accent2"/>
          </a:solidFill>
          <a:ln cap="flat" cmpd="sng" w="25400">
            <a:solidFill>
              <a:schemeClr val="lt1"/>
            </a:solidFill>
            <a:prstDash val="solid"/>
            <a:miter lim="800000"/>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1" lang="el-GR" sz="3600">
                <a:solidFill>
                  <a:schemeClr val="dk1"/>
                </a:solidFill>
                <a:latin typeface="Play"/>
                <a:ea typeface="Play"/>
                <a:cs typeface="Play"/>
                <a:sym typeface="Play"/>
              </a:rPr>
              <a:t>2</a:t>
            </a:r>
            <a:r>
              <a:rPr b="1" baseline="30000" lang="el-GR" sz="3600">
                <a:solidFill>
                  <a:schemeClr val="dk1"/>
                </a:solidFill>
                <a:latin typeface="Play"/>
                <a:ea typeface="Play"/>
                <a:cs typeface="Play"/>
                <a:sym typeface="Play"/>
              </a:rPr>
              <a:t>η</a:t>
            </a:r>
            <a:r>
              <a:rPr b="1" lang="el-GR" sz="3600">
                <a:solidFill>
                  <a:schemeClr val="dk1"/>
                </a:solidFill>
                <a:latin typeface="Play"/>
                <a:ea typeface="Play"/>
                <a:cs typeface="Play"/>
                <a:sym typeface="Play"/>
              </a:rPr>
              <a:t> υλοποίηση</a:t>
            </a:r>
            <a:endParaRPr/>
          </a:p>
        </p:txBody>
      </p:sp>
      <p:pic>
        <p:nvPicPr>
          <p:cNvPr id="230" name="Google Shape;230;p17"/>
          <p:cNvPicPr preferRelativeResize="0"/>
          <p:nvPr/>
        </p:nvPicPr>
        <p:blipFill rotWithShape="1">
          <a:blip r:embed="rId3">
            <a:alphaModFix/>
          </a:blip>
          <a:srcRect b="0" l="0" r="0" t="0"/>
          <a:stretch/>
        </p:blipFill>
        <p:spPr>
          <a:xfrm>
            <a:off x="723900" y="2083506"/>
            <a:ext cx="10744200" cy="38410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8"/>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36" name="Google Shape;236;p18"/>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37" name="Google Shape;237;p18"/>
          <p:cNvSpPr txBox="1"/>
          <p:nvPr>
            <p:ph type="title"/>
          </p:nvPr>
        </p:nvSpPr>
        <p:spPr>
          <a:xfrm>
            <a:off x="323941" y="1198418"/>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400"/>
              <a:buFont typeface="Play"/>
              <a:buNone/>
            </a:pPr>
            <a:r>
              <a:rPr lang="el-GR" sz="3400">
                <a:solidFill>
                  <a:srgbClr val="FFFFFF"/>
                </a:solidFill>
              </a:rPr>
              <a:t>Δραστηριότητα</a:t>
            </a:r>
            <a:br>
              <a:rPr lang="el-GR" sz="3400">
                <a:solidFill>
                  <a:srgbClr val="FFFFFF"/>
                </a:solidFill>
              </a:rPr>
            </a:br>
            <a:r>
              <a:rPr lang="el-GR" sz="3400">
                <a:solidFill>
                  <a:srgbClr val="FFFFFF"/>
                </a:solidFill>
              </a:rPr>
              <a:t>4</a:t>
            </a:r>
            <a:r>
              <a:rPr lang="el-GR" sz="3600">
                <a:solidFill>
                  <a:schemeClr val="lt1"/>
                </a:solidFill>
              </a:rPr>
              <a:t> σελ.82</a:t>
            </a:r>
            <a:endParaRPr sz="3400">
              <a:solidFill>
                <a:schemeClr val="lt1"/>
              </a:solidFill>
            </a:endParaRPr>
          </a:p>
        </p:txBody>
      </p:sp>
      <p:sp>
        <p:nvSpPr>
          <p:cNvPr id="238" name="Google Shape;238;p18"/>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 name="Google Shape;239;p18"/>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514350" lvl="0" marL="514350" rtl="0" algn="just">
              <a:lnSpc>
                <a:spcPct val="90000"/>
              </a:lnSpc>
              <a:spcBef>
                <a:spcPts val="0"/>
              </a:spcBef>
              <a:spcAft>
                <a:spcPts val="0"/>
              </a:spcAft>
              <a:buClr>
                <a:schemeClr val="dk1"/>
              </a:buClr>
              <a:buSzPts val="2800"/>
              <a:buFont typeface="Play"/>
              <a:buAutoNum type="arabicPeriod"/>
            </a:pPr>
            <a:r>
              <a:rPr lang="el-GR"/>
              <a:t>Δημιουργήστε μια λίστα με όλους του ζυγούς αριθμούς που είναι μικρότεροι του 10. </a:t>
            </a:r>
            <a:endParaRPr/>
          </a:p>
          <a:p>
            <a:pPr indent="-514350" lvl="0" marL="514350" rtl="0" algn="just">
              <a:lnSpc>
                <a:spcPct val="90000"/>
              </a:lnSpc>
              <a:spcBef>
                <a:spcPts val="1000"/>
              </a:spcBef>
              <a:spcAft>
                <a:spcPts val="0"/>
              </a:spcAft>
              <a:buClr>
                <a:schemeClr val="dk1"/>
              </a:buClr>
              <a:buSzPts val="2800"/>
              <a:buFont typeface="Play"/>
              <a:buAutoNum type="arabicPeriod"/>
            </a:pPr>
            <a:r>
              <a:rPr lang="el-GR"/>
              <a:t>Στη συνέχεια δημιουργήστε μια δεύτερη λίστα με όλους του μόνους αριθμούς που είναι μικρότεροι του 100.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19"/>
          <p:cNvSpPr/>
          <p:nvPr/>
        </p:nvSpPr>
        <p:spPr>
          <a:xfrm>
            <a:off x="0" y="0"/>
            <a:ext cx="12192000" cy="6858000"/>
          </a:xfrm>
          <a:prstGeom prst="rect">
            <a:avLst/>
          </a:prstGeom>
          <a:solidFill>
            <a:srgbClr val="5B4E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19"/>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6" name="Google Shape;246;p19"/>
          <p:cNvPicPr preferRelativeResize="0"/>
          <p:nvPr/>
        </p:nvPicPr>
        <p:blipFill rotWithShape="1">
          <a:blip r:embed="rId3">
            <a:alphaModFix/>
          </a:blip>
          <a:srcRect b="0" l="0" r="0" t="0"/>
          <a:stretch/>
        </p:blipFill>
        <p:spPr>
          <a:xfrm>
            <a:off x="643467" y="770891"/>
            <a:ext cx="10905066" cy="53162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2"/>
          <p:cNvSpPr/>
          <p:nvPr/>
        </p:nvSpPr>
        <p:spPr>
          <a:xfrm rot="5400000">
            <a:off x="554641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2"/>
          <p:cNvSpPr/>
          <p:nvPr/>
        </p:nvSpPr>
        <p:spPr>
          <a:xfrm>
            <a:off x="310234"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Εικόνα που περιέχει ρουχισμός, υπολογιστής, καρτούν, φορητός υπολογιστής&#10;&#10;Το περιεχόμενο που δημιουργείται από τεχνολογία AI ενδέχεται να είναι εσφαλμένο." id="102" name="Google Shape;102;p2"/>
          <p:cNvPicPr preferRelativeResize="0"/>
          <p:nvPr/>
        </p:nvPicPr>
        <p:blipFill rotWithShape="1">
          <a:blip r:embed="rId3">
            <a:alphaModFix/>
          </a:blip>
          <a:srcRect b="0" l="0" r="0" t="0"/>
          <a:stretch/>
        </p:blipFill>
        <p:spPr>
          <a:xfrm>
            <a:off x="740649" y="650494"/>
            <a:ext cx="5324142" cy="5324142"/>
          </a:xfrm>
          <a:prstGeom prst="rect">
            <a:avLst/>
          </a:prstGeom>
          <a:noFill/>
          <a:ln>
            <a:noFill/>
          </a:ln>
        </p:spPr>
      </p:pic>
      <p:sp>
        <p:nvSpPr>
          <p:cNvPr id="103" name="Google Shape;103;p2"/>
          <p:cNvSpPr/>
          <p:nvPr/>
        </p:nvSpPr>
        <p:spPr>
          <a:xfrm flipH="1">
            <a:off x="7277786"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4" name="Google Shape;104;p2"/>
          <p:cNvSpPr txBox="1"/>
          <p:nvPr/>
        </p:nvSpPr>
        <p:spPr>
          <a:xfrm>
            <a:off x="7159265" y="1972345"/>
            <a:ext cx="4282984" cy="3511943"/>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p>
            <a:pPr indent="-342900" lvl="0" marL="342900" marR="0" rtl="0" algn="l">
              <a:lnSpc>
                <a:spcPct val="90000"/>
              </a:lnSpc>
              <a:spcBef>
                <a:spcPts val="0"/>
              </a:spcBef>
              <a:spcAft>
                <a:spcPts val="0"/>
              </a:spcAft>
              <a:buClr>
                <a:schemeClr val="lt1"/>
              </a:buClr>
              <a:buSzPts val="1800"/>
              <a:buFont typeface="Play"/>
              <a:buAutoNum type="arabicPeriod"/>
            </a:pPr>
            <a:r>
              <a:rPr b="0" i="0" lang="el-GR" sz="1800" u="none" cap="none" strike="noStrike">
                <a:solidFill>
                  <a:schemeClr val="lt1"/>
                </a:solidFill>
                <a:latin typeface="Arial"/>
                <a:ea typeface="Arial"/>
                <a:cs typeface="Arial"/>
                <a:sym typeface="Arial"/>
              </a:rPr>
              <a:t>Πώς καταγράφουμε τους βαθμούς των παικτών σε ένα παιχνίδι;</a:t>
            </a:r>
            <a:endParaRPr/>
          </a:p>
          <a:p>
            <a:pPr indent="-342900" lvl="0" marL="342900" marR="0" rtl="0" algn="l">
              <a:lnSpc>
                <a:spcPct val="90000"/>
              </a:lnSpc>
              <a:spcBef>
                <a:spcPts val="600"/>
              </a:spcBef>
              <a:spcAft>
                <a:spcPts val="0"/>
              </a:spcAft>
              <a:buClr>
                <a:schemeClr val="lt1"/>
              </a:buClr>
              <a:buSzPts val="1800"/>
              <a:buFont typeface="Play"/>
              <a:buAutoNum type="arabicPeriod"/>
            </a:pPr>
            <a:r>
              <a:rPr b="0" i="0" lang="el-GR" sz="1800" u="none" cap="none" strike="noStrike">
                <a:solidFill>
                  <a:schemeClr val="lt1"/>
                </a:solidFill>
                <a:latin typeface="Arial"/>
                <a:ea typeface="Arial"/>
                <a:cs typeface="Arial"/>
                <a:sym typeface="Arial"/>
              </a:rPr>
              <a:t>Χρειαζόμαστε μόνο έναν αριθμό ή πρέπει να κρατάμε και άλλες πληροφορίες, όπως τα ονόματα των παικτών;</a:t>
            </a:r>
            <a:endParaRPr/>
          </a:p>
          <a:p>
            <a:pPr indent="-342900" lvl="0" marL="342900" marR="0" rtl="0" algn="l">
              <a:lnSpc>
                <a:spcPct val="90000"/>
              </a:lnSpc>
              <a:spcBef>
                <a:spcPts val="600"/>
              </a:spcBef>
              <a:spcAft>
                <a:spcPts val="0"/>
              </a:spcAft>
              <a:buClr>
                <a:schemeClr val="lt1"/>
              </a:buClr>
              <a:buSzPts val="1800"/>
              <a:buFont typeface="Play"/>
              <a:buAutoNum type="arabicPeriod"/>
            </a:pPr>
            <a:r>
              <a:rPr b="0" i="0" lang="el-GR" sz="1800" u="none" cap="none" strike="noStrike">
                <a:solidFill>
                  <a:schemeClr val="lt1"/>
                </a:solidFill>
                <a:latin typeface="Arial"/>
                <a:ea typeface="Arial"/>
                <a:cs typeface="Arial"/>
                <a:sym typeface="Arial"/>
              </a:rPr>
              <a:t>Τι συμβαίνει αν ένας νέος παίκτης θέλει να συμμετάσχει;</a:t>
            </a:r>
            <a:endParaRPr/>
          </a:p>
          <a:p>
            <a:pPr indent="-342900" lvl="0" marL="342900" marR="0" rtl="0" algn="l">
              <a:lnSpc>
                <a:spcPct val="90000"/>
              </a:lnSpc>
              <a:spcBef>
                <a:spcPts val="600"/>
              </a:spcBef>
              <a:spcAft>
                <a:spcPts val="0"/>
              </a:spcAft>
              <a:buClr>
                <a:schemeClr val="lt1"/>
              </a:buClr>
              <a:buSzPts val="1800"/>
              <a:buFont typeface="Play"/>
              <a:buAutoNum type="arabicPeriod"/>
            </a:pPr>
            <a:r>
              <a:rPr b="0" i="0" lang="el-GR" sz="1800" u="none" cap="none" strike="noStrike">
                <a:solidFill>
                  <a:schemeClr val="lt1"/>
                </a:solidFill>
                <a:latin typeface="Arial"/>
                <a:ea typeface="Arial"/>
                <a:cs typeface="Arial"/>
                <a:sym typeface="Arial"/>
              </a:rPr>
              <a:t>Τι συμβαίνει αν ένας παίχτης πετύχει ένα μεγαλύτερο σκορ;</a:t>
            </a:r>
            <a:endParaRPr b="0" i="0" sz="1800" u="none" cap="none" strike="noStrike">
              <a:solidFill>
                <a:schemeClr val="lt1"/>
              </a:solidFill>
              <a:latin typeface="Arial"/>
              <a:ea typeface="Arial"/>
              <a:cs typeface="Arial"/>
              <a:sym typeface="Arial"/>
            </a:endParaRPr>
          </a:p>
        </p:txBody>
      </p:sp>
      <p:sp>
        <p:nvSpPr>
          <p:cNvPr id="105" name="Google Shape;105;p2"/>
          <p:cNvSpPr/>
          <p:nvPr/>
        </p:nvSpPr>
        <p:spPr>
          <a:xfrm rot="5400000">
            <a:off x="11677179"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2"/>
          <p:cNvSpPr txBox="1"/>
          <p:nvPr/>
        </p:nvSpPr>
        <p:spPr>
          <a:xfrm>
            <a:off x="7159265" y="851026"/>
            <a:ext cx="4282984" cy="707886"/>
          </a:xfrm>
          <a:prstGeom prst="rect">
            <a:avLst/>
          </a:prstGeom>
          <a:solidFill>
            <a:schemeClr val="dk1"/>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l-GR" sz="4000" u="none" cap="none" strike="noStrike">
                <a:solidFill>
                  <a:schemeClr val="lt1"/>
                </a:solidFill>
                <a:latin typeface="Arial"/>
                <a:ea typeface="Arial"/>
                <a:cs typeface="Arial"/>
                <a:sym typeface="Arial"/>
              </a:rPr>
              <a:t>Ερωτήσεις</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20"/>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3" name="Google Shape;253;p20"/>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4" name="Google Shape;254;p20"/>
          <p:cNvSpPr/>
          <p:nvPr/>
        </p:nvSpPr>
        <p:spPr>
          <a:xfrm flipH="1" rot="-5400000">
            <a:off x="3649491" y="-1685840"/>
            <a:ext cx="4894564" cy="12193546"/>
          </a:xfrm>
          <a:prstGeom prst="rect">
            <a:avLst/>
          </a:prstGeom>
          <a:gradFill>
            <a:gsLst>
              <a:gs pos="0">
                <a:srgbClr val="D86CCC">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5" name="Google Shape;255;p20"/>
          <p:cNvPicPr preferRelativeResize="0"/>
          <p:nvPr/>
        </p:nvPicPr>
        <p:blipFill rotWithShape="1">
          <a:blip r:embed="rId3">
            <a:alphaModFix/>
          </a:blip>
          <a:srcRect b="-1" l="0" r="9395" t="0"/>
          <a:stretch/>
        </p:blipFill>
        <p:spPr>
          <a:xfrm>
            <a:off x="457200" y="457200"/>
            <a:ext cx="11277600" cy="5943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2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1" name="Google Shape;261;p21"/>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2" name="Google Shape;262;p21"/>
          <p:cNvSpPr txBox="1"/>
          <p:nvPr>
            <p:ph type="title"/>
          </p:nvPr>
        </p:nvSpPr>
        <p:spPr>
          <a:xfrm>
            <a:off x="323951" y="1198425"/>
            <a:ext cx="3712200" cy="446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400"/>
              <a:buFont typeface="Play"/>
              <a:buNone/>
            </a:pPr>
            <a:r>
              <a:rPr lang="el-GR" sz="3400">
                <a:solidFill>
                  <a:srgbClr val="FFFFFF"/>
                </a:solidFill>
              </a:rPr>
              <a:t>Δραστηριότητα</a:t>
            </a:r>
            <a:br>
              <a:rPr lang="el-GR" sz="3400">
                <a:solidFill>
                  <a:srgbClr val="FFFFFF"/>
                </a:solidFill>
              </a:rPr>
            </a:br>
            <a:r>
              <a:rPr lang="el-GR" sz="3400">
                <a:solidFill>
                  <a:srgbClr val="FFFFFF"/>
                </a:solidFill>
              </a:rPr>
              <a:t>4</a:t>
            </a:r>
            <a:r>
              <a:rPr lang="el-GR" sz="3600">
                <a:solidFill>
                  <a:schemeClr val="lt1"/>
                </a:solidFill>
              </a:rPr>
              <a:t> σελ.82</a:t>
            </a:r>
            <a:endParaRPr sz="3400">
              <a:solidFill>
                <a:schemeClr val="lt1"/>
              </a:solidFill>
            </a:endParaRPr>
          </a:p>
        </p:txBody>
      </p:sp>
      <p:sp>
        <p:nvSpPr>
          <p:cNvPr id="263" name="Google Shape;263;p21"/>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 name="Google Shape;264;p21"/>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l-GR"/>
              <a:t>Η ακολουθία Fibonacci ξεκινάει με τους αριθμούς 0 και 1 και, στη συνέχεια, κάθε επόμενος αριθμός είναι το άθροισμα των δυο προηγούμενων, δηλαδή 0, 1, 1, 2, 3, 5, 8, 13 κ.ο.κ. Να δημιουργήσετε μια λίστα με τους πρώτους 30 αριθμούς της ακολουθίας Fibonacci.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2"/>
          <p:cNvSpPr txBox="1"/>
          <p:nvPr>
            <p:ph type="title"/>
          </p:nvPr>
        </p:nvSpPr>
        <p:spPr>
          <a:xfrm>
            <a:off x="2495361" y="540252"/>
            <a:ext cx="720127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l-GR"/>
              <a:t>Ακολουθία Fibonacci</a:t>
            </a:r>
            <a:endParaRPr/>
          </a:p>
        </p:txBody>
      </p:sp>
      <p:pic>
        <p:nvPicPr>
          <p:cNvPr id="270" name="Google Shape;270;p22"/>
          <p:cNvPicPr preferRelativeResize="0"/>
          <p:nvPr/>
        </p:nvPicPr>
        <p:blipFill rotWithShape="1">
          <a:blip r:embed="rId3">
            <a:alphaModFix/>
          </a:blip>
          <a:srcRect b="0" l="0" r="0" t="0"/>
          <a:stretch/>
        </p:blipFill>
        <p:spPr>
          <a:xfrm>
            <a:off x="254448" y="2007926"/>
            <a:ext cx="4810925" cy="2984260"/>
          </a:xfrm>
          <a:prstGeom prst="rect">
            <a:avLst/>
          </a:prstGeom>
          <a:noFill/>
          <a:ln>
            <a:noFill/>
          </a:ln>
        </p:spPr>
      </p:pic>
      <p:sp>
        <p:nvSpPr>
          <p:cNvPr id="271" name="Google Shape;271;p22"/>
          <p:cNvSpPr txBox="1"/>
          <p:nvPr/>
        </p:nvSpPr>
        <p:spPr>
          <a:xfrm>
            <a:off x="637750" y="5994582"/>
            <a:ext cx="57309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3600">
                <a:solidFill>
                  <a:schemeClr val="dk1"/>
                </a:solidFill>
                <a:latin typeface="Arial"/>
                <a:ea typeface="Arial"/>
                <a:cs typeface="Arial"/>
                <a:sym typeface="Arial"/>
              </a:rPr>
              <a:t>0,1,1,2,3,5,8,13,21,34,55…</a:t>
            </a:r>
            <a:endParaRPr sz="3600">
              <a:solidFill>
                <a:schemeClr val="dk1"/>
              </a:solidFill>
              <a:latin typeface="Arial"/>
              <a:ea typeface="Arial"/>
              <a:cs typeface="Arial"/>
              <a:sym typeface="Arial"/>
            </a:endParaRPr>
          </a:p>
        </p:txBody>
      </p:sp>
      <p:pic>
        <p:nvPicPr>
          <p:cNvPr id="272" name="Google Shape;272;p22"/>
          <p:cNvPicPr preferRelativeResize="0"/>
          <p:nvPr/>
        </p:nvPicPr>
        <p:blipFill rotWithShape="1">
          <a:blip r:embed="rId4">
            <a:alphaModFix/>
          </a:blip>
          <a:srcRect b="0" l="0" r="0" t="0"/>
          <a:stretch/>
        </p:blipFill>
        <p:spPr>
          <a:xfrm>
            <a:off x="8559302" y="2007926"/>
            <a:ext cx="3084057" cy="298426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73" name="Google Shape;273;p22"/>
          <p:cNvPicPr preferRelativeResize="0"/>
          <p:nvPr/>
        </p:nvPicPr>
        <p:blipFill rotWithShape="1">
          <a:blip r:embed="rId5">
            <a:alphaModFix/>
          </a:blip>
          <a:srcRect b="0" l="0" r="0" t="0"/>
          <a:stretch/>
        </p:blipFill>
        <p:spPr>
          <a:xfrm>
            <a:off x="5588204" y="2328709"/>
            <a:ext cx="2448267" cy="22005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p23"/>
          <p:cNvSpPr/>
          <p:nvPr/>
        </p:nvSpPr>
        <p:spPr>
          <a:xfrm>
            <a:off x="0" y="0"/>
            <a:ext cx="12192000" cy="6858000"/>
          </a:xfrm>
          <a:prstGeom prst="rect">
            <a:avLst/>
          </a:prstGeom>
          <a:solidFill>
            <a:srgbClr val="383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23"/>
          <p:cNvSpPr/>
          <p:nvPr/>
        </p:nvSpPr>
        <p:spPr>
          <a:xfrm>
            <a:off x="461331" y="480060"/>
            <a:ext cx="3442553" cy="2788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0" name="Google Shape;280;p23"/>
          <p:cNvPicPr preferRelativeResize="0"/>
          <p:nvPr/>
        </p:nvPicPr>
        <p:blipFill rotWithShape="1">
          <a:blip r:embed="rId3">
            <a:alphaModFix/>
          </a:blip>
          <a:srcRect b="0" l="0" r="0" t="0"/>
          <a:stretch/>
        </p:blipFill>
        <p:spPr>
          <a:xfrm>
            <a:off x="622549" y="1432486"/>
            <a:ext cx="3122143" cy="897615"/>
          </a:xfrm>
          <a:prstGeom prst="rect">
            <a:avLst/>
          </a:prstGeom>
          <a:noFill/>
          <a:ln>
            <a:noFill/>
          </a:ln>
        </p:spPr>
      </p:pic>
      <p:sp>
        <p:nvSpPr>
          <p:cNvPr id="281" name="Google Shape;281;p23"/>
          <p:cNvSpPr/>
          <p:nvPr/>
        </p:nvSpPr>
        <p:spPr>
          <a:xfrm>
            <a:off x="461331" y="3603670"/>
            <a:ext cx="3442553" cy="2788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2" name="Google Shape;282;p23"/>
          <p:cNvPicPr preferRelativeResize="0"/>
          <p:nvPr/>
        </p:nvPicPr>
        <p:blipFill rotWithShape="1">
          <a:blip r:embed="rId4">
            <a:alphaModFix/>
          </a:blip>
          <a:srcRect b="0" l="0" r="0" t="0"/>
          <a:stretch/>
        </p:blipFill>
        <p:spPr>
          <a:xfrm>
            <a:off x="622549" y="3886044"/>
            <a:ext cx="3104943" cy="2195930"/>
          </a:xfrm>
          <a:prstGeom prst="rect">
            <a:avLst/>
          </a:prstGeom>
          <a:noFill/>
          <a:ln>
            <a:noFill/>
          </a:ln>
        </p:spPr>
      </p:pic>
      <p:sp>
        <p:nvSpPr>
          <p:cNvPr id="283" name="Google Shape;283;p23"/>
          <p:cNvSpPr/>
          <p:nvPr/>
        </p:nvSpPr>
        <p:spPr>
          <a:xfrm>
            <a:off x="4225618" y="487090"/>
            <a:ext cx="3588171" cy="58978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4" name="Google Shape;284;p23"/>
          <p:cNvPicPr preferRelativeResize="0"/>
          <p:nvPr/>
        </p:nvPicPr>
        <p:blipFill rotWithShape="1">
          <a:blip r:embed="rId5">
            <a:alphaModFix/>
          </a:blip>
          <a:srcRect b="0" l="0" r="0" t="0"/>
          <a:stretch/>
        </p:blipFill>
        <p:spPr>
          <a:xfrm>
            <a:off x="4381676" y="844076"/>
            <a:ext cx="3252903" cy="5183908"/>
          </a:xfrm>
          <a:prstGeom prst="rect">
            <a:avLst/>
          </a:prstGeom>
          <a:noFill/>
          <a:ln>
            <a:noFill/>
          </a:ln>
        </p:spPr>
      </p:pic>
      <p:sp>
        <p:nvSpPr>
          <p:cNvPr id="285" name="Google Shape;285;p23"/>
          <p:cNvSpPr/>
          <p:nvPr/>
        </p:nvSpPr>
        <p:spPr>
          <a:xfrm>
            <a:off x="8135524" y="487090"/>
            <a:ext cx="3588174" cy="58978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6" name="Google Shape;286;p23"/>
          <p:cNvPicPr preferRelativeResize="0"/>
          <p:nvPr/>
        </p:nvPicPr>
        <p:blipFill rotWithShape="1">
          <a:blip r:embed="rId6">
            <a:alphaModFix/>
          </a:blip>
          <a:srcRect b="0" l="0" r="0" t="0"/>
          <a:stretch/>
        </p:blipFill>
        <p:spPr>
          <a:xfrm>
            <a:off x="8313518" y="1638846"/>
            <a:ext cx="3252903" cy="35943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24"/>
          <p:cNvSpPr/>
          <p:nvPr/>
        </p:nvSpPr>
        <p:spPr>
          <a:xfrm>
            <a:off x="0" y="0"/>
            <a:ext cx="12192000" cy="6858000"/>
          </a:xfrm>
          <a:prstGeom prst="rect">
            <a:avLst/>
          </a:prstGeom>
          <a:solidFill>
            <a:srgbClr val="4639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24"/>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λουλούδι, φυτό, πέταλο, Γύρη μελισσών&#10;&#10;Το περιεχόμενο που δημιουργείται από τεχνολογία AI ενδέχεται να είναι εσφαλμένο." id="293" name="Google Shape;293;p24"/>
          <p:cNvPicPr preferRelativeResize="0"/>
          <p:nvPr/>
        </p:nvPicPr>
        <p:blipFill rotWithShape="1">
          <a:blip r:embed="rId3">
            <a:alphaModFix/>
          </a:blip>
          <a:srcRect b="0" l="0" r="0" t="0"/>
          <a:stretch/>
        </p:blipFill>
        <p:spPr>
          <a:xfrm>
            <a:off x="2182990" y="643467"/>
            <a:ext cx="7826020" cy="55710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25"/>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 name="Google Shape;300;p25"/>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25"/>
          <p:cNvSpPr/>
          <p:nvPr/>
        </p:nvSpPr>
        <p:spPr>
          <a:xfrm flipH="1" rot="-5400000">
            <a:off x="3649491" y="-1685840"/>
            <a:ext cx="4894564" cy="12193546"/>
          </a:xfrm>
          <a:prstGeom prst="rect">
            <a:avLst/>
          </a:prstGeom>
          <a:gradFill>
            <a:gsLst>
              <a:gs pos="0">
                <a:srgbClr val="D86CCC">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φυτό, λουλούδι, ηλίανθος, Αστερώδη&#10;&#10;Το περιεχόμενο που δημιουργείται από τεχνολογία AI ενδέχεται να είναι εσφαλμένο." id="302" name="Google Shape;302;p25"/>
          <p:cNvPicPr preferRelativeResize="0"/>
          <p:nvPr/>
        </p:nvPicPr>
        <p:blipFill rotWithShape="1">
          <a:blip r:embed="rId3">
            <a:alphaModFix/>
          </a:blip>
          <a:srcRect b="26311" l="0" r="1" t="2292"/>
          <a:stretch/>
        </p:blipFill>
        <p:spPr>
          <a:xfrm>
            <a:off x="457200" y="457200"/>
            <a:ext cx="11277600" cy="5943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26"/>
          <p:cNvSpPr/>
          <p:nvPr/>
        </p:nvSpPr>
        <p:spPr>
          <a:xfrm>
            <a:off x="0" y="0"/>
            <a:ext cx="12192000" cy="6858000"/>
          </a:xfrm>
          <a:prstGeom prst="rect">
            <a:avLst/>
          </a:prstGeom>
          <a:solidFill>
            <a:srgbClr val="528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 name="Google Shape;308;p26"/>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9" name="Google Shape;309;p26"/>
          <p:cNvPicPr preferRelativeResize="0"/>
          <p:nvPr/>
        </p:nvPicPr>
        <p:blipFill rotWithShape="1">
          <a:blip r:embed="rId3">
            <a:alphaModFix/>
          </a:blip>
          <a:srcRect b="0" l="0" r="0" t="0"/>
          <a:stretch/>
        </p:blipFill>
        <p:spPr>
          <a:xfrm>
            <a:off x="1491192" y="1190624"/>
            <a:ext cx="8891303" cy="43345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 name="Google Shape;315;p27"/>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 name="Google Shape;316;p27"/>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 name="Google Shape;317;p27"/>
          <p:cNvSpPr/>
          <p:nvPr/>
        </p:nvSpPr>
        <p:spPr>
          <a:xfrm flipH="1" rot="-5400000">
            <a:off x="3649491" y="-1685840"/>
            <a:ext cx="4894564" cy="12193546"/>
          </a:xfrm>
          <a:prstGeom prst="rect">
            <a:avLst/>
          </a:prstGeom>
          <a:gradFill>
            <a:gsLst>
              <a:gs pos="0">
                <a:srgbClr val="D86CCC">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18" name="Google Shape;318;p27"/>
          <p:cNvPicPr preferRelativeResize="0"/>
          <p:nvPr/>
        </p:nvPicPr>
        <p:blipFill rotWithShape="1">
          <a:blip r:embed="rId3">
            <a:alphaModFix/>
          </a:blip>
          <a:srcRect b="0" l="0" r="0" t="18290"/>
          <a:stretch/>
        </p:blipFill>
        <p:spPr>
          <a:xfrm>
            <a:off x="1657350" y="979272"/>
            <a:ext cx="8877300" cy="46785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 name="Google Shape;324;p28"/>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28"/>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28"/>
          <p:cNvSpPr/>
          <p:nvPr/>
        </p:nvSpPr>
        <p:spPr>
          <a:xfrm flipH="1" rot="-5400000">
            <a:off x="3649491" y="-1685840"/>
            <a:ext cx="4894564" cy="12193546"/>
          </a:xfrm>
          <a:prstGeom prst="rect">
            <a:avLst/>
          </a:prstGeom>
          <a:gradFill>
            <a:gsLst>
              <a:gs pos="0">
                <a:srgbClr val="D86CCC">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διάστημα, Αστρονομικό αντικείμενο, Σύμπαν, χώρος&#10;&#10;Το περιεχόμενο που δημιουργείται από τεχνολογία AI ενδέχεται να είναι εσφαλμένο." id="327" name="Google Shape;327;p28"/>
          <p:cNvPicPr preferRelativeResize="0"/>
          <p:nvPr/>
        </p:nvPicPr>
        <p:blipFill rotWithShape="1">
          <a:blip r:embed="rId3">
            <a:alphaModFix/>
          </a:blip>
          <a:srcRect b="0" l="0" r="0" t="0"/>
          <a:stretch/>
        </p:blipFill>
        <p:spPr>
          <a:xfrm>
            <a:off x="882315" y="457200"/>
            <a:ext cx="10427369" cy="5943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pic>
        <p:nvPicPr>
          <p:cNvPr descr="Εικόνα που περιέχει άτομο, δάκτυλο, χέρι, νύχι&#10;&#10;Το περιεχόμενο που δημιουργείται από τεχνολογία AI ενδέχεται να είναι εσφαλμένο." id="332" name="Google Shape;332;p29"/>
          <p:cNvPicPr preferRelativeResize="0"/>
          <p:nvPr/>
        </p:nvPicPr>
        <p:blipFill rotWithShape="1">
          <a:blip r:embed="rId3">
            <a:alphaModFix/>
          </a:blip>
          <a:srcRect b="-2" l="25" r="-2" t="0"/>
          <a:stretch/>
        </p:blipFill>
        <p:spPr>
          <a:xfrm>
            <a:off x="6887045" y="10"/>
            <a:ext cx="4661488" cy="3104198"/>
          </a:xfrm>
          <a:prstGeom prst="rect">
            <a:avLst/>
          </a:prstGeom>
          <a:noFill/>
          <a:ln>
            <a:noFill/>
          </a:ln>
        </p:spPr>
      </p:pic>
      <p:pic>
        <p:nvPicPr>
          <p:cNvPr descr="Εικόνα που περιέχει άτομο, δάκτυλο, αντίχειρας, νύχι&#10;&#10;Το περιεχόμενο που δημιουργείται από τεχνολογία AI ενδέχεται να είναι εσφαλμένο." id="333" name="Google Shape;333;p29"/>
          <p:cNvPicPr preferRelativeResize="0"/>
          <p:nvPr/>
        </p:nvPicPr>
        <p:blipFill rotWithShape="1">
          <a:blip r:embed="rId4">
            <a:alphaModFix/>
          </a:blip>
          <a:srcRect b="-2" l="0" r="7699" t="0"/>
          <a:stretch/>
        </p:blipFill>
        <p:spPr>
          <a:xfrm>
            <a:off x="5419264" y="3265080"/>
            <a:ext cx="6129269" cy="3592925"/>
          </a:xfrm>
          <a:prstGeom prst="rect">
            <a:avLst/>
          </a:prstGeom>
          <a:noFill/>
          <a:ln>
            <a:noFill/>
          </a:ln>
        </p:spPr>
      </p:pic>
      <p:pic>
        <p:nvPicPr>
          <p:cNvPr descr="Εικόνα που περιέχει άτομο, νύχι, δάκτυλο, αντίχειρας&#10;&#10;Το περιεχόμενο που δημιουργείται από τεχνολογία AI ενδέχεται να είναι εσφαλμένο." id="334" name="Google Shape;334;p29"/>
          <p:cNvPicPr preferRelativeResize="0"/>
          <p:nvPr/>
        </p:nvPicPr>
        <p:blipFill rotWithShape="1">
          <a:blip r:embed="rId5">
            <a:alphaModFix/>
          </a:blip>
          <a:srcRect b="2" l="1944" r="21636" t="0"/>
          <a:stretch/>
        </p:blipFill>
        <p:spPr>
          <a:xfrm>
            <a:off x="643467" y="-5"/>
            <a:ext cx="6082711" cy="3920044"/>
          </a:xfrm>
          <a:custGeom>
            <a:rect b="b" l="l" r="r" t="t"/>
            <a:pathLst>
              <a:path extrusionOk="0" h="3920044" w="6082711">
                <a:moveTo>
                  <a:pt x="0" y="0"/>
                </a:moveTo>
                <a:lnTo>
                  <a:pt x="6082711" y="0"/>
                </a:lnTo>
                <a:lnTo>
                  <a:pt x="6082711" y="3103225"/>
                </a:lnTo>
                <a:lnTo>
                  <a:pt x="4614930" y="3103225"/>
                </a:lnTo>
                <a:lnTo>
                  <a:pt x="4614930" y="3920044"/>
                </a:lnTo>
                <a:lnTo>
                  <a:pt x="0" y="3920044"/>
                </a:lnTo>
                <a:close/>
              </a:path>
            </a:pathLst>
          </a:custGeom>
          <a:noFill/>
          <a:ln>
            <a:noFill/>
          </a:ln>
        </p:spPr>
      </p:pic>
      <p:sp>
        <p:nvSpPr>
          <p:cNvPr id="335" name="Google Shape;335;p29"/>
          <p:cNvSpPr/>
          <p:nvPr/>
        </p:nvSpPr>
        <p:spPr>
          <a:xfrm>
            <a:off x="643468" y="4080063"/>
            <a:ext cx="4614930" cy="2156145"/>
          </a:xfrm>
          <a:prstGeom prst="rect">
            <a:avLst/>
          </a:prstGeom>
          <a:solidFill>
            <a:srgbClr val="7F7F7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l-GR" sz="5400"/>
              <a:t>Οργάνωση δεδομένων - Λίστα</a:t>
            </a:r>
            <a:endParaRPr/>
          </a:p>
        </p:txBody>
      </p:sp>
      <p:sp>
        <p:nvSpPr>
          <p:cNvPr id="113" name="Google Shape;113;p3"/>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3"/>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200"/>
              <a:buChar char="•"/>
            </a:pPr>
            <a:r>
              <a:rPr lang="el-GR" sz="3200"/>
              <a:t>Η λίστα είναι μια δομή αποθήκευσης ενός συνόλου δεδομένων κάτω από ένα κοινό όνομα. Κάθε φορά που προσθέτουμε ένα στοιχείο στη λίστα το πλήθος των περιεχομένων της (μήκος της λίστας) αυξάνει κατά μια θέση. </a:t>
            </a:r>
            <a:endParaRPr sz="3200"/>
          </a:p>
          <a:p>
            <a:pPr indent="-228600" lvl="0" marL="228600" rtl="0" algn="l">
              <a:lnSpc>
                <a:spcPct val="90000"/>
              </a:lnSpc>
              <a:spcBef>
                <a:spcPts val="1000"/>
              </a:spcBef>
              <a:spcAft>
                <a:spcPts val="0"/>
              </a:spcAft>
              <a:buClr>
                <a:schemeClr val="dk1"/>
              </a:buClr>
              <a:buSzPts val="3200"/>
              <a:buChar char="•"/>
            </a:pPr>
            <a:r>
              <a:rPr lang="el-GR" sz="3200"/>
              <a:t>Τα περιεχόμενά της μπορούν να μειώνονται ή να αυξάνονται δυναμικά. </a:t>
            </a:r>
            <a:endParaRPr/>
          </a:p>
          <a:p>
            <a:pPr indent="-228600" lvl="0" marL="228600" rtl="0" algn="l">
              <a:lnSpc>
                <a:spcPct val="90000"/>
              </a:lnSpc>
              <a:spcBef>
                <a:spcPts val="1000"/>
              </a:spcBef>
              <a:spcAft>
                <a:spcPts val="0"/>
              </a:spcAft>
              <a:buClr>
                <a:schemeClr val="dk1"/>
              </a:buClr>
              <a:buSzPts val="3200"/>
              <a:buChar char="•"/>
            </a:pPr>
            <a:r>
              <a:rPr lang="el-GR" sz="3200"/>
              <a:t>Κάθε στοιχείο αποθηκεύεται σε μια θέση μνήμης του υπολογιστή.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30"/>
          <p:cNvSpPr/>
          <p:nvPr/>
        </p:nvSpPr>
        <p:spPr>
          <a:xfrm>
            <a:off x="0" y="0"/>
            <a:ext cx="12192000" cy="6858000"/>
          </a:xfrm>
          <a:prstGeom prst="rect">
            <a:avLst/>
          </a:prstGeom>
          <a:solidFill>
            <a:srgbClr val="4E4E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41" name="Google Shape;341;p30"/>
          <p:cNvPicPr preferRelativeResize="0"/>
          <p:nvPr/>
        </p:nvPicPr>
        <p:blipFill rotWithShape="1">
          <a:blip r:embed="rId3">
            <a:alphaModFix/>
          </a:blip>
          <a:srcRect b="15697" l="0" r="1" t="0"/>
          <a:stretch/>
        </p:blipFill>
        <p:spPr>
          <a:xfrm>
            <a:off x="6176433" y="2054176"/>
            <a:ext cx="5372100" cy="2749648"/>
          </a:xfrm>
          <a:prstGeom prst="rect">
            <a:avLst/>
          </a:prstGeom>
          <a:noFill/>
          <a:ln>
            <a:noFill/>
          </a:ln>
        </p:spPr>
      </p:pic>
      <p:sp>
        <p:nvSpPr>
          <p:cNvPr id="342" name="Google Shape;342;p30"/>
          <p:cNvSpPr/>
          <p:nvPr/>
        </p:nvSpPr>
        <p:spPr>
          <a:xfrm>
            <a:off x="477012" y="480060"/>
            <a:ext cx="11237976" cy="5897880"/>
          </a:xfrm>
          <a:prstGeom prst="rect">
            <a:avLst/>
          </a:prstGeom>
          <a:noFill/>
          <a:ln cap="flat" cmpd="sng" w="190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43" name="Google Shape;343;p30"/>
          <p:cNvPicPr preferRelativeResize="0"/>
          <p:nvPr/>
        </p:nvPicPr>
        <p:blipFill rotWithShape="1">
          <a:blip r:embed="rId4">
            <a:alphaModFix/>
          </a:blip>
          <a:srcRect b="0" l="0" r="0" t="0"/>
          <a:stretch/>
        </p:blipFill>
        <p:spPr>
          <a:xfrm>
            <a:off x="643466" y="1601302"/>
            <a:ext cx="5372099" cy="36553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349" name="Google Shape;349;p31"/>
          <p:cNvSpPr/>
          <p:nvPr/>
        </p:nvSpPr>
        <p:spPr>
          <a:xfrm>
            <a:off x="0" y="0"/>
            <a:ext cx="1983504" cy="6858000"/>
          </a:xfrm>
          <a:custGeom>
            <a:rect b="b" l="l" r="r" t="t"/>
            <a:pathLst>
              <a:path extrusionOk="0" h="6858000" w="1983504">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Εικόνα που περιέχει ανθρώπινο πρόσωπο, κολάζ, στιγμιότυπο οθόνης, άτομο&#10;&#10;Το περιεχόμενο που δημιουργείται από τεχνολογία AI ενδέχεται να είναι εσφαλμένο." id="350" name="Google Shape;350;p31"/>
          <p:cNvPicPr preferRelativeResize="0"/>
          <p:nvPr/>
        </p:nvPicPr>
        <p:blipFill rotWithShape="1">
          <a:blip r:embed="rId3">
            <a:alphaModFix/>
          </a:blip>
          <a:srcRect b="0" l="0" r="0" t="0"/>
          <a:stretch/>
        </p:blipFill>
        <p:spPr>
          <a:xfrm>
            <a:off x="3468993" y="643468"/>
            <a:ext cx="6985257" cy="55710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3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32"/>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32"/>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32"/>
          <p:cNvSpPr/>
          <p:nvPr/>
        </p:nvSpPr>
        <p:spPr>
          <a:xfrm flipH="1" rot="-5400000">
            <a:off x="3649491" y="-1685840"/>
            <a:ext cx="4894564" cy="12193546"/>
          </a:xfrm>
          <a:prstGeom prst="rect">
            <a:avLst/>
          </a:prstGeom>
          <a:gradFill>
            <a:gsLst>
              <a:gs pos="0">
                <a:srgbClr val="D86CCC">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9" name="Google Shape;359;p32"/>
          <p:cNvPicPr preferRelativeResize="0"/>
          <p:nvPr/>
        </p:nvPicPr>
        <p:blipFill rotWithShape="1">
          <a:blip r:embed="rId3">
            <a:alphaModFix/>
          </a:blip>
          <a:srcRect b="12302" l="0" r="0" t="6601"/>
          <a:stretch/>
        </p:blipFill>
        <p:spPr>
          <a:xfrm>
            <a:off x="457200" y="457200"/>
            <a:ext cx="11277600" cy="5943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p33"/>
          <p:cNvSpPr/>
          <p:nvPr/>
        </p:nvSpPr>
        <p:spPr>
          <a:xfrm>
            <a:off x="0" y="0"/>
            <a:ext cx="12192000" cy="6858000"/>
          </a:xfrm>
          <a:prstGeom prst="rect">
            <a:avLst/>
          </a:prstGeom>
          <a:solidFill>
            <a:srgbClr val="4E66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5" name="Google Shape;365;p33"/>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στιγμιότυπο οθόνης, ουρανός, γραμμή, ορθογώνιο παραλληλόγραμμο&#10;&#10;Το περιεχόμενο που δημιουργείται από τεχνολογία AI ενδέχεται να είναι εσφαλμένο." id="366" name="Google Shape;366;p33"/>
          <p:cNvPicPr preferRelativeResize="0"/>
          <p:nvPr/>
        </p:nvPicPr>
        <p:blipFill rotWithShape="1">
          <a:blip r:embed="rId3">
            <a:alphaModFix/>
          </a:blip>
          <a:srcRect b="0" l="0" r="0" t="0"/>
          <a:stretch/>
        </p:blipFill>
        <p:spPr>
          <a:xfrm>
            <a:off x="4090417" y="643467"/>
            <a:ext cx="4011166" cy="55710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34"/>
          <p:cNvSpPr/>
          <p:nvPr/>
        </p:nvSpPr>
        <p:spPr>
          <a:xfrm>
            <a:off x="0" y="0"/>
            <a:ext cx="12192000" cy="6858000"/>
          </a:xfrm>
          <a:prstGeom prst="rect">
            <a:avLst/>
          </a:prstGeom>
          <a:solidFill>
            <a:srgbClr val="6D6F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34"/>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κτίριο, ουρανός, εξωτερικός χώρος/ύπαιθρος, θόλος&#10;&#10;Το περιεχόμενο που δημιουργείται από τεχνολογία AI ενδέχεται να είναι εσφαλμένο." id="373" name="Google Shape;373;p34"/>
          <p:cNvPicPr preferRelativeResize="0"/>
          <p:nvPr/>
        </p:nvPicPr>
        <p:blipFill rotWithShape="1">
          <a:blip r:embed="rId3">
            <a:alphaModFix/>
          </a:blip>
          <a:srcRect b="0" l="0" r="0" t="0"/>
          <a:stretch/>
        </p:blipFill>
        <p:spPr>
          <a:xfrm>
            <a:off x="2524804" y="643467"/>
            <a:ext cx="7142392" cy="55710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9" name="Google Shape;379;p35"/>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0" name="Google Shape;380;p35"/>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1" name="Google Shape;381;p35"/>
          <p:cNvSpPr/>
          <p:nvPr/>
        </p:nvSpPr>
        <p:spPr>
          <a:xfrm flipH="1" rot="-5400000">
            <a:off x="3649491" y="-1685840"/>
            <a:ext cx="4894564" cy="12193546"/>
          </a:xfrm>
          <a:prstGeom prst="rect">
            <a:avLst/>
          </a:prstGeom>
          <a:gradFill>
            <a:gsLst>
              <a:gs pos="0">
                <a:srgbClr val="D86CCC">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82" name="Google Shape;382;p35"/>
          <p:cNvPicPr preferRelativeResize="0"/>
          <p:nvPr/>
        </p:nvPicPr>
        <p:blipFill rotWithShape="1">
          <a:blip r:embed="rId3">
            <a:alphaModFix/>
          </a:blip>
          <a:srcRect b="0" l="0" r="0" t="0"/>
          <a:stretch/>
        </p:blipFill>
        <p:spPr>
          <a:xfrm>
            <a:off x="457200" y="752475"/>
            <a:ext cx="11277600" cy="484746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9" name="Google Shape;389;p36"/>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p36"/>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36"/>
          <p:cNvSpPr/>
          <p:nvPr/>
        </p:nvSpPr>
        <p:spPr>
          <a:xfrm flipH="1" rot="-5400000">
            <a:off x="3649491" y="-1685840"/>
            <a:ext cx="4894564" cy="12193546"/>
          </a:xfrm>
          <a:prstGeom prst="rect">
            <a:avLst/>
          </a:prstGeom>
          <a:gradFill>
            <a:gsLst>
              <a:gs pos="0">
                <a:srgbClr val="D86CCC">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92" name="Google Shape;392;p36"/>
          <p:cNvPicPr preferRelativeResize="0"/>
          <p:nvPr/>
        </p:nvPicPr>
        <p:blipFill rotWithShape="1">
          <a:blip r:embed="rId3">
            <a:alphaModFix/>
          </a:blip>
          <a:srcRect b="0" l="0" r="0" t="0"/>
          <a:stretch/>
        </p:blipFill>
        <p:spPr>
          <a:xfrm>
            <a:off x="2080055" y="457200"/>
            <a:ext cx="8031890" cy="594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l-GR" sz="5400"/>
              <a:t>Λίστες στην καθημερινότητα</a:t>
            </a:r>
            <a:endParaRPr/>
          </a:p>
        </p:txBody>
      </p:sp>
      <p:sp>
        <p:nvSpPr>
          <p:cNvPr id="121" name="Google Shape;121;p4"/>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4"/>
          <p:cNvSpPr txBox="1"/>
          <p:nvPr>
            <p:ph idx="1" type="body"/>
          </p:nvPr>
        </p:nvSpPr>
        <p:spPr>
          <a:xfrm>
            <a:off x="838200" y="1865049"/>
            <a:ext cx="10684764" cy="492861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l-GR" sz="2400"/>
              <a:t>Λίστα αγορών 🛒 (π.χ., ψωμί, γάλα, αυγά, μακαρόνια)</a:t>
            </a:r>
            <a:endParaRPr/>
          </a:p>
          <a:p>
            <a:pPr indent="-228600" lvl="0" marL="228600" rtl="0" algn="l">
              <a:lnSpc>
                <a:spcPct val="90000"/>
              </a:lnSpc>
              <a:spcBef>
                <a:spcPts val="1000"/>
              </a:spcBef>
              <a:spcAft>
                <a:spcPts val="0"/>
              </a:spcAft>
              <a:buClr>
                <a:schemeClr val="dk1"/>
              </a:buClr>
              <a:buSzPts val="2400"/>
              <a:buChar char="•"/>
            </a:pPr>
            <a:r>
              <a:rPr lang="el-GR" sz="2400"/>
              <a:t>Λίστα μαθημάτων στο σχολείο 📚 (π.χ. Μαθηματικά, Ιστορία, Φυσική)</a:t>
            </a:r>
            <a:endParaRPr/>
          </a:p>
          <a:p>
            <a:pPr indent="-228600" lvl="0" marL="228600" rtl="0" algn="l">
              <a:lnSpc>
                <a:spcPct val="90000"/>
              </a:lnSpc>
              <a:spcBef>
                <a:spcPts val="1000"/>
              </a:spcBef>
              <a:spcAft>
                <a:spcPts val="0"/>
              </a:spcAft>
              <a:buClr>
                <a:schemeClr val="dk1"/>
              </a:buClr>
              <a:buSzPts val="2400"/>
              <a:buChar char="•"/>
            </a:pPr>
            <a:r>
              <a:rPr lang="el-GR" sz="2400"/>
              <a:t>Λίστα επαφών στο κινητό 📱 (π.χ. Μαμά, Μπαμπάς, Κώστας, Μαρία)</a:t>
            </a:r>
            <a:endParaRPr/>
          </a:p>
          <a:p>
            <a:pPr indent="-228600" lvl="0" marL="228600" rtl="0" algn="l">
              <a:lnSpc>
                <a:spcPct val="90000"/>
              </a:lnSpc>
              <a:spcBef>
                <a:spcPts val="1000"/>
              </a:spcBef>
              <a:spcAft>
                <a:spcPts val="0"/>
              </a:spcAft>
              <a:buClr>
                <a:schemeClr val="dk1"/>
              </a:buClr>
              <a:buSzPts val="2400"/>
              <a:buChar char="•"/>
            </a:pPr>
            <a:r>
              <a:rPr lang="el-GR" sz="2400"/>
              <a:t>Λίστα αγαπημένων τραγουδιών (Playlist) 🎵 (π.χ. τραγούδια που ακούμε στο Spotify/YouTube)</a:t>
            </a:r>
            <a:endParaRPr/>
          </a:p>
          <a:p>
            <a:pPr indent="-228600" lvl="0" marL="228600" rtl="0" algn="l">
              <a:lnSpc>
                <a:spcPct val="90000"/>
              </a:lnSpc>
              <a:spcBef>
                <a:spcPts val="1000"/>
              </a:spcBef>
              <a:spcAft>
                <a:spcPts val="0"/>
              </a:spcAft>
              <a:buClr>
                <a:schemeClr val="dk1"/>
              </a:buClr>
              <a:buSzPts val="2400"/>
              <a:buChar char="•"/>
            </a:pPr>
            <a:r>
              <a:rPr lang="el-GR" sz="2400"/>
              <a:t>Λίστα σειρών ή ταινιών στο Netflix 🎬 (π.χ. σειρές που έχουμε δει ή θέλουμε να δούμε)</a:t>
            </a:r>
            <a:endParaRPr/>
          </a:p>
          <a:p>
            <a:pPr indent="-228600" lvl="0" marL="228600" rtl="0" algn="l">
              <a:lnSpc>
                <a:spcPct val="90000"/>
              </a:lnSpc>
              <a:spcBef>
                <a:spcPts val="1000"/>
              </a:spcBef>
              <a:spcAft>
                <a:spcPts val="0"/>
              </a:spcAft>
              <a:buClr>
                <a:schemeClr val="dk1"/>
              </a:buClr>
              <a:buSzPts val="2400"/>
              <a:buChar char="•"/>
            </a:pPr>
            <a:r>
              <a:rPr lang="el-GR" sz="2400"/>
              <a:t>Λίστα φίλων σε ένα βιντεοπαιχνίδι 🎮 (π.χ. παίκτες που προσθέτουμε στη λίστα μας)</a:t>
            </a:r>
            <a:endParaRPr sz="2400"/>
          </a:p>
          <a:p>
            <a:pPr indent="-228600" lvl="0" marL="228600" rtl="0" algn="l">
              <a:lnSpc>
                <a:spcPct val="90000"/>
              </a:lnSpc>
              <a:spcBef>
                <a:spcPts val="1000"/>
              </a:spcBef>
              <a:spcAft>
                <a:spcPts val="0"/>
              </a:spcAft>
              <a:buClr>
                <a:schemeClr val="dk1"/>
              </a:buClr>
              <a:buSzPts val="2400"/>
              <a:buChar char="•"/>
            </a:pPr>
            <a:r>
              <a:rPr lang="el-GR" sz="2400"/>
              <a:t>Λίστα μαθητών στην τάξη 👩‍🏫 (π.χ. κατάλογος με ονόματα)</a:t>
            </a:r>
            <a:endParaRPr/>
          </a:p>
          <a:p>
            <a:pPr indent="-228600" lvl="0" marL="228600" rtl="0" algn="l">
              <a:lnSpc>
                <a:spcPct val="90000"/>
              </a:lnSpc>
              <a:spcBef>
                <a:spcPts val="1000"/>
              </a:spcBef>
              <a:spcAft>
                <a:spcPts val="0"/>
              </a:spcAft>
              <a:buClr>
                <a:schemeClr val="dk1"/>
              </a:buClr>
              <a:buSzPts val="2400"/>
              <a:buChar char="•"/>
            </a:pPr>
            <a:r>
              <a:rPr lang="el-GR" sz="2400"/>
              <a:t>Λίστα αναμονής σε ένα εστιατόριο 🍽 (π.χ. ποιος έχει σειρά για τραπέζι)</a:t>
            </a:r>
            <a:endParaRPr/>
          </a:p>
          <a:p>
            <a:pPr indent="-228600" lvl="0" marL="228600" rtl="0" algn="l">
              <a:lnSpc>
                <a:spcPct val="90000"/>
              </a:lnSpc>
              <a:spcBef>
                <a:spcPts val="1000"/>
              </a:spcBef>
              <a:spcAft>
                <a:spcPts val="0"/>
              </a:spcAft>
              <a:buClr>
                <a:schemeClr val="dk1"/>
              </a:buClr>
              <a:buSzPts val="2400"/>
              <a:buChar char="•"/>
            </a:pPr>
            <a:r>
              <a:rPr lang="el-GR" sz="2400"/>
              <a:t>Λίστα αποτελεσμάτων σε έναν αγώνα 🏆 (π.χ. ποιος τερμάτισε πρώτος, δεύτερος, τρίτος)</a:t>
            </a:r>
            <a:endParaRPr sz="2400"/>
          </a:p>
          <a:p>
            <a:pPr indent="-76200" lvl="0" marL="228600" rtl="0" algn="l">
              <a:lnSpc>
                <a:spcPct val="90000"/>
              </a:lnSpc>
              <a:spcBef>
                <a:spcPts val="1000"/>
              </a:spcBef>
              <a:spcAft>
                <a:spcPts val="0"/>
              </a:spcAft>
              <a:buClr>
                <a:schemeClr val="dk1"/>
              </a:buClr>
              <a:buSzPts val="2400"/>
              <a:buNone/>
            </a:pPr>
            <a:r>
              <a:t/>
            </a:r>
            <a:endParaRPr sz="2400"/>
          </a:p>
        </p:txBody>
      </p:sp>
      <p:pic>
        <p:nvPicPr>
          <p:cNvPr id="123" name="Google Shape;123;p4"/>
          <p:cNvPicPr preferRelativeResize="0"/>
          <p:nvPr/>
        </p:nvPicPr>
        <p:blipFill rotWithShape="1">
          <a:blip r:embed="rId3">
            <a:alphaModFix/>
          </a:blip>
          <a:srcRect b="0" l="0" r="0" t="0"/>
          <a:stretch/>
        </p:blipFill>
        <p:spPr>
          <a:xfrm>
            <a:off x="10629753" y="201815"/>
            <a:ext cx="1021976" cy="1325563"/>
          </a:xfrm>
          <a:prstGeom prst="rect">
            <a:avLst/>
          </a:prstGeom>
          <a:noFill/>
          <a:ln>
            <a:noFill/>
          </a:ln>
        </p:spPr>
      </p:pic>
      <p:pic>
        <p:nvPicPr>
          <p:cNvPr id="124" name="Google Shape;124;p4"/>
          <p:cNvPicPr preferRelativeResize="0"/>
          <p:nvPr/>
        </p:nvPicPr>
        <p:blipFill rotWithShape="1">
          <a:blip r:embed="rId4">
            <a:alphaModFix/>
          </a:blip>
          <a:srcRect b="0" l="0" r="0" t="0"/>
          <a:stretch/>
        </p:blipFill>
        <p:spPr>
          <a:xfrm rot="-1054112">
            <a:off x="10858421" y="1950250"/>
            <a:ext cx="1124107" cy="1209844"/>
          </a:xfrm>
          <a:prstGeom prst="rect">
            <a:avLst/>
          </a:prstGeom>
          <a:noFill/>
          <a:ln>
            <a:noFill/>
          </a:ln>
        </p:spPr>
      </p:pic>
      <p:pic>
        <p:nvPicPr>
          <p:cNvPr id="125" name="Google Shape;125;p4"/>
          <p:cNvPicPr preferRelativeResize="0"/>
          <p:nvPr/>
        </p:nvPicPr>
        <p:blipFill rotWithShape="1">
          <a:blip r:embed="rId5">
            <a:alphaModFix/>
          </a:blip>
          <a:srcRect b="0" l="0" r="0" t="0"/>
          <a:stretch/>
        </p:blipFill>
        <p:spPr>
          <a:xfrm rot="900699">
            <a:off x="10839039" y="4714432"/>
            <a:ext cx="1153789" cy="1209844"/>
          </a:xfrm>
          <a:prstGeom prst="rect">
            <a:avLst/>
          </a:prstGeom>
          <a:noFill/>
          <a:ln>
            <a:noFill/>
          </a:ln>
        </p:spPr>
      </p:pic>
      <p:pic>
        <p:nvPicPr>
          <p:cNvPr id="126" name="Google Shape;126;p4"/>
          <p:cNvPicPr preferRelativeResize="0"/>
          <p:nvPr/>
        </p:nvPicPr>
        <p:blipFill rotWithShape="1">
          <a:blip r:embed="rId6">
            <a:alphaModFix/>
          </a:blip>
          <a:srcRect b="0" l="0" r="0" t="0"/>
          <a:stretch/>
        </p:blipFill>
        <p:spPr>
          <a:xfrm>
            <a:off x="9111369" y="276923"/>
            <a:ext cx="864546" cy="11235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b="0" l="0" r="0" t="0"/>
          <a:stretch/>
        </p:blipFill>
        <p:spPr>
          <a:xfrm>
            <a:off x="4201303" y="1357068"/>
            <a:ext cx="3789394" cy="3735834"/>
          </a:xfrm>
          <a:prstGeom prst="rect">
            <a:avLst/>
          </a:prstGeom>
          <a:noFill/>
          <a:ln>
            <a:noFill/>
          </a:ln>
        </p:spPr>
      </p:pic>
      <p:sp>
        <p:nvSpPr>
          <p:cNvPr id="132" name="Google Shape;132;p5"/>
          <p:cNvSpPr/>
          <p:nvPr/>
        </p:nvSpPr>
        <p:spPr>
          <a:xfrm>
            <a:off x="8093798" y="1593410"/>
            <a:ext cx="1611517" cy="244443"/>
          </a:xfrm>
          <a:prstGeom prst="leftArrow">
            <a:avLst>
              <a:gd fmla="val 50000" name="adj1"/>
              <a:gd fmla="val 50000" name="adj2"/>
            </a:avLst>
          </a:prstGeom>
          <a:solidFill>
            <a:srgbClr val="FFFF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5"/>
          <p:cNvSpPr txBox="1"/>
          <p:nvPr/>
        </p:nvSpPr>
        <p:spPr>
          <a:xfrm>
            <a:off x="9913545" y="1484798"/>
            <a:ext cx="20973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400">
                <a:solidFill>
                  <a:schemeClr val="dk1"/>
                </a:solidFill>
                <a:latin typeface="Arial"/>
                <a:ea typeface="Arial"/>
                <a:cs typeface="Arial"/>
                <a:sym typeface="Arial"/>
              </a:rPr>
              <a:t>Όνομα Λίστας</a:t>
            </a:r>
            <a:endParaRPr/>
          </a:p>
        </p:txBody>
      </p:sp>
      <p:sp>
        <p:nvSpPr>
          <p:cNvPr id="134" name="Google Shape;134;p5"/>
          <p:cNvSpPr/>
          <p:nvPr/>
        </p:nvSpPr>
        <p:spPr>
          <a:xfrm>
            <a:off x="3277354" y="2344848"/>
            <a:ext cx="923949" cy="2748054"/>
          </a:xfrm>
          <a:prstGeom prst="leftBrace">
            <a:avLst>
              <a:gd fmla="val 8333" name="adj1"/>
              <a:gd fmla="val 50000" name="adj2"/>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5"/>
          <p:cNvSpPr txBox="1"/>
          <p:nvPr/>
        </p:nvSpPr>
        <p:spPr>
          <a:xfrm>
            <a:off x="1" y="3510475"/>
            <a:ext cx="2924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400">
                <a:solidFill>
                  <a:schemeClr val="dk1"/>
                </a:solidFill>
                <a:latin typeface="Arial"/>
                <a:ea typeface="Arial"/>
                <a:cs typeface="Arial"/>
                <a:sym typeface="Arial"/>
              </a:rPr>
              <a:t>Μήκος Λίστας = 5</a:t>
            </a:r>
            <a:endParaRPr/>
          </a:p>
        </p:txBody>
      </p:sp>
      <p:sp>
        <p:nvSpPr>
          <p:cNvPr id="136" name="Google Shape;136;p5"/>
          <p:cNvSpPr txBox="1"/>
          <p:nvPr/>
        </p:nvSpPr>
        <p:spPr>
          <a:xfrm>
            <a:off x="8316970" y="3153919"/>
            <a:ext cx="36378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2400">
                <a:solidFill>
                  <a:schemeClr val="dk1"/>
                </a:solidFill>
                <a:latin typeface="Arial"/>
                <a:ea typeface="Arial"/>
                <a:cs typeface="Arial"/>
                <a:sym typeface="Arial"/>
              </a:rPr>
              <a:t>Τα στοιχεία μας λίστας είναι διατεταγμένα, δηλ. υπάρχει 1ος, 2ος, κ.λπ. Η σειρά διάταξης έχει σημασία. </a:t>
            </a:r>
            <a:endParaRPr/>
          </a:p>
        </p:txBody>
      </p:sp>
      <p:pic>
        <p:nvPicPr>
          <p:cNvPr id="137" name="Google Shape;137;p5"/>
          <p:cNvPicPr preferRelativeResize="0"/>
          <p:nvPr/>
        </p:nvPicPr>
        <p:blipFill rotWithShape="1">
          <a:blip r:embed="rId4">
            <a:alphaModFix/>
          </a:blip>
          <a:srcRect b="7933" l="5852" r="5902" t="2164"/>
          <a:stretch/>
        </p:blipFill>
        <p:spPr>
          <a:xfrm>
            <a:off x="771795" y="465278"/>
            <a:ext cx="2672641" cy="22562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6"/>
          <p:cNvSpPr txBox="1"/>
          <p:nvPr>
            <p:ph type="title"/>
          </p:nvPr>
        </p:nvSpPr>
        <p:spPr>
          <a:xfrm>
            <a:off x="678875" y="-187225"/>
            <a:ext cx="11249700" cy="186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b="1" lang="el-GR" sz="4000"/>
              <a:t>Υλοποίηση της λίστας γενεθλίων στο Scratch</a:t>
            </a:r>
            <a:endParaRPr b="1" sz="7200">
              <a:solidFill>
                <a:schemeClr val="dk1"/>
              </a:solidFill>
              <a:latin typeface="Play"/>
              <a:ea typeface="Play"/>
              <a:cs typeface="Play"/>
              <a:sym typeface="Play"/>
            </a:endParaRPr>
          </a:p>
        </p:txBody>
      </p:sp>
      <p:pic>
        <p:nvPicPr>
          <p:cNvPr id="144" name="Google Shape;144;p6"/>
          <p:cNvPicPr preferRelativeResize="0"/>
          <p:nvPr/>
        </p:nvPicPr>
        <p:blipFill rotWithShape="1">
          <a:blip r:embed="rId3">
            <a:alphaModFix/>
          </a:blip>
          <a:srcRect b="0" l="0" r="0" t="0"/>
          <a:stretch/>
        </p:blipFill>
        <p:spPr>
          <a:xfrm>
            <a:off x="922328" y="1673075"/>
            <a:ext cx="4060322" cy="39387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5" name="Google Shape;145;p6"/>
          <p:cNvPicPr preferRelativeResize="0"/>
          <p:nvPr/>
        </p:nvPicPr>
        <p:blipFill rotWithShape="1">
          <a:blip r:embed="rId4">
            <a:alphaModFix/>
          </a:blip>
          <a:srcRect b="0" l="0" r="0" t="0"/>
          <a:stretch/>
        </p:blipFill>
        <p:spPr>
          <a:xfrm>
            <a:off x="6604350" y="1584235"/>
            <a:ext cx="4665322" cy="39387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7"/>
          <p:cNvSpPr/>
          <p:nvPr/>
        </p:nvSpPr>
        <p:spPr>
          <a:xfrm>
            <a:off x="0" y="0"/>
            <a:ext cx="12192000" cy="6858000"/>
          </a:xfrm>
          <a:prstGeom prst="rect">
            <a:avLst/>
          </a:prstGeom>
          <a:solidFill>
            <a:srgbClr val="CCA6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 name="Google Shape;151;p7"/>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κείμενο, στιγμιότυπο οθόνης, γραμματοσειρά, αριθμός&#10;&#10;Το περιεχόμενο που δημιουργείται από τεχνολογία AI ενδέχεται να είναι εσφαλμένο." id="152" name="Google Shape;152;p7"/>
          <p:cNvPicPr preferRelativeResize="0"/>
          <p:nvPr/>
        </p:nvPicPr>
        <p:blipFill rotWithShape="1">
          <a:blip r:embed="rId3">
            <a:alphaModFix/>
          </a:blip>
          <a:srcRect b="0" l="0" r="0" t="1673"/>
          <a:stretch/>
        </p:blipFill>
        <p:spPr>
          <a:xfrm>
            <a:off x="687198" y="643467"/>
            <a:ext cx="10817603" cy="557106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8"/>
          <p:cNvSpPr/>
          <p:nvPr/>
        </p:nvSpPr>
        <p:spPr>
          <a:xfrm>
            <a:off x="0" y="0"/>
            <a:ext cx="12192000" cy="6858000"/>
          </a:xfrm>
          <a:prstGeom prst="rect">
            <a:avLst/>
          </a:prstGeom>
          <a:solidFill>
            <a:srgbClr val="6058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8"/>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9" name="Google Shape;159;p8"/>
          <p:cNvPicPr preferRelativeResize="0"/>
          <p:nvPr/>
        </p:nvPicPr>
        <p:blipFill rotWithShape="1">
          <a:blip r:embed="rId3">
            <a:alphaModFix/>
          </a:blip>
          <a:srcRect b="0" l="0" r="0" t="0"/>
          <a:stretch/>
        </p:blipFill>
        <p:spPr>
          <a:xfrm>
            <a:off x="819150" y="705699"/>
            <a:ext cx="10401381" cy="5171225"/>
          </a:xfrm>
          <a:prstGeom prst="rect">
            <a:avLst/>
          </a:prstGeom>
          <a:noFill/>
          <a:ln>
            <a:noFill/>
          </a:ln>
        </p:spPr>
      </p:pic>
      <p:sp>
        <p:nvSpPr>
          <p:cNvPr id="160" name="Google Shape;160;p8"/>
          <p:cNvSpPr txBox="1"/>
          <p:nvPr/>
        </p:nvSpPr>
        <p:spPr>
          <a:xfrm>
            <a:off x="971469" y="657910"/>
            <a:ext cx="5400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1800">
                <a:solidFill>
                  <a:schemeClr val="dk1"/>
                </a:solidFill>
                <a:latin typeface="Arial"/>
                <a:ea typeface="Arial"/>
                <a:cs typeface="Arial"/>
                <a:sym typeface="Arial"/>
              </a:rPr>
              <a:t>Κάθε νέο στοιχείο εισάγεται στην επόμενη θέση της λίστας.</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9"/>
          <p:cNvSpPr txBox="1"/>
          <p:nvPr>
            <p:ph type="ctrTitle"/>
          </p:nvPr>
        </p:nvSpPr>
        <p:spPr>
          <a:xfrm>
            <a:off x="838200" y="365125"/>
            <a:ext cx="10515600" cy="1860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900"/>
              <a:buFont typeface="Play"/>
              <a:buNone/>
            </a:pPr>
            <a:r>
              <a:rPr b="1" lang="el-GR" sz="2900">
                <a:solidFill>
                  <a:schemeClr val="dk1"/>
                </a:solidFill>
                <a:latin typeface="Play"/>
                <a:ea typeface="Play"/>
                <a:cs typeface="Play"/>
                <a:sym typeface="Play"/>
              </a:rPr>
              <a:t>Θέλουμε να δημιουργήσουμε μια νέα λίστα στην οποία οι φίλοι μας θα τοποθετηθούν στην αντίστροφη σειρά. Δηλαδή ο Οδυσσέας θα είναι πρώτος , η Ηλέκτρα δεύτερη κ.λπ.</a:t>
            </a:r>
            <a:endParaRPr/>
          </a:p>
        </p:txBody>
      </p:sp>
      <p:pic>
        <p:nvPicPr>
          <p:cNvPr id="167" name="Google Shape;167;p9"/>
          <p:cNvPicPr preferRelativeResize="0"/>
          <p:nvPr/>
        </p:nvPicPr>
        <p:blipFill rotWithShape="1">
          <a:blip r:embed="rId3">
            <a:alphaModFix/>
          </a:blip>
          <a:srcRect b="0" l="0" r="0" t="0"/>
          <a:stretch/>
        </p:blipFill>
        <p:spPr>
          <a:xfrm>
            <a:off x="745024" y="2365285"/>
            <a:ext cx="4700680" cy="39387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68" name="Google Shape;168;p9"/>
          <p:cNvPicPr preferRelativeResize="0"/>
          <p:nvPr/>
        </p:nvPicPr>
        <p:blipFill rotWithShape="1">
          <a:blip r:embed="rId4">
            <a:alphaModFix/>
          </a:blip>
          <a:srcRect b="0" l="0" r="0" t="0"/>
          <a:stretch/>
        </p:blipFill>
        <p:spPr>
          <a:xfrm>
            <a:off x="6521295" y="2365285"/>
            <a:ext cx="5150681" cy="39387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2025-02-28T05:05:23Z</dcterms:created>
  <dc:creator>CHRISTOS PAPPOS</dc:creator>
</cp:coreProperties>
</file>