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y="6858000" cx="12192000"/>
  <p:notesSz cx="6858000" cy="9144000"/>
  <p:embeddedFontLst>
    <p:embeddedFont>
      <p:font typeface="Play"/>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g1a7CCM644xyuRWpRMzObklZgy2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Play-bold.fntdata"/><Relationship Id="rId20" Type="http://schemas.openxmlformats.org/officeDocument/2006/relationships/slide" Target="slides/slide16.xml"/><Relationship Id="rId41"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Play-regular.fntdata"/><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l-G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72" name="Shape 72"/>
        <p:cNvGrpSpPr/>
        <p:nvPr/>
      </p:nvGrpSpPr>
      <p:grpSpPr>
        <a:xfrm>
          <a:off x="0" y="0"/>
          <a:ext cx="0" cy="0"/>
          <a:chOff x="0" y="0"/>
          <a:chExt cx="0" cy="0"/>
        </a:xfrm>
      </p:grpSpPr>
      <p:sp>
        <p:nvSpPr>
          <p:cNvPr id="73" name="Google Shape;73;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78" name="Shape 78"/>
        <p:cNvGrpSpPr/>
        <p:nvPr/>
      </p:nvGrpSpPr>
      <p:grpSpPr>
        <a:xfrm>
          <a:off x="0" y="0"/>
          <a:ext cx="0" cy="0"/>
          <a:chOff x="0" y="0"/>
          <a:chExt cx="0" cy="0"/>
        </a:xfrm>
      </p:grpSpPr>
      <p:sp>
        <p:nvSpPr>
          <p:cNvPr id="79" name="Google Shape;79;p4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περιεχόμενο"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ό" type="blank">
  <p:cSld name="BLANK">
    <p:spTree>
      <p:nvGrpSpPr>
        <p:cNvPr id="27" name="Shape 27"/>
        <p:cNvGrpSpPr/>
        <p:nvPr/>
      </p:nvGrpSpPr>
      <p:grpSpPr>
        <a:xfrm>
          <a:off x="0" y="0"/>
          <a:ext cx="0" cy="0"/>
          <a:chOff x="0" y="0"/>
          <a:chExt cx="0" cy="0"/>
        </a:xfrm>
      </p:grpSpPr>
      <p:sp>
        <p:nvSpPr>
          <p:cNvPr id="28" name="Google Shape;2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31" name="Shape 31"/>
        <p:cNvGrpSpPr/>
        <p:nvPr/>
      </p:nvGrpSpPr>
      <p:grpSpPr>
        <a:xfrm>
          <a:off x="0" y="0"/>
          <a:ext cx="0" cy="0"/>
          <a:chOff x="0" y="0"/>
          <a:chExt cx="0" cy="0"/>
        </a:xfrm>
      </p:grpSpPr>
      <p:sp>
        <p:nvSpPr>
          <p:cNvPr id="32" name="Google Shape;32;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36" name="Shape 36"/>
        <p:cNvGrpSpPr/>
        <p:nvPr/>
      </p:nvGrpSpPr>
      <p:grpSpPr>
        <a:xfrm>
          <a:off x="0" y="0"/>
          <a:ext cx="0" cy="0"/>
          <a:chOff x="0" y="0"/>
          <a:chExt cx="0" cy="0"/>
        </a:xfrm>
      </p:grpSpPr>
      <p:sp>
        <p:nvSpPr>
          <p:cNvPr id="37" name="Google Shape;37;p4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4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9" name="Google Shape;39;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42" name="Shape 42"/>
        <p:cNvGrpSpPr/>
        <p:nvPr/>
      </p:nvGrpSpPr>
      <p:grpSpPr>
        <a:xfrm>
          <a:off x="0" y="0"/>
          <a:ext cx="0" cy="0"/>
          <a:chOff x="0" y="0"/>
          <a:chExt cx="0" cy="0"/>
        </a:xfrm>
      </p:grpSpPr>
      <p:sp>
        <p:nvSpPr>
          <p:cNvPr id="43" name="Google Shape;43;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49" name="Shape 49"/>
        <p:cNvGrpSpPr/>
        <p:nvPr/>
      </p:nvGrpSpPr>
      <p:grpSpPr>
        <a:xfrm>
          <a:off x="0" y="0"/>
          <a:ext cx="0" cy="0"/>
          <a:chOff x="0" y="0"/>
          <a:chExt cx="0" cy="0"/>
        </a:xfrm>
      </p:grpSpPr>
      <p:sp>
        <p:nvSpPr>
          <p:cNvPr id="50" name="Google Shape;50;p4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4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4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4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58" name="Shape 58"/>
        <p:cNvGrpSpPr/>
        <p:nvPr/>
      </p:nvGrpSpPr>
      <p:grpSpPr>
        <a:xfrm>
          <a:off x="0" y="0"/>
          <a:ext cx="0" cy="0"/>
          <a:chOff x="0" y="0"/>
          <a:chExt cx="0" cy="0"/>
        </a:xfrm>
      </p:grpSpPr>
      <p:sp>
        <p:nvSpPr>
          <p:cNvPr id="59" name="Google Shape;59;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65" name="Shape 65"/>
        <p:cNvGrpSpPr/>
        <p:nvPr/>
      </p:nvGrpSpPr>
      <p:grpSpPr>
        <a:xfrm>
          <a:off x="0" y="0"/>
          <a:ext cx="0" cy="0"/>
          <a:chOff x="0" y="0"/>
          <a:chExt cx="0" cy="0"/>
        </a:xfrm>
      </p:grpSpPr>
      <p:sp>
        <p:nvSpPr>
          <p:cNvPr id="66" name="Google Shape;66;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4"/>
          <p:cNvSpPr/>
          <p:nvPr>
            <p:ph idx="2" type="pic"/>
          </p:nvPr>
        </p:nvSpPr>
        <p:spPr>
          <a:xfrm>
            <a:off x="5183188" y="987425"/>
            <a:ext cx="6172200" cy="4873625"/>
          </a:xfrm>
          <a:prstGeom prst="rect">
            <a:avLst/>
          </a:prstGeom>
          <a:noFill/>
          <a:ln>
            <a:noFill/>
          </a:ln>
        </p:spPr>
      </p:sp>
      <p:sp>
        <p:nvSpPr>
          <p:cNvPr id="68" name="Google Shape;68;p4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23.png"/><Relationship Id="rId5" Type="http://schemas.openxmlformats.org/officeDocument/2006/relationships/image" Target="../media/image16.png"/><Relationship Id="rId6"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drive.google.com/file/d/1XKpe35AOAeDT1XGTncqtuq3q-eTLQJoK/view?usp=sharing" TargetMode="External"/><Relationship Id="rId4" Type="http://schemas.openxmlformats.org/officeDocument/2006/relationships/image" Target="../media/image39.png"/><Relationship Id="rId5" Type="http://schemas.openxmlformats.org/officeDocument/2006/relationships/hyperlink" Target="https://drive.google.com/file/d/1XKpe35AOAeDT1XGTncqtuq3q-eTLQJoK/view?usp=sharing" TargetMode="External"/><Relationship Id="rId6"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41.png"/><Relationship Id="rId5" Type="http://schemas.openxmlformats.org/officeDocument/2006/relationships/image" Target="../media/image14.png"/><Relationship Id="rId6" Type="http://schemas.openxmlformats.org/officeDocument/2006/relationships/image" Target="../media/image18.png"/><Relationship Id="rId7" Type="http://schemas.openxmlformats.org/officeDocument/2006/relationships/image" Target="../media/image21.png"/><Relationship Id="rId8"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2.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33.png"/><Relationship Id="rId5" Type="http://schemas.openxmlformats.org/officeDocument/2006/relationships/image" Target="../media/image43.png"/><Relationship Id="rId6"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6.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5.png"/><Relationship Id="rId4" Type="http://schemas.openxmlformats.org/officeDocument/2006/relationships/image" Target="../media/image54.png"/><Relationship Id="rId5" Type="http://schemas.openxmlformats.org/officeDocument/2006/relationships/image" Target="../media/image47.png"/><Relationship Id="rId6" Type="http://schemas.openxmlformats.org/officeDocument/2006/relationships/image" Target="../media/image36.png"/><Relationship Id="rId7"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5.png"/><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59.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51.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56.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6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3.png"/><Relationship Id="rId5" Type="http://schemas.openxmlformats.org/officeDocument/2006/relationships/image" Target="../media/image27.png"/><Relationship Id="rId6"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9" name="Google Shape;89;p1"/>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0" name="Google Shape;90;p1"/>
          <p:cNvSpPr/>
          <p:nvPr/>
        </p:nvSpPr>
        <p:spPr>
          <a:xfrm>
            <a:off x="2769476" y="220196"/>
            <a:ext cx="9422524" cy="6637806"/>
          </a:xfrm>
          <a:custGeom>
            <a:rect b="b" l="l" r="r" t="t"/>
            <a:pathLst>
              <a:path extrusionOk="0" h="5770597" w="8191500">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1" name="Google Shape;91;p1"/>
          <p:cNvSpPr/>
          <p:nvPr/>
        </p:nvSpPr>
        <p:spPr>
          <a:xfrm>
            <a:off x="2209800" y="2099696"/>
            <a:ext cx="1942241" cy="188955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2" name="Google Shape;92;p1"/>
          <p:cNvSpPr/>
          <p:nvPr/>
        </p:nvSpPr>
        <p:spPr>
          <a:xfrm rot="-3079828">
            <a:off x="1613162" y="1492572"/>
            <a:ext cx="2987899" cy="2987899"/>
          </a:xfrm>
          <a:prstGeom prst="arc">
            <a:avLst>
              <a:gd fmla="val 14455503" name="adj1"/>
              <a:gd fmla="val 227775"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3" name="Google Shape;93;p1"/>
          <p:cNvSpPr txBox="1"/>
          <p:nvPr>
            <p:ph type="ctrTitle"/>
          </p:nvPr>
        </p:nvSpPr>
        <p:spPr>
          <a:xfrm>
            <a:off x="4305300" y="1091152"/>
            <a:ext cx="7644627" cy="275108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700"/>
              <a:buFont typeface="Play"/>
              <a:buNone/>
            </a:pPr>
            <a:r>
              <a:rPr lang="el-GR" sz="4700"/>
              <a:t>Τμηματικός Προγραμματισμός</a:t>
            </a:r>
            <a:br>
              <a:rPr lang="el-GR" sz="4700"/>
            </a:br>
            <a:br>
              <a:rPr lang="el-GR" sz="4700"/>
            </a:br>
            <a:r>
              <a:rPr lang="el-GR" sz="4700"/>
              <a:t>Scratch</a:t>
            </a:r>
            <a:endParaRPr sz="4700"/>
          </a:p>
        </p:txBody>
      </p:sp>
      <p:pic>
        <p:nvPicPr>
          <p:cNvPr descr="Εικόνα που περιέχει καρτούν, ζωγραφιά, σκίτσο/σχέδιο, Κινούμενα σχέδια&#10;&#10;Το περιεχόμενο που δημιουργείται από τεχνολογία AI ενδέχεται να είναι εσφαλμένο." id="94" name="Google Shape;94;p1"/>
          <p:cNvPicPr preferRelativeResize="0"/>
          <p:nvPr/>
        </p:nvPicPr>
        <p:blipFill rotWithShape="1">
          <a:blip r:embed="rId3">
            <a:alphaModFix/>
          </a:blip>
          <a:srcRect b="0" l="0" r="0" t="0"/>
          <a:stretch/>
        </p:blipFill>
        <p:spPr>
          <a:xfrm>
            <a:off x="6985009" y="4223520"/>
            <a:ext cx="1905000" cy="1905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0"/>
          <p:cNvSpPr txBox="1"/>
          <p:nvPr>
            <p:ph type="title"/>
          </p:nvPr>
        </p:nvSpPr>
        <p:spPr>
          <a:xfrm>
            <a:off x="590550" y="85724"/>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l-GR"/>
              <a:t>Γωνία στροφής</a:t>
            </a:r>
            <a:endParaRPr/>
          </a:p>
        </p:txBody>
      </p:sp>
      <p:sp>
        <p:nvSpPr>
          <p:cNvPr id="191" name="Google Shape;191;p10"/>
          <p:cNvSpPr txBox="1"/>
          <p:nvPr>
            <p:ph idx="1" type="body"/>
          </p:nvPr>
        </p:nvSpPr>
        <p:spPr>
          <a:xfrm>
            <a:off x="695325" y="1473200"/>
            <a:ext cx="8105775" cy="4351338"/>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chemeClr val="dk1"/>
              </a:buClr>
              <a:buSzPct val="100000"/>
              <a:buNone/>
            </a:pPr>
            <a:r>
              <a:rPr lang="el-GR" sz="4000">
                <a:latin typeface="Arial"/>
                <a:ea typeface="Arial"/>
                <a:cs typeface="Arial"/>
                <a:sym typeface="Arial"/>
              </a:rPr>
              <a:t>Η γωνία στροφής δείχνει πόσο πρέπει να στρίψει η γάτα μετά από κάθε πλευρά που σχεδιάζει, ώστε όταν ολοκληρώσει όλες τις πλευρές, να έχει στρίψει συνολικά 360° και να έχει κλείσει το σχήμα κάνοντας ουσιαστικά μια πλήρη περιστροφή.</a:t>
            </a:r>
            <a:endParaRPr/>
          </a:p>
          <a:p>
            <a:pPr indent="0" lvl="0" marL="0" rtl="0" algn="l">
              <a:lnSpc>
                <a:spcPct val="120000"/>
              </a:lnSpc>
              <a:spcBef>
                <a:spcPts val="1000"/>
              </a:spcBef>
              <a:spcAft>
                <a:spcPts val="0"/>
              </a:spcAft>
              <a:buClr>
                <a:schemeClr val="dk1"/>
              </a:buClr>
              <a:buSzPct val="100000"/>
              <a:buNone/>
            </a:pPr>
            <a:r>
              <a:rPr b="1" lang="el-GR" sz="4000">
                <a:latin typeface="Arial"/>
                <a:ea typeface="Arial"/>
                <a:cs typeface="Arial"/>
                <a:sym typeface="Arial"/>
              </a:rPr>
              <a:t>Παράδειγμα - Τετράγωνο</a:t>
            </a:r>
            <a:endParaRPr sz="4000">
              <a:latin typeface="Arial"/>
              <a:ea typeface="Arial"/>
              <a:cs typeface="Arial"/>
              <a:sym typeface="Arial"/>
            </a:endParaRPr>
          </a:p>
          <a:p>
            <a:pPr indent="0" lvl="0" marL="0" rtl="0" algn="just">
              <a:lnSpc>
                <a:spcPct val="120000"/>
              </a:lnSpc>
              <a:spcBef>
                <a:spcPts val="2000"/>
              </a:spcBef>
              <a:spcAft>
                <a:spcPts val="0"/>
              </a:spcAft>
              <a:buClr>
                <a:schemeClr val="dk1"/>
              </a:buClr>
              <a:buSzPct val="35714"/>
              <a:buNone/>
            </a:pPr>
            <a:r>
              <a:rPr lang="el-GR" sz="4000">
                <a:latin typeface="Arial"/>
                <a:ea typeface="Arial"/>
                <a:cs typeface="Arial"/>
                <a:sym typeface="Arial"/>
              </a:rPr>
              <a:t>Στο τετράγωνο, στρίβει 90 μοίρες κάθε φορά, και μετά από 4 περιστροφές (4 × 90°  = 360°) το σχήμα έχει κλείσει και η γάτα έχει στρίψει έναν πλήρη κύκλο. </a:t>
            </a:r>
            <a:endParaRPr/>
          </a:p>
          <a:p>
            <a:pPr indent="-279400" lvl="0" marL="342900" rtl="0" algn="just">
              <a:lnSpc>
                <a:spcPct val="120000"/>
              </a:lnSpc>
              <a:spcBef>
                <a:spcPts val="2000"/>
              </a:spcBef>
              <a:spcAft>
                <a:spcPts val="0"/>
              </a:spcAft>
              <a:buClr>
                <a:schemeClr val="dk1"/>
              </a:buClr>
              <a:buSzPct val="79365"/>
              <a:buFont typeface="Noto Sans Symbols"/>
              <a:buNone/>
            </a:pPr>
            <a:r>
              <a:t/>
            </a:r>
            <a:endParaRPr sz="1800">
              <a:latin typeface="Arial"/>
              <a:ea typeface="Arial"/>
              <a:cs typeface="Arial"/>
              <a:sym typeface="Arial"/>
            </a:endParaRPr>
          </a:p>
          <a:p>
            <a:pPr indent="-279400" lvl="0" marL="342900" rtl="0" algn="just">
              <a:lnSpc>
                <a:spcPct val="120000"/>
              </a:lnSpc>
              <a:spcBef>
                <a:spcPts val="2000"/>
              </a:spcBef>
              <a:spcAft>
                <a:spcPts val="0"/>
              </a:spcAft>
              <a:buClr>
                <a:schemeClr val="dk1"/>
              </a:buClr>
              <a:buSzPct val="79365"/>
              <a:buFont typeface="Noto Sans Symbols"/>
              <a:buNone/>
            </a:pPr>
            <a:r>
              <a:t/>
            </a:r>
            <a:endParaRPr sz="1800">
              <a:latin typeface="Arial"/>
              <a:ea typeface="Arial"/>
              <a:cs typeface="Arial"/>
              <a:sym typeface="Arial"/>
            </a:endParaRPr>
          </a:p>
          <a:p>
            <a:pPr indent="-279400" lvl="0" marL="342900" rtl="0" algn="just">
              <a:lnSpc>
                <a:spcPct val="120000"/>
              </a:lnSpc>
              <a:spcBef>
                <a:spcPts val="2000"/>
              </a:spcBef>
              <a:spcAft>
                <a:spcPts val="0"/>
              </a:spcAft>
              <a:buClr>
                <a:schemeClr val="dk1"/>
              </a:buClr>
              <a:buSzPct val="79365"/>
              <a:buFont typeface="Noto Sans Symbols"/>
              <a:buNone/>
            </a:pPr>
            <a:r>
              <a:t/>
            </a:r>
            <a:endParaRPr sz="1800">
              <a:latin typeface="Arial"/>
              <a:ea typeface="Arial"/>
              <a:cs typeface="Arial"/>
              <a:sym typeface="Arial"/>
            </a:endParaRPr>
          </a:p>
          <a:p>
            <a:pPr indent="-279400" lvl="0" marL="342900" rtl="0" algn="just">
              <a:lnSpc>
                <a:spcPct val="120000"/>
              </a:lnSpc>
              <a:spcBef>
                <a:spcPts val="2000"/>
              </a:spcBef>
              <a:spcAft>
                <a:spcPts val="0"/>
              </a:spcAft>
              <a:buClr>
                <a:schemeClr val="dk1"/>
              </a:buClr>
              <a:buSzPct val="79365"/>
              <a:buFont typeface="Noto Sans Symbols"/>
              <a:buNone/>
            </a:pPr>
            <a:r>
              <a:t/>
            </a:r>
            <a:endParaRPr sz="1800">
              <a:latin typeface="Arial"/>
              <a:ea typeface="Arial"/>
              <a:cs typeface="Arial"/>
              <a:sym typeface="Arial"/>
            </a:endParaRPr>
          </a:p>
          <a:p>
            <a:pPr indent="-279400" lvl="0" marL="342900" rtl="0" algn="just">
              <a:lnSpc>
                <a:spcPct val="120000"/>
              </a:lnSpc>
              <a:spcBef>
                <a:spcPts val="2000"/>
              </a:spcBef>
              <a:spcAft>
                <a:spcPts val="0"/>
              </a:spcAft>
              <a:buClr>
                <a:schemeClr val="dk1"/>
              </a:buClr>
              <a:buSzPct val="79365"/>
              <a:buFont typeface="Noto Sans Symbols"/>
              <a:buNone/>
            </a:pPr>
            <a:r>
              <a:t/>
            </a:r>
            <a:endParaRPr sz="1800">
              <a:latin typeface="Arial"/>
              <a:ea typeface="Arial"/>
              <a:cs typeface="Arial"/>
              <a:sym typeface="Arial"/>
            </a:endParaRPr>
          </a:p>
          <a:p>
            <a:pPr indent="-279400" lvl="0" marL="342900" rtl="0" algn="just">
              <a:lnSpc>
                <a:spcPct val="120000"/>
              </a:lnSpc>
              <a:spcBef>
                <a:spcPts val="2000"/>
              </a:spcBef>
              <a:spcAft>
                <a:spcPts val="0"/>
              </a:spcAft>
              <a:buClr>
                <a:schemeClr val="dk1"/>
              </a:buClr>
              <a:buSzPct val="79365"/>
              <a:buFont typeface="Noto Sans Symbols"/>
              <a:buNone/>
            </a:pPr>
            <a:r>
              <a:t/>
            </a:r>
            <a:endParaRPr sz="1800">
              <a:latin typeface="Arial"/>
              <a:ea typeface="Arial"/>
              <a:cs typeface="Arial"/>
              <a:sym typeface="Arial"/>
            </a:endParaRPr>
          </a:p>
          <a:p>
            <a:pPr indent="-279400" lvl="0" marL="342900" rtl="0" algn="just">
              <a:lnSpc>
                <a:spcPct val="120000"/>
              </a:lnSpc>
              <a:spcBef>
                <a:spcPts val="2000"/>
              </a:spcBef>
              <a:spcAft>
                <a:spcPts val="0"/>
              </a:spcAft>
              <a:buClr>
                <a:schemeClr val="dk1"/>
              </a:buClr>
              <a:buSzPct val="79365"/>
              <a:buFont typeface="Noto Sans Symbols"/>
              <a:buNone/>
            </a:pPr>
            <a:r>
              <a:t/>
            </a:r>
            <a:endParaRPr sz="1800">
              <a:latin typeface="Arial"/>
              <a:ea typeface="Arial"/>
              <a:cs typeface="Arial"/>
              <a:sym typeface="Arial"/>
            </a:endParaRPr>
          </a:p>
          <a:p>
            <a:pPr indent="-148590" lvl="0" marL="228600" rtl="0" algn="l">
              <a:lnSpc>
                <a:spcPct val="90000"/>
              </a:lnSpc>
              <a:spcBef>
                <a:spcPts val="2000"/>
              </a:spcBef>
              <a:spcAft>
                <a:spcPts val="0"/>
              </a:spcAft>
              <a:buClr>
                <a:schemeClr val="dk1"/>
              </a:buClr>
              <a:buSzPct val="100000"/>
              <a:buNone/>
            </a:pPr>
            <a:r>
              <a:t/>
            </a:r>
            <a:endParaRPr sz="18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t/>
            </a:r>
            <a:endParaRPr/>
          </a:p>
        </p:txBody>
      </p:sp>
      <p:pic>
        <p:nvPicPr>
          <p:cNvPr descr="Εικόνα που περιέχει κείμενο, στιγμιότυπο οθόνης, γραμματοσειρά, Μπελ ηλεκτρίκ&#10;&#10;Περιγραφή που δημιουργήθηκε αυτόματα" id="192" name="Google Shape;192;p10"/>
          <p:cNvPicPr preferRelativeResize="0"/>
          <p:nvPr/>
        </p:nvPicPr>
        <p:blipFill rotWithShape="1">
          <a:blip r:embed="rId3">
            <a:alphaModFix/>
          </a:blip>
          <a:srcRect b="0" l="0" r="0" t="0"/>
          <a:stretch/>
        </p:blipFill>
        <p:spPr>
          <a:xfrm>
            <a:off x="9115424" y="2257822"/>
            <a:ext cx="2791575" cy="2342356"/>
          </a:xfrm>
          <a:prstGeom prst="rect">
            <a:avLst/>
          </a:prstGeom>
          <a:noFill/>
          <a:ln>
            <a:noFill/>
          </a:ln>
        </p:spPr>
      </p:pic>
      <p:sp>
        <p:nvSpPr>
          <p:cNvPr id="193" name="Google Shape;193;p10"/>
          <p:cNvSpPr txBox="1"/>
          <p:nvPr/>
        </p:nvSpPr>
        <p:spPr>
          <a:xfrm>
            <a:off x="10438646" y="3546695"/>
            <a:ext cx="667504" cy="369332"/>
          </a:xfrm>
          <a:prstGeom prst="rect">
            <a:avLst/>
          </a:prstGeom>
          <a:noFill/>
          <a:ln cap="flat" cmpd="sng" w="76200">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1"/>
          <p:cNvSpPr txBox="1"/>
          <p:nvPr>
            <p:ph idx="1" type="body"/>
          </p:nvPr>
        </p:nvSpPr>
        <p:spPr>
          <a:xfrm>
            <a:off x="296547" y="257866"/>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None/>
            </a:pPr>
            <a:r>
              <a:rPr lang="el-GR" sz="4000"/>
              <a:t>Αν το σχήμα (πολύγωνο) έχει 3, 5, 6, 8,10,…..n πλευρές, τότε η γωνία στροφής υπολογίζεται ως:</a:t>
            </a:r>
            <a:endParaRPr/>
          </a:p>
          <a:p>
            <a:pPr indent="0" lvl="0" marL="228600" rtl="0" algn="l">
              <a:lnSpc>
                <a:spcPct val="90000"/>
              </a:lnSpc>
              <a:spcBef>
                <a:spcPts val="1000"/>
              </a:spcBef>
              <a:spcAft>
                <a:spcPts val="0"/>
              </a:spcAft>
              <a:buClr>
                <a:schemeClr val="dk1"/>
              </a:buClr>
              <a:buSzPts val="4000"/>
              <a:buNone/>
            </a:pPr>
            <a:r>
              <a:t/>
            </a:r>
            <a:endParaRPr sz="4000"/>
          </a:p>
          <a:p>
            <a:pPr indent="0" lvl="0" marL="0" rtl="0" algn="l">
              <a:lnSpc>
                <a:spcPct val="90000"/>
              </a:lnSpc>
              <a:spcBef>
                <a:spcPts val="1000"/>
              </a:spcBef>
              <a:spcAft>
                <a:spcPts val="0"/>
              </a:spcAft>
              <a:buClr>
                <a:schemeClr val="dk1"/>
              </a:buClr>
              <a:buSzPts val="4000"/>
              <a:buNone/>
            </a:pPr>
            <a:r>
              <a:rPr lang="el-GR" sz="4000"/>
              <a:t>                   Γωνία στροφής = </a:t>
            </a:r>
            <a:endParaRPr/>
          </a:p>
          <a:p>
            <a:pPr indent="0" lvl="0" marL="228600" rtl="0" algn="l">
              <a:lnSpc>
                <a:spcPct val="90000"/>
              </a:lnSpc>
              <a:spcBef>
                <a:spcPts val="1000"/>
              </a:spcBef>
              <a:spcAft>
                <a:spcPts val="0"/>
              </a:spcAft>
              <a:buClr>
                <a:schemeClr val="dk1"/>
              </a:buClr>
              <a:buSzPts val="4000"/>
              <a:buNone/>
            </a:pPr>
            <a:r>
              <a:t/>
            </a:r>
            <a:endParaRPr sz="4000"/>
          </a:p>
        </p:txBody>
      </p:sp>
      <p:pic>
        <p:nvPicPr>
          <p:cNvPr descr="Εικόνα που περιέχει κείμενο, γραμματοσειρά, λευκό, σχεδίαση&#10;&#10;Περιγραφή που δημιουργήθηκε αυτόματα" id="199" name="Google Shape;199;p11"/>
          <p:cNvPicPr preferRelativeResize="0"/>
          <p:nvPr/>
        </p:nvPicPr>
        <p:blipFill rotWithShape="1">
          <a:blip r:embed="rId3">
            <a:alphaModFix/>
          </a:blip>
          <a:srcRect b="0" l="0" r="0" t="0"/>
          <a:stretch/>
        </p:blipFill>
        <p:spPr>
          <a:xfrm>
            <a:off x="7070302" y="2373071"/>
            <a:ext cx="2843213" cy="1251729"/>
          </a:xfrm>
          <a:prstGeom prst="rect">
            <a:avLst/>
          </a:prstGeom>
          <a:noFill/>
          <a:ln>
            <a:noFill/>
          </a:ln>
        </p:spPr>
      </p:pic>
      <p:sp>
        <p:nvSpPr>
          <p:cNvPr id="200" name="Google Shape;200;p11"/>
          <p:cNvSpPr txBox="1"/>
          <p:nvPr/>
        </p:nvSpPr>
        <p:spPr>
          <a:xfrm>
            <a:off x="321576" y="4248947"/>
            <a:ext cx="10585811"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4000">
                <a:solidFill>
                  <a:schemeClr val="dk1"/>
                </a:solidFill>
                <a:latin typeface="Arial"/>
                <a:ea typeface="Arial"/>
                <a:cs typeface="Arial"/>
                <a:sym typeface="Arial"/>
              </a:rPr>
              <a:t>Για το λόγο αυτό το τετράγωνο που έχει </a:t>
            </a:r>
            <a:r>
              <a:rPr b="1" lang="el-GR" sz="4000">
                <a:solidFill>
                  <a:schemeClr val="dk1"/>
                </a:solidFill>
                <a:latin typeface="Arial"/>
                <a:ea typeface="Arial"/>
                <a:cs typeface="Arial"/>
                <a:sym typeface="Arial"/>
              </a:rPr>
              <a:t>αριθμό πλευρών = 4 </a:t>
            </a:r>
            <a:r>
              <a:rPr lang="el-GR" sz="4000">
                <a:solidFill>
                  <a:schemeClr val="dk1"/>
                </a:solidFill>
                <a:latin typeface="Arial"/>
                <a:ea typeface="Arial"/>
                <a:cs typeface="Arial"/>
                <a:sym typeface="Arial"/>
              </a:rPr>
              <a:t>η γωνία στροφής του είναι:</a:t>
            </a:r>
            <a:endParaRPr/>
          </a:p>
          <a:p>
            <a:pPr indent="0" lvl="0" marL="0" marR="0" rtl="0" algn="l">
              <a:spcBef>
                <a:spcPts val="0"/>
              </a:spcBef>
              <a:spcAft>
                <a:spcPts val="0"/>
              </a:spcAft>
              <a:buNone/>
            </a:pPr>
            <a:r>
              <a:t/>
            </a:r>
            <a:endParaRPr sz="4000">
              <a:solidFill>
                <a:schemeClr val="dk1"/>
              </a:solidFill>
              <a:latin typeface="Arial"/>
              <a:ea typeface="Arial"/>
              <a:cs typeface="Arial"/>
              <a:sym typeface="Arial"/>
            </a:endParaRPr>
          </a:p>
        </p:txBody>
      </p:sp>
      <p:pic>
        <p:nvPicPr>
          <p:cNvPr id="201" name="Google Shape;201;p11"/>
          <p:cNvPicPr preferRelativeResize="0"/>
          <p:nvPr/>
        </p:nvPicPr>
        <p:blipFill rotWithShape="1">
          <a:blip r:embed="rId4">
            <a:alphaModFix/>
          </a:blip>
          <a:srcRect b="0" l="0" r="0" t="0"/>
          <a:stretch/>
        </p:blipFill>
        <p:spPr>
          <a:xfrm>
            <a:off x="2128158" y="5729392"/>
            <a:ext cx="2322301" cy="884834"/>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descr="Εικόνα που περιέχει clipart, καρτούν&#10;&#10;Περιγραφή που δημιουργήθηκε αυτόματα" id="202" name="Google Shape;202;p11"/>
          <p:cNvPicPr preferRelativeResize="0"/>
          <p:nvPr/>
        </p:nvPicPr>
        <p:blipFill rotWithShape="1">
          <a:blip r:embed="rId5">
            <a:alphaModFix/>
          </a:blip>
          <a:srcRect b="0" l="0" r="0" t="0"/>
          <a:stretch/>
        </p:blipFill>
        <p:spPr>
          <a:xfrm>
            <a:off x="111398" y="2580938"/>
            <a:ext cx="2016760" cy="1367790"/>
          </a:xfrm>
          <a:prstGeom prst="rect">
            <a:avLst/>
          </a:prstGeom>
          <a:noFill/>
          <a:ln>
            <a:noFill/>
          </a:ln>
        </p:spPr>
      </p:pic>
      <p:pic>
        <p:nvPicPr>
          <p:cNvPr id="203" name="Google Shape;203;p11"/>
          <p:cNvPicPr preferRelativeResize="0"/>
          <p:nvPr/>
        </p:nvPicPr>
        <p:blipFill rotWithShape="1">
          <a:blip r:embed="rId6">
            <a:alphaModFix/>
          </a:blip>
          <a:srcRect b="0" l="0" r="0" t="0"/>
          <a:stretch/>
        </p:blipFill>
        <p:spPr>
          <a:xfrm>
            <a:off x="6548674" y="5583927"/>
            <a:ext cx="4486468" cy="1175764"/>
          </a:xfrm>
          <a:prstGeom prst="rect">
            <a:avLst/>
          </a:prstGeom>
          <a:noFill/>
          <a:ln cap="flat" cmpd="sng" w="57150">
            <a:solidFill>
              <a:schemeClr val="dk1"/>
            </a:solidFill>
            <a:prstDash val="solid"/>
            <a:round/>
            <a:headEnd len="sm" w="sm" type="none"/>
            <a:tailEnd len="sm" w="sm" type="none"/>
          </a:ln>
        </p:spPr>
      </p:pic>
      <p:sp>
        <p:nvSpPr>
          <p:cNvPr id="204" name="Google Shape;204;p11"/>
          <p:cNvSpPr/>
          <p:nvPr/>
        </p:nvSpPr>
        <p:spPr>
          <a:xfrm>
            <a:off x="4940996" y="5904840"/>
            <a:ext cx="981075" cy="404603"/>
          </a:xfrm>
          <a:prstGeom prst="notchedRightArrow">
            <a:avLst>
              <a:gd fmla="val 50000" name="adj1"/>
              <a:gd fmla="val 50000" name="adj2"/>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12">
            <a:hlinkClick r:id="rId3"/>
          </p:cNvPr>
          <p:cNvPicPr preferRelativeResize="0"/>
          <p:nvPr/>
        </p:nvPicPr>
        <p:blipFill rotWithShape="1">
          <a:blip r:embed="rId4">
            <a:alphaModFix/>
          </a:blip>
          <a:srcRect b="0" l="0" r="0" t="0"/>
          <a:stretch/>
        </p:blipFill>
        <p:spPr>
          <a:xfrm>
            <a:off x="2531102" y="386275"/>
            <a:ext cx="6397484" cy="3606303"/>
          </a:xfrm>
          <a:prstGeom prst="rect">
            <a:avLst/>
          </a:prstGeom>
          <a:noFill/>
          <a:ln>
            <a:noFill/>
          </a:ln>
        </p:spPr>
      </p:pic>
      <p:pic>
        <p:nvPicPr>
          <p:cNvPr id="210" name="Google Shape;210;p12">
            <a:hlinkClick r:id="rId5"/>
          </p:cNvPr>
          <p:cNvPicPr preferRelativeResize="0"/>
          <p:nvPr/>
        </p:nvPicPr>
        <p:blipFill rotWithShape="1">
          <a:blip r:embed="rId6">
            <a:alphaModFix/>
          </a:blip>
          <a:srcRect b="0" l="0" r="0" t="0"/>
          <a:stretch/>
        </p:blipFill>
        <p:spPr>
          <a:xfrm>
            <a:off x="5121353" y="3763978"/>
            <a:ext cx="3029373" cy="21338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3"/>
          <p:cNvSpPr txBox="1"/>
          <p:nvPr>
            <p:ph type="title"/>
          </p:nvPr>
        </p:nvSpPr>
        <p:spPr>
          <a:xfrm>
            <a:off x="693821" y="1375778"/>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Play"/>
              <a:buNone/>
            </a:pPr>
            <a:r>
              <a:rPr lang="el-GR"/>
              <a:t>Κάνοντας τη δραστηριότητα παρατηρήσαμε ότι αυτό που αλλάζει είναι ο αριθμός των πλευρών και η γωνία στροφής.</a:t>
            </a:r>
            <a:br>
              <a:rPr lang="el-GR"/>
            </a:br>
            <a:br>
              <a:rPr lang="el-GR"/>
            </a:br>
            <a:endParaRPr/>
          </a:p>
        </p:txBody>
      </p:sp>
      <p:pic>
        <p:nvPicPr>
          <p:cNvPr id="216" name="Google Shape;216;p13"/>
          <p:cNvPicPr preferRelativeResize="0"/>
          <p:nvPr/>
        </p:nvPicPr>
        <p:blipFill rotWithShape="1">
          <a:blip r:embed="rId3">
            <a:alphaModFix/>
          </a:blip>
          <a:srcRect b="0" l="0" r="0" t="0"/>
          <a:stretch/>
        </p:blipFill>
        <p:spPr>
          <a:xfrm>
            <a:off x="1957782" y="4752395"/>
            <a:ext cx="2438741" cy="1914792"/>
          </a:xfrm>
          <a:prstGeom prst="rect">
            <a:avLst/>
          </a:prstGeom>
          <a:noFill/>
          <a:ln>
            <a:noFill/>
          </a:ln>
        </p:spPr>
      </p:pic>
      <p:pic>
        <p:nvPicPr>
          <p:cNvPr id="217" name="Google Shape;217;p13"/>
          <p:cNvPicPr preferRelativeResize="0"/>
          <p:nvPr/>
        </p:nvPicPr>
        <p:blipFill rotWithShape="1">
          <a:blip r:embed="rId4">
            <a:alphaModFix/>
          </a:blip>
          <a:srcRect b="0" l="0" r="0" t="0"/>
          <a:stretch/>
        </p:blipFill>
        <p:spPr>
          <a:xfrm>
            <a:off x="8318676" y="4752395"/>
            <a:ext cx="2563590" cy="1987502"/>
          </a:xfrm>
          <a:prstGeom prst="rect">
            <a:avLst/>
          </a:prstGeom>
          <a:noFill/>
          <a:ln>
            <a:noFill/>
          </a:ln>
        </p:spPr>
      </p:pic>
      <p:pic>
        <p:nvPicPr>
          <p:cNvPr descr="Σήμα 3 με συμπαγές γέμισμα" id="218" name="Google Shape;218;p13"/>
          <p:cNvPicPr preferRelativeResize="0"/>
          <p:nvPr/>
        </p:nvPicPr>
        <p:blipFill rotWithShape="1">
          <a:blip r:embed="rId5">
            <a:alphaModFix/>
          </a:blip>
          <a:srcRect b="0" l="0" r="0" t="0"/>
          <a:stretch/>
        </p:blipFill>
        <p:spPr>
          <a:xfrm>
            <a:off x="693821" y="4859020"/>
            <a:ext cx="914400" cy="914400"/>
          </a:xfrm>
          <a:prstGeom prst="rect">
            <a:avLst/>
          </a:prstGeom>
          <a:noFill/>
          <a:ln>
            <a:noFill/>
          </a:ln>
        </p:spPr>
      </p:pic>
      <p:pic>
        <p:nvPicPr>
          <p:cNvPr descr="Σήμα 4 με συμπαγές γέμισμα" id="219" name="Google Shape;219;p13"/>
          <p:cNvPicPr preferRelativeResize="0"/>
          <p:nvPr/>
        </p:nvPicPr>
        <p:blipFill rotWithShape="1">
          <a:blip r:embed="rId6">
            <a:alphaModFix/>
          </a:blip>
          <a:srcRect b="0" l="0" r="0" t="0"/>
          <a:stretch/>
        </p:blipFill>
        <p:spPr>
          <a:xfrm>
            <a:off x="2888716" y="4258085"/>
            <a:ext cx="914400" cy="914400"/>
          </a:xfrm>
          <a:prstGeom prst="rect">
            <a:avLst/>
          </a:prstGeom>
          <a:noFill/>
          <a:ln>
            <a:noFill/>
          </a:ln>
        </p:spPr>
      </p:pic>
      <p:sp>
        <p:nvSpPr>
          <p:cNvPr id="220" name="Google Shape;220;p13"/>
          <p:cNvSpPr/>
          <p:nvPr/>
        </p:nvSpPr>
        <p:spPr>
          <a:xfrm flipH="1">
            <a:off x="1151021" y="3932173"/>
            <a:ext cx="1737695" cy="1070325"/>
          </a:xfrm>
          <a:prstGeom prst="curvedDownArrow">
            <a:avLst>
              <a:gd fmla="val 25000" name="adj1"/>
              <a:gd fmla="val 57984" name="adj2"/>
              <a:gd fmla="val 25000" name="adj3"/>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21" name="Google Shape;221;p13"/>
          <p:cNvSpPr/>
          <p:nvPr/>
        </p:nvSpPr>
        <p:spPr>
          <a:xfrm flipH="1" rot="-671969">
            <a:off x="9739966" y="3036797"/>
            <a:ext cx="1737695" cy="1070325"/>
          </a:xfrm>
          <a:prstGeom prst="curvedDownArrow">
            <a:avLst>
              <a:gd fmla="val 25000" name="adj1"/>
              <a:gd fmla="val 57984" name="adj2"/>
              <a:gd fmla="val 25000" name="adj3"/>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pic>
        <p:nvPicPr>
          <p:cNvPr id="222" name="Google Shape;222;p13"/>
          <p:cNvPicPr preferRelativeResize="0"/>
          <p:nvPr/>
        </p:nvPicPr>
        <p:blipFill rotWithShape="1">
          <a:blip r:embed="rId7">
            <a:alphaModFix/>
          </a:blip>
          <a:srcRect b="0" l="0" r="0" t="0"/>
          <a:stretch/>
        </p:blipFill>
        <p:spPr>
          <a:xfrm>
            <a:off x="6845044" y="5172485"/>
            <a:ext cx="1473632" cy="696133"/>
          </a:xfrm>
          <a:prstGeom prst="rect">
            <a:avLst/>
          </a:prstGeom>
          <a:noFill/>
          <a:ln>
            <a:noFill/>
          </a:ln>
        </p:spPr>
      </p:pic>
      <p:sp>
        <p:nvSpPr>
          <p:cNvPr id="223" name="Google Shape;223;p13"/>
          <p:cNvSpPr/>
          <p:nvPr/>
        </p:nvSpPr>
        <p:spPr>
          <a:xfrm flipH="1">
            <a:off x="7725269" y="3970822"/>
            <a:ext cx="1737695" cy="1070325"/>
          </a:xfrm>
          <a:prstGeom prst="curvedDownArrow">
            <a:avLst>
              <a:gd fmla="val 25000" name="adj1"/>
              <a:gd fmla="val 57984" name="adj2"/>
              <a:gd fmla="val 25000" name="adj3"/>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pic>
        <p:nvPicPr>
          <p:cNvPr id="224" name="Google Shape;224;p13"/>
          <p:cNvPicPr preferRelativeResize="0"/>
          <p:nvPr/>
        </p:nvPicPr>
        <p:blipFill rotWithShape="1">
          <a:blip r:embed="rId8">
            <a:alphaModFix/>
          </a:blip>
          <a:srcRect b="0" l="0" r="0" t="0"/>
          <a:stretch/>
        </p:blipFill>
        <p:spPr>
          <a:xfrm>
            <a:off x="9462964" y="4227090"/>
            <a:ext cx="1008343" cy="659822"/>
          </a:xfrm>
          <a:prstGeom prst="rect">
            <a:avLst/>
          </a:prstGeom>
          <a:noFill/>
          <a:ln>
            <a:noFill/>
          </a:ln>
        </p:spPr>
      </p:pic>
      <p:sp>
        <p:nvSpPr>
          <p:cNvPr id="225" name="Google Shape;225;p13"/>
          <p:cNvSpPr txBox="1"/>
          <p:nvPr/>
        </p:nvSpPr>
        <p:spPr>
          <a:xfrm>
            <a:off x="4009226" y="2811147"/>
            <a:ext cx="430945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4800">
                <a:solidFill>
                  <a:schemeClr val="dk1"/>
                </a:solidFill>
                <a:latin typeface="Arial"/>
                <a:ea typeface="Arial"/>
                <a:cs typeface="Arial"/>
                <a:sym typeface="Arial"/>
              </a:rPr>
              <a:t>Μεταβλητές</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14"/>
          <p:cNvPicPr preferRelativeResize="0"/>
          <p:nvPr/>
        </p:nvPicPr>
        <p:blipFill rotWithShape="1">
          <a:blip r:embed="rId3">
            <a:alphaModFix/>
          </a:blip>
          <a:srcRect b="0" l="0" r="0" t="0"/>
          <a:stretch/>
        </p:blipFill>
        <p:spPr>
          <a:xfrm>
            <a:off x="2062399" y="2405302"/>
            <a:ext cx="8278062" cy="2169423"/>
          </a:xfrm>
          <a:prstGeom prst="rect">
            <a:avLst/>
          </a:prstGeom>
          <a:noFill/>
          <a:ln cap="flat" cmpd="sng" w="57150">
            <a:solidFill>
              <a:schemeClr val="dk1"/>
            </a:solidFill>
            <a:prstDash val="solid"/>
            <a:round/>
            <a:headEnd len="sm" w="sm" type="none"/>
            <a:tailEnd len="sm" w="sm" type="none"/>
          </a:ln>
        </p:spPr>
      </p:pic>
      <p:pic>
        <p:nvPicPr>
          <p:cNvPr id="231" name="Google Shape;231;p14"/>
          <p:cNvPicPr preferRelativeResize="0"/>
          <p:nvPr/>
        </p:nvPicPr>
        <p:blipFill rotWithShape="1">
          <a:blip r:embed="rId4">
            <a:alphaModFix/>
          </a:blip>
          <a:srcRect b="0" l="0" r="0" t="0"/>
          <a:stretch/>
        </p:blipFill>
        <p:spPr>
          <a:xfrm>
            <a:off x="4524143" y="188283"/>
            <a:ext cx="3743557" cy="21407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15"/>
          <p:cNvPicPr preferRelativeResize="0"/>
          <p:nvPr/>
        </p:nvPicPr>
        <p:blipFill rotWithShape="1">
          <a:blip r:embed="rId3">
            <a:alphaModFix/>
          </a:blip>
          <a:srcRect b="0" l="0" r="0" t="0"/>
          <a:stretch/>
        </p:blipFill>
        <p:spPr>
          <a:xfrm>
            <a:off x="513312" y="612453"/>
            <a:ext cx="4915938" cy="4903364"/>
          </a:xfrm>
          <a:prstGeom prst="rect">
            <a:avLst/>
          </a:prstGeom>
          <a:noFill/>
          <a:ln>
            <a:noFill/>
          </a:ln>
        </p:spPr>
      </p:pic>
      <p:pic>
        <p:nvPicPr>
          <p:cNvPr id="237" name="Google Shape;237;p15"/>
          <p:cNvPicPr preferRelativeResize="0"/>
          <p:nvPr/>
        </p:nvPicPr>
        <p:blipFill rotWithShape="1">
          <a:blip r:embed="rId4">
            <a:alphaModFix/>
          </a:blip>
          <a:srcRect b="0" l="0" r="0" t="0"/>
          <a:stretch/>
        </p:blipFill>
        <p:spPr>
          <a:xfrm>
            <a:off x="6833949" y="1495223"/>
            <a:ext cx="3419952" cy="289600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1" name="Shape 241"/>
        <p:cNvGrpSpPr/>
        <p:nvPr/>
      </p:nvGrpSpPr>
      <p:grpSpPr>
        <a:xfrm>
          <a:off x="0" y="0"/>
          <a:ext cx="0" cy="0"/>
          <a:chOff x="0" y="0"/>
          <a:chExt cx="0" cy="0"/>
        </a:xfrm>
      </p:grpSpPr>
      <p:sp>
        <p:nvSpPr>
          <p:cNvPr id="242" name="Google Shape;242;p16"/>
          <p:cNvSpPr/>
          <p:nvPr/>
        </p:nvSpPr>
        <p:spPr>
          <a:xfrm>
            <a:off x="0" y="0"/>
            <a:ext cx="12192000" cy="6858000"/>
          </a:xfrm>
          <a:prstGeom prst="rect">
            <a:avLst/>
          </a:prstGeom>
          <a:solidFill>
            <a:srgbClr val="5E5D3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3" name="Google Shape;243;p16"/>
          <p:cNvSpPr/>
          <p:nvPr/>
        </p:nvSpPr>
        <p:spPr>
          <a:xfrm>
            <a:off x="477012" y="480060"/>
            <a:ext cx="11237976"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Εικόνα που περιέχει κείμενο, στιγμιότυπο οθόνης, διάγραμμα, γραμμή&#10;&#10;Το περιεχόμενο που δημιουργείται από τεχνολογία AI ενδέχεται να είναι εσφαλμένο." id="244" name="Google Shape;244;p16"/>
          <p:cNvPicPr preferRelativeResize="0"/>
          <p:nvPr/>
        </p:nvPicPr>
        <p:blipFill rotWithShape="1">
          <a:blip r:embed="rId3">
            <a:alphaModFix/>
          </a:blip>
          <a:srcRect b="0" l="0" r="0" t="0"/>
          <a:stretch/>
        </p:blipFill>
        <p:spPr>
          <a:xfrm>
            <a:off x="643467" y="770891"/>
            <a:ext cx="10905066" cy="531621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8" name="Shape 248"/>
        <p:cNvGrpSpPr/>
        <p:nvPr/>
      </p:nvGrpSpPr>
      <p:grpSpPr>
        <a:xfrm>
          <a:off x="0" y="0"/>
          <a:ext cx="0" cy="0"/>
          <a:chOff x="0" y="0"/>
          <a:chExt cx="0" cy="0"/>
        </a:xfrm>
      </p:grpSpPr>
      <p:sp>
        <p:nvSpPr>
          <p:cNvPr id="249" name="Google Shape;249;p17"/>
          <p:cNvSpPr/>
          <p:nvPr/>
        </p:nvSpPr>
        <p:spPr>
          <a:xfrm>
            <a:off x="0" y="0"/>
            <a:ext cx="12192000" cy="6858000"/>
          </a:xfrm>
          <a:prstGeom prst="rect">
            <a:avLst/>
          </a:prstGeom>
          <a:solidFill>
            <a:srgbClr val="84864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0" name="Google Shape;250;p17"/>
          <p:cNvSpPr/>
          <p:nvPr/>
        </p:nvSpPr>
        <p:spPr>
          <a:xfrm>
            <a:off x="477012" y="480060"/>
            <a:ext cx="11237976"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Εικόνα που περιέχει κείμενο, στιγμιότυπο οθόνης, διάγραμμα, λογισμικό&#10;&#10;Το περιεχόμενο που δημιουργείται από τεχνολογία AI ενδέχεται να είναι εσφαλμένο." id="251" name="Google Shape;251;p17"/>
          <p:cNvPicPr preferRelativeResize="0"/>
          <p:nvPr/>
        </p:nvPicPr>
        <p:blipFill rotWithShape="1">
          <a:blip r:embed="rId3">
            <a:alphaModFix/>
          </a:blip>
          <a:srcRect b="0" l="0" r="0" t="0"/>
          <a:stretch/>
        </p:blipFill>
        <p:spPr>
          <a:xfrm>
            <a:off x="2331767" y="643467"/>
            <a:ext cx="7528466" cy="557106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sp>
        <p:nvSpPr>
          <p:cNvPr id="256" name="Google Shape;256;p18"/>
          <p:cNvSpPr/>
          <p:nvPr/>
        </p:nvSpPr>
        <p:spPr>
          <a:xfrm>
            <a:off x="0" y="0"/>
            <a:ext cx="12192000" cy="6858000"/>
          </a:xfrm>
          <a:prstGeom prst="rect">
            <a:avLst/>
          </a:prstGeom>
          <a:solidFill>
            <a:srgbClr val="9B9E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7" name="Google Shape;257;p18"/>
          <p:cNvSpPr/>
          <p:nvPr/>
        </p:nvSpPr>
        <p:spPr>
          <a:xfrm>
            <a:off x="477012" y="480060"/>
            <a:ext cx="11237976"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58" name="Google Shape;258;p18"/>
          <p:cNvPicPr preferRelativeResize="0"/>
          <p:nvPr/>
        </p:nvPicPr>
        <p:blipFill rotWithShape="1">
          <a:blip r:embed="rId3">
            <a:alphaModFix/>
          </a:blip>
          <a:srcRect b="0" l="0" r="0" t="0"/>
          <a:stretch/>
        </p:blipFill>
        <p:spPr>
          <a:xfrm>
            <a:off x="3304680" y="736599"/>
            <a:ext cx="5905995" cy="55408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19"/>
          <p:cNvPicPr preferRelativeResize="0"/>
          <p:nvPr/>
        </p:nvPicPr>
        <p:blipFill rotWithShape="1">
          <a:blip r:embed="rId3">
            <a:alphaModFix/>
          </a:blip>
          <a:srcRect b="0" l="0" r="0" t="0"/>
          <a:stretch/>
        </p:blipFill>
        <p:spPr>
          <a:xfrm>
            <a:off x="700271" y="55452"/>
            <a:ext cx="2715705" cy="6747096"/>
          </a:xfrm>
          <a:prstGeom prst="rect">
            <a:avLst/>
          </a:prstGeom>
          <a:noFill/>
          <a:ln>
            <a:noFill/>
          </a:ln>
        </p:spPr>
      </p:pic>
      <p:pic>
        <p:nvPicPr>
          <p:cNvPr id="265" name="Google Shape;265;p19"/>
          <p:cNvPicPr preferRelativeResize="0"/>
          <p:nvPr/>
        </p:nvPicPr>
        <p:blipFill rotWithShape="1">
          <a:blip r:embed="rId4">
            <a:alphaModFix/>
          </a:blip>
          <a:srcRect b="0" l="0" r="0" t="0"/>
          <a:stretch/>
        </p:blipFill>
        <p:spPr>
          <a:xfrm>
            <a:off x="9320003" y="246727"/>
            <a:ext cx="3000794" cy="6611273"/>
          </a:xfrm>
          <a:prstGeom prst="rect">
            <a:avLst/>
          </a:prstGeom>
          <a:noFill/>
          <a:ln>
            <a:noFill/>
          </a:ln>
        </p:spPr>
      </p:pic>
      <p:pic>
        <p:nvPicPr>
          <p:cNvPr id="266" name="Google Shape;266;p19"/>
          <p:cNvPicPr preferRelativeResize="0"/>
          <p:nvPr/>
        </p:nvPicPr>
        <p:blipFill rotWithShape="1">
          <a:blip r:embed="rId5">
            <a:alphaModFix/>
          </a:blip>
          <a:srcRect b="12183" l="0" r="0" t="0"/>
          <a:stretch/>
        </p:blipFill>
        <p:spPr>
          <a:xfrm>
            <a:off x="3435821" y="2783940"/>
            <a:ext cx="5496692" cy="4074060"/>
          </a:xfrm>
          <a:prstGeom prst="rect">
            <a:avLst/>
          </a:prstGeom>
          <a:noFill/>
          <a:ln>
            <a:noFill/>
          </a:ln>
        </p:spPr>
      </p:pic>
      <p:sp>
        <p:nvSpPr>
          <p:cNvPr id="267" name="Google Shape;267;p19"/>
          <p:cNvSpPr/>
          <p:nvPr/>
        </p:nvSpPr>
        <p:spPr>
          <a:xfrm>
            <a:off x="430646" y="5310509"/>
            <a:ext cx="225861" cy="1239390"/>
          </a:xfrm>
          <a:prstGeom prst="leftBrace">
            <a:avLst>
              <a:gd fmla="val 8333" name="adj1"/>
              <a:gd fmla="val 50000" name="adj2"/>
            </a:avLst>
          </a:prstGeom>
          <a:noFill/>
          <a:ln cap="flat" cmpd="sng" w="762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68" name="Google Shape;268;p19"/>
          <p:cNvSpPr/>
          <p:nvPr/>
        </p:nvSpPr>
        <p:spPr>
          <a:xfrm>
            <a:off x="474410" y="2489703"/>
            <a:ext cx="225861" cy="1239390"/>
          </a:xfrm>
          <a:prstGeom prst="leftBrace">
            <a:avLst>
              <a:gd fmla="val 8333" name="adj1"/>
              <a:gd fmla="val 50000" name="adj2"/>
            </a:avLst>
          </a:prstGeom>
          <a:noFill/>
          <a:ln cap="flat" cmpd="sng" w="762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69" name="Google Shape;269;p19"/>
          <p:cNvSpPr/>
          <p:nvPr/>
        </p:nvSpPr>
        <p:spPr>
          <a:xfrm>
            <a:off x="430646" y="3919859"/>
            <a:ext cx="225861" cy="1239390"/>
          </a:xfrm>
          <a:prstGeom prst="leftBrace">
            <a:avLst>
              <a:gd fmla="val 8333" name="adj1"/>
              <a:gd fmla="val 50000" name="adj2"/>
            </a:avLst>
          </a:prstGeom>
          <a:noFill/>
          <a:ln cap="flat" cmpd="sng" w="762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70" name="Google Shape;270;p19"/>
          <p:cNvSpPr/>
          <p:nvPr/>
        </p:nvSpPr>
        <p:spPr>
          <a:xfrm>
            <a:off x="9116336" y="2236359"/>
            <a:ext cx="183823" cy="1344638"/>
          </a:xfrm>
          <a:prstGeom prst="leftBrace">
            <a:avLst>
              <a:gd fmla="val 8333" name="adj1"/>
              <a:gd fmla="val 50000" name="adj2"/>
            </a:avLst>
          </a:prstGeom>
          <a:noFill/>
          <a:ln cap="flat" cmpd="sng" w="762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71" name="Google Shape;271;p19"/>
          <p:cNvSpPr/>
          <p:nvPr/>
        </p:nvSpPr>
        <p:spPr>
          <a:xfrm>
            <a:off x="9156897" y="3814611"/>
            <a:ext cx="183823" cy="1344638"/>
          </a:xfrm>
          <a:prstGeom prst="leftBrace">
            <a:avLst>
              <a:gd fmla="val 8333" name="adj1"/>
              <a:gd fmla="val 50000" name="adj2"/>
            </a:avLst>
          </a:prstGeom>
          <a:noFill/>
          <a:ln cap="flat" cmpd="sng" w="762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72" name="Google Shape;272;p19"/>
          <p:cNvSpPr/>
          <p:nvPr/>
        </p:nvSpPr>
        <p:spPr>
          <a:xfrm>
            <a:off x="9136180" y="5266635"/>
            <a:ext cx="183823" cy="1344638"/>
          </a:xfrm>
          <a:prstGeom prst="leftBrace">
            <a:avLst>
              <a:gd fmla="val 8333" name="adj1"/>
              <a:gd fmla="val 50000" name="adj2"/>
            </a:avLst>
          </a:prstGeom>
          <a:noFill/>
          <a:ln cap="flat" cmpd="sng" w="762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pic>
        <p:nvPicPr>
          <p:cNvPr id="273" name="Google Shape;273;p19"/>
          <p:cNvPicPr preferRelativeResize="0"/>
          <p:nvPr/>
        </p:nvPicPr>
        <p:blipFill rotWithShape="1">
          <a:blip r:embed="rId6">
            <a:alphaModFix/>
          </a:blip>
          <a:srcRect b="0" l="0" r="0" t="0"/>
          <a:stretch/>
        </p:blipFill>
        <p:spPr>
          <a:xfrm>
            <a:off x="5124891" y="196222"/>
            <a:ext cx="2958814" cy="3232778"/>
          </a:xfrm>
          <a:prstGeom prst="rect">
            <a:avLst/>
          </a:prstGeom>
          <a:noFill/>
          <a:ln>
            <a:noFill/>
          </a:ln>
        </p:spPr>
      </p:pic>
      <p:sp>
        <p:nvSpPr>
          <p:cNvPr id="274" name="Google Shape;274;p19"/>
          <p:cNvSpPr txBox="1"/>
          <p:nvPr/>
        </p:nvSpPr>
        <p:spPr>
          <a:xfrm>
            <a:off x="5925760" y="916446"/>
            <a:ext cx="161577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1200">
                <a:solidFill>
                  <a:schemeClr val="dk1"/>
                </a:solidFill>
                <a:latin typeface="Arial"/>
                <a:ea typeface="Arial"/>
                <a:cs typeface="Arial"/>
                <a:sym typeface="Arial"/>
              </a:rPr>
              <a:t>E, και τι κέρδισα; Δεν βλέπω λιγότερες εντολές.</a:t>
            </a:r>
            <a:endParaRPr/>
          </a:p>
          <a:p>
            <a:pPr indent="0" lvl="0" marL="0" marR="0" rtl="0" algn="ctr">
              <a:spcBef>
                <a:spcPts val="0"/>
              </a:spcBef>
              <a:spcAft>
                <a:spcPts val="0"/>
              </a:spcAft>
              <a:buNone/>
            </a:pPr>
            <a:r>
              <a:t/>
            </a:r>
            <a:endParaRPr sz="12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sp>
        <p:nvSpPr>
          <p:cNvPr id="99" name="Google Shape;99;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0" name="Google Shape;100;p2"/>
          <p:cNvSpPr txBox="1"/>
          <p:nvPr>
            <p:ph type="title"/>
          </p:nvPr>
        </p:nvSpPr>
        <p:spPr>
          <a:xfrm>
            <a:off x="450666" y="649224"/>
            <a:ext cx="4818888" cy="148132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200"/>
              <a:buFont typeface="Play"/>
              <a:buNone/>
            </a:pPr>
            <a:r>
              <a:rPr lang="el-GR" sz="4200"/>
              <a:t>Τι είναι ο τμηματικός προγραμματισμός;</a:t>
            </a:r>
            <a:endParaRPr/>
          </a:p>
        </p:txBody>
      </p:sp>
      <p:sp>
        <p:nvSpPr>
          <p:cNvPr id="101" name="Google Shape;101;p2"/>
          <p:cNvSpPr/>
          <p:nvPr/>
        </p:nvSpPr>
        <p:spPr>
          <a:xfrm>
            <a:off x="643278" y="2372868"/>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2" name="Google Shape;102;p2"/>
          <p:cNvSpPr txBox="1"/>
          <p:nvPr>
            <p:ph idx="1" type="body"/>
          </p:nvPr>
        </p:nvSpPr>
        <p:spPr>
          <a:xfrm>
            <a:off x="450666" y="2660904"/>
            <a:ext cx="4999158" cy="3547872"/>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chemeClr val="dk1"/>
              </a:buClr>
              <a:buSzPct val="127272"/>
              <a:buNone/>
            </a:pPr>
            <a:r>
              <a:rPr lang="el-GR"/>
              <a:t>Η επίλυση ενός προβλήματος διευκολύνεται με τη διαίρεση του σε μικρότερα υποπροβλήματα. Η επίλυση των υποπροβλημάτων αυτών οδηγεί στην επίλυση του αρχικού προβλήματος. Ο τμηματικός προγραμματισμός, η διαίρεση δηλαδή ενός προγράμματος σε υποπρογράμματα υλοποιεί αυτήν την ιδέα στον προγραμματισμό. </a:t>
            </a:r>
            <a:endParaRPr sz="2200"/>
          </a:p>
        </p:txBody>
      </p:sp>
      <p:pic>
        <p:nvPicPr>
          <p:cNvPr descr="Εικόνα που περιέχει στιγμιότυπο οθόνης, κύκλος, γραφικά, σχεδίαση&#10;&#10;Το περιεχόμενο που δημιουργείται από τεχνολογία AI ενδέχεται να είναι εσφαλμένο." id="103" name="Google Shape;103;p2"/>
          <p:cNvPicPr preferRelativeResize="0"/>
          <p:nvPr/>
        </p:nvPicPr>
        <p:blipFill rotWithShape="1">
          <a:blip r:embed="rId3">
            <a:alphaModFix/>
          </a:blip>
          <a:srcRect b="0" l="0" r="0" t="0"/>
          <a:stretch/>
        </p:blipFill>
        <p:spPr>
          <a:xfrm>
            <a:off x="6328953" y="640080"/>
            <a:ext cx="4999158" cy="557784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8" name="Shape 278"/>
        <p:cNvGrpSpPr/>
        <p:nvPr/>
      </p:nvGrpSpPr>
      <p:grpSpPr>
        <a:xfrm>
          <a:off x="0" y="0"/>
          <a:ext cx="0" cy="0"/>
          <a:chOff x="0" y="0"/>
          <a:chExt cx="0" cy="0"/>
        </a:xfrm>
      </p:grpSpPr>
      <p:pic>
        <p:nvPicPr>
          <p:cNvPr descr="Εικόνα που περιέχει κείμενο, στιγμιότυπο οθόνης, γραμματοσειρά, πολυχρωμία&#10;&#10;Το περιεχόμενο που δημιουργείται από τεχνολογία AI ενδέχεται να είναι εσφαλμένο." id="279" name="Google Shape;279;p20"/>
          <p:cNvPicPr preferRelativeResize="0"/>
          <p:nvPr/>
        </p:nvPicPr>
        <p:blipFill rotWithShape="1">
          <a:blip r:embed="rId3">
            <a:alphaModFix/>
          </a:blip>
          <a:srcRect b="0" l="0" r="0" t="0"/>
          <a:stretch/>
        </p:blipFill>
        <p:spPr>
          <a:xfrm>
            <a:off x="484632" y="501497"/>
            <a:ext cx="4169663" cy="5855006"/>
          </a:xfrm>
          <a:prstGeom prst="rect">
            <a:avLst/>
          </a:prstGeom>
          <a:noFill/>
          <a:ln>
            <a:noFill/>
          </a:ln>
        </p:spPr>
      </p:pic>
      <p:pic>
        <p:nvPicPr>
          <p:cNvPr descr="Εικόνα που περιέχει κείμενο, στιγμιότυπο οθόνης, γραμματοσειρά, λογισμικό&#10;&#10;Το περιεχόμενο που δημιουργείται από τεχνολογία AI ενδέχεται να είναι εσφαλμένο." id="280" name="Google Shape;280;p20"/>
          <p:cNvPicPr preferRelativeResize="0"/>
          <p:nvPr/>
        </p:nvPicPr>
        <p:blipFill rotWithShape="1">
          <a:blip r:embed="rId4">
            <a:alphaModFix/>
          </a:blip>
          <a:srcRect b="0" l="0" r="0" t="0"/>
          <a:stretch/>
        </p:blipFill>
        <p:spPr>
          <a:xfrm>
            <a:off x="4976029" y="829021"/>
            <a:ext cx="6731338" cy="519995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21"/>
          <p:cNvPicPr preferRelativeResize="0"/>
          <p:nvPr/>
        </p:nvPicPr>
        <p:blipFill rotWithShape="1">
          <a:blip r:embed="rId3">
            <a:alphaModFix/>
          </a:blip>
          <a:srcRect b="0" l="0" r="2732" t="9510"/>
          <a:stretch/>
        </p:blipFill>
        <p:spPr>
          <a:xfrm>
            <a:off x="7381132" y="2566149"/>
            <a:ext cx="4810868" cy="2628899"/>
          </a:xfrm>
          <a:prstGeom prst="rect">
            <a:avLst/>
          </a:prstGeom>
          <a:noFill/>
          <a:ln>
            <a:noFill/>
          </a:ln>
        </p:spPr>
      </p:pic>
      <p:sp>
        <p:nvSpPr>
          <p:cNvPr id="286" name="Google Shape;286;p21"/>
          <p:cNvSpPr txBox="1"/>
          <p:nvPr/>
        </p:nvSpPr>
        <p:spPr>
          <a:xfrm>
            <a:off x="3923677" y="2904950"/>
            <a:ext cx="30015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2400">
                <a:solidFill>
                  <a:schemeClr val="dk1"/>
                </a:solidFill>
                <a:latin typeface="Arial"/>
                <a:ea typeface="Arial"/>
                <a:cs typeface="Arial"/>
                <a:sym typeface="Arial"/>
              </a:rPr>
              <a:t>Υποπρόγραμμα</a:t>
            </a:r>
            <a:endParaRPr b="1" sz="2400">
              <a:solidFill>
                <a:schemeClr val="dk1"/>
              </a:solidFill>
              <a:latin typeface="Arial"/>
              <a:ea typeface="Arial"/>
              <a:cs typeface="Arial"/>
              <a:sym typeface="Arial"/>
            </a:endParaRPr>
          </a:p>
        </p:txBody>
      </p:sp>
      <p:sp>
        <p:nvSpPr>
          <p:cNvPr id="287" name="Google Shape;287;p21"/>
          <p:cNvSpPr/>
          <p:nvPr/>
        </p:nvSpPr>
        <p:spPr>
          <a:xfrm>
            <a:off x="6812948" y="3008053"/>
            <a:ext cx="836220" cy="255472"/>
          </a:xfrm>
          <a:prstGeom prst="rightArrow">
            <a:avLst>
              <a:gd fmla="val 50000" name="adj1"/>
              <a:gd fmla="val 50000" name="adj2"/>
            </a:avLst>
          </a:prstGeom>
          <a:solidFill>
            <a:srgbClr val="FF668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8" name="Google Shape;288;p21"/>
          <p:cNvSpPr txBox="1"/>
          <p:nvPr/>
        </p:nvSpPr>
        <p:spPr>
          <a:xfrm>
            <a:off x="10012486" y="1096703"/>
            <a:ext cx="209490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2400">
                <a:solidFill>
                  <a:schemeClr val="dk1"/>
                </a:solidFill>
                <a:latin typeface="Arial"/>
                <a:ea typeface="Arial"/>
                <a:cs typeface="Arial"/>
                <a:sym typeface="Arial"/>
              </a:rPr>
              <a:t>Παράμετροι</a:t>
            </a:r>
            <a:endParaRPr/>
          </a:p>
        </p:txBody>
      </p:sp>
      <p:sp>
        <p:nvSpPr>
          <p:cNvPr id="289" name="Google Shape;289;p21"/>
          <p:cNvSpPr/>
          <p:nvPr/>
        </p:nvSpPr>
        <p:spPr>
          <a:xfrm rot="6748163">
            <a:off x="9774422" y="2118893"/>
            <a:ext cx="1161481" cy="261284"/>
          </a:xfrm>
          <a:prstGeom prst="rightArrow">
            <a:avLst>
              <a:gd fmla="val 50000" name="adj1"/>
              <a:gd fmla="val 50000" name="adj2"/>
            </a:avLst>
          </a:prstGeom>
          <a:solidFill>
            <a:srgbClr val="FF668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 name="Google Shape;290;p21"/>
          <p:cNvSpPr/>
          <p:nvPr/>
        </p:nvSpPr>
        <p:spPr>
          <a:xfrm rot="4315747">
            <a:off x="10964605" y="2154294"/>
            <a:ext cx="1136775" cy="250007"/>
          </a:xfrm>
          <a:prstGeom prst="rightArrow">
            <a:avLst>
              <a:gd fmla="val 50000" name="adj1"/>
              <a:gd fmla="val 50000" name="adj2"/>
            </a:avLst>
          </a:prstGeom>
          <a:solidFill>
            <a:srgbClr val="FF668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91" name="Google Shape;291;p21"/>
          <p:cNvPicPr preferRelativeResize="0"/>
          <p:nvPr/>
        </p:nvPicPr>
        <p:blipFill rotWithShape="1">
          <a:blip r:embed="rId4">
            <a:alphaModFix/>
          </a:blip>
          <a:srcRect b="0" l="0" r="0" t="0"/>
          <a:stretch/>
        </p:blipFill>
        <p:spPr>
          <a:xfrm>
            <a:off x="5214738" y="218389"/>
            <a:ext cx="2843801" cy="1884018"/>
          </a:xfrm>
          <a:prstGeom prst="rect">
            <a:avLst/>
          </a:prstGeom>
          <a:noFill/>
          <a:ln>
            <a:noFill/>
          </a:ln>
        </p:spPr>
      </p:pic>
      <p:sp>
        <p:nvSpPr>
          <p:cNvPr id="292" name="Google Shape;292;p21"/>
          <p:cNvSpPr txBox="1"/>
          <p:nvPr/>
        </p:nvSpPr>
        <p:spPr>
          <a:xfrm>
            <a:off x="272322" y="1229222"/>
            <a:ext cx="4390801"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3200">
                <a:solidFill>
                  <a:srgbClr val="FF6680"/>
                </a:solidFill>
                <a:latin typeface="Arial"/>
                <a:ea typeface="Arial"/>
                <a:cs typeface="Arial"/>
                <a:sym typeface="Arial"/>
              </a:rPr>
              <a:t>Ο στόχος μας είναι, αντί να αντιγράφουμε το παραπάνω μπλοκ εντολών για τον σχεδιασμό πολυγώνου, να γράφουμε απλά την εντολή Σχεδίασε_Πολύγωνο.</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7" name="Shape 297"/>
        <p:cNvGrpSpPr/>
        <p:nvPr/>
      </p:nvGrpSpPr>
      <p:grpSpPr>
        <a:xfrm>
          <a:off x="0" y="0"/>
          <a:ext cx="0" cy="0"/>
          <a:chOff x="0" y="0"/>
          <a:chExt cx="0" cy="0"/>
        </a:xfrm>
      </p:grpSpPr>
      <p:sp>
        <p:nvSpPr>
          <p:cNvPr id="298" name="Google Shape;298;p22"/>
          <p:cNvSpPr/>
          <p:nvPr/>
        </p:nvSpPr>
        <p:spPr>
          <a:xfrm>
            <a:off x="0" y="0"/>
            <a:ext cx="12192000" cy="6858000"/>
          </a:xfrm>
          <a:prstGeom prst="rect">
            <a:avLst/>
          </a:prstGeom>
          <a:solidFill>
            <a:srgbClr val="6A53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9" name="Google Shape;299;p22"/>
          <p:cNvSpPr/>
          <p:nvPr/>
        </p:nvSpPr>
        <p:spPr>
          <a:xfrm>
            <a:off x="477012" y="480060"/>
            <a:ext cx="11237976"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00" name="Google Shape;300;p22"/>
          <p:cNvPicPr preferRelativeResize="0"/>
          <p:nvPr/>
        </p:nvPicPr>
        <p:blipFill rotWithShape="1">
          <a:blip r:embed="rId3">
            <a:alphaModFix/>
          </a:blip>
          <a:srcRect b="0" l="0" r="0" t="0"/>
          <a:stretch/>
        </p:blipFill>
        <p:spPr>
          <a:xfrm>
            <a:off x="1718651" y="494890"/>
            <a:ext cx="8754697" cy="586821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4" name="Shape 304"/>
        <p:cNvGrpSpPr/>
        <p:nvPr/>
      </p:nvGrpSpPr>
      <p:grpSpPr>
        <a:xfrm>
          <a:off x="0" y="0"/>
          <a:ext cx="0" cy="0"/>
          <a:chOff x="0" y="0"/>
          <a:chExt cx="0" cy="0"/>
        </a:xfrm>
      </p:grpSpPr>
      <p:sp>
        <p:nvSpPr>
          <p:cNvPr id="305" name="Google Shape;305;p2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6" name="Google Shape;306;p23"/>
          <p:cNvSpPr txBox="1"/>
          <p:nvPr>
            <p:ph type="title"/>
          </p:nvPr>
        </p:nvSpPr>
        <p:spPr>
          <a:xfrm>
            <a:off x="638881" y="457200"/>
            <a:ext cx="10909640" cy="136861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600"/>
              <a:buFont typeface="Play"/>
              <a:buNone/>
            </a:pPr>
            <a:r>
              <a:rPr lang="el-GR" sz="6600"/>
              <a:t>Τι επαναλαμβάνεται;</a:t>
            </a:r>
            <a:endParaRPr/>
          </a:p>
        </p:txBody>
      </p:sp>
      <p:sp>
        <p:nvSpPr>
          <p:cNvPr id="307" name="Google Shape;307;p23"/>
          <p:cNvSpPr/>
          <p:nvPr/>
        </p:nvSpPr>
        <p:spPr>
          <a:xfrm>
            <a:off x="4450080" y="1850683"/>
            <a:ext cx="3291840" cy="18288"/>
          </a:xfrm>
          <a:custGeom>
            <a:rect b="b" l="l" r="r" t="t"/>
            <a:pathLst>
              <a:path extrusionOk="0" fill="none" h="18288" w="329184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extrusionOk="0" h="18288" w="329184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08" name="Google Shape;308;p23"/>
          <p:cNvPicPr preferRelativeResize="0"/>
          <p:nvPr/>
        </p:nvPicPr>
        <p:blipFill rotWithShape="1">
          <a:blip r:embed="rId3">
            <a:alphaModFix/>
          </a:blip>
          <a:srcRect b="0" l="0" r="0" t="0"/>
          <a:stretch/>
        </p:blipFill>
        <p:spPr>
          <a:xfrm>
            <a:off x="127815" y="1643836"/>
            <a:ext cx="2668550" cy="2709859"/>
          </a:xfrm>
          <a:prstGeom prst="rect">
            <a:avLst/>
          </a:prstGeom>
          <a:noFill/>
          <a:ln>
            <a:noFill/>
          </a:ln>
        </p:spPr>
      </p:pic>
      <p:pic>
        <p:nvPicPr>
          <p:cNvPr id="309" name="Google Shape;309;p23"/>
          <p:cNvPicPr preferRelativeResize="0"/>
          <p:nvPr/>
        </p:nvPicPr>
        <p:blipFill rotWithShape="1">
          <a:blip r:embed="rId4">
            <a:alphaModFix/>
          </a:blip>
          <a:srcRect b="0" l="0" r="0" t="0"/>
          <a:stretch/>
        </p:blipFill>
        <p:spPr>
          <a:xfrm>
            <a:off x="7513320" y="2348987"/>
            <a:ext cx="3927729" cy="2502478"/>
          </a:xfrm>
          <a:prstGeom prst="rect">
            <a:avLst/>
          </a:prstGeom>
          <a:noFill/>
          <a:ln>
            <a:noFill/>
          </a:ln>
        </p:spPr>
      </p:pic>
      <p:pic>
        <p:nvPicPr>
          <p:cNvPr id="310" name="Google Shape;310;p23"/>
          <p:cNvPicPr preferRelativeResize="0"/>
          <p:nvPr/>
        </p:nvPicPr>
        <p:blipFill rotWithShape="1">
          <a:blip r:embed="rId5">
            <a:alphaModFix/>
          </a:blip>
          <a:srcRect b="0" l="0" r="0" t="0"/>
          <a:stretch/>
        </p:blipFill>
        <p:spPr>
          <a:xfrm>
            <a:off x="3312060" y="2283014"/>
            <a:ext cx="4429860" cy="2634424"/>
          </a:xfrm>
          <a:prstGeom prst="rect">
            <a:avLst/>
          </a:prstGeom>
          <a:noFill/>
          <a:ln>
            <a:noFill/>
          </a:ln>
        </p:spPr>
      </p:pic>
      <p:pic>
        <p:nvPicPr>
          <p:cNvPr id="311" name="Google Shape;311;p23"/>
          <p:cNvPicPr preferRelativeResize="0"/>
          <p:nvPr/>
        </p:nvPicPr>
        <p:blipFill rotWithShape="1">
          <a:blip r:embed="rId6">
            <a:alphaModFix/>
          </a:blip>
          <a:srcRect b="0" l="0" r="0" t="0"/>
          <a:stretch/>
        </p:blipFill>
        <p:spPr>
          <a:xfrm>
            <a:off x="4450080" y="5060338"/>
            <a:ext cx="1238423" cy="1238423"/>
          </a:xfrm>
          <a:prstGeom prst="rect">
            <a:avLst/>
          </a:prstGeom>
          <a:noFill/>
          <a:ln>
            <a:noFill/>
          </a:ln>
        </p:spPr>
      </p:pic>
      <p:pic>
        <p:nvPicPr>
          <p:cNvPr id="312" name="Google Shape;312;p23"/>
          <p:cNvPicPr preferRelativeResize="0"/>
          <p:nvPr/>
        </p:nvPicPr>
        <p:blipFill rotWithShape="1">
          <a:blip r:embed="rId7">
            <a:alphaModFix/>
          </a:blip>
          <a:srcRect b="0" l="0" r="0" t="0"/>
          <a:stretch/>
        </p:blipFill>
        <p:spPr>
          <a:xfrm>
            <a:off x="8381656" y="4557565"/>
            <a:ext cx="2191056" cy="210531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6" name="Shape 316"/>
        <p:cNvGrpSpPr/>
        <p:nvPr/>
      </p:nvGrpSpPr>
      <p:grpSpPr>
        <a:xfrm>
          <a:off x="0" y="0"/>
          <a:ext cx="0" cy="0"/>
          <a:chOff x="0" y="0"/>
          <a:chExt cx="0" cy="0"/>
        </a:xfrm>
      </p:grpSpPr>
      <p:sp>
        <p:nvSpPr>
          <p:cNvPr id="317" name="Google Shape;317;p2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8" name="Google Shape;318;p24"/>
          <p:cNvSpPr txBox="1"/>
          <p:nvPr>
            <p:ph type="title"/>
          </p:nvPr>
        </p:nvSpPr>
        <p:spPr>
          <a:xfrm>
            <a:off x="166698" y="661700"/>
            <a:ext cx="4454100" cy="3573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600"/>
              <a:buFont typeface="Play"/>
              <a:buNone/>
            </a:pPr>
            <a:r>
              <a:rPr b="1" lang="el-GR" sz="4600">
                <a:solidFill>
                  <a:schemeClr val="dk1"/>
                </a:solidFill>
                <a:latin typeface="Play"/>
                <a:ea typeface="Play"/>
                <a:cs typeface="Play"/>
                <a:sym typeface="Play"/>
              </a:rPr>
              <a:t>Τι θα μπορούσαμε να κάνουμε;</a:t>
            </a:r>
            <a:endParaRPr/>
          </a:p>
        </p:txBody>
      </p:sp>
      <p:sp>
        <p:nvSpPr>
          <p:cNvPr id="319" name="Google Shape;319;p24"/>
          <p:cNvSpPr/>
          <p:nvPr/>
        </p:nvSpPr>
        <p:spPr>
          <a:xfrm>
            <a:off x="643278" y="4409267"/>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20" name="Google Shape;320;p24"/>
          <p:cNvPicPr preferRelativeResize="0"/>
          <p:nvPr/>
        </p:nvPicPr>
        <p:blipFill rotWithShape="1">
          <a:blip r:embed="rId3">
            <a:alphaModFix/>
          </a:blip>
          <a:srcRect b="5303" l="0" r="0" t="9789"/>
          <a:stretch/>
        </p:blipFill>
        <p:spPr>
          <a:xfrm>
            <a:off x="6096000" y="890164"/>
            <a:ext cx="4887259" cy="507767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4" name="Shape 324"/>
        <p:cNvGrpSpPr/>
        <p:nvPr/>
      </p:nvGrpSpPr>
      <p:grpSpPr>
        <a:xfrm>
          <a:off x="0" y="0"/>
          <a:ext cx="0" cy="0"/>
          <a:chOff x="0" y="0"/>
          <a:chExt cx="0" cy="0"/>
        </a:xfrm>
      </p:grpSpPr>
      <p:sp>
        <p:nvSpPr>
          <p:cNvPr id="325" name="Google Shape;325;p25"/>
          <p:cNvSpPr/>
          <p:nvPr/>
        </p:nvSpPr>
        <p:spPr>
          <a:xfrm>
            <a:off x="0" y="0"/>
            <a:ext cx="12192000" cy="6858000"/>
          </a:xfrm>
          <a:prstGeom prst="rect">
            <a:avLst/>
          </a:prstGeom>
          <a:solidFill>
            <a:srgbClr val="4E4E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Εικόνα που περιέχει κείμενο, στιγμιότυπο οθόνης, γραμματοσειρά, λογότυπο&#10;&#10;Το περιεχόμενο που δημιουργείται από τεχνολογία AI ενδέχεται να είναι εσφαλμένο." id="326" name="Google Shape;326;p25"/>
          <p:cNvPicPr preferRelativeResize="0"/>
          <p:nvPr/>
        </p:nvPicPr>
        <p:blipFill rotWithShape="1">
          <a:blip r:embed="rId3">
            <a:alphaModFix/>
          </a:blip>
          <a:srcRect b="0" l="0" r="0" t="0"/>
          <a:stretch/>
        </p:blipFill>
        <p:spPr>
          <a:xfrm>
            <a:off x="6176433" y="1659618"/>
            <a:ext cx="5372100" cy="3538763"/>
          </a:xfrm>
          <a:prstGeom prst="rect">
            <a:avLst/>
          </a:prstGeom>
          <a:noFill/>
          <a:ln>
            <a:noFill/>
          </a:ln>
        </p:spPr>
      </p:pic>
      <p:sp>
        <p:nvSpPr>
          <p:cNvPr id="327" name="Google Shape;327;p25"/>
          <p:cNvSpPr/>
          <p:nvPr/>
        </p:nvSpPr>
        <p:spPr>
          <a:xfrm>
            <a:off x="477012" y="480060"/>
            <a:ext cx="11237976" cy="5897880"/>
          </a:xfrm>
          <a:prstGeom prst="rect">
            <a:avLst/>
          </a:prstGeom>
          <a:noFill/>
          <a:ln cap="flat" cmpd="sng" w="1905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Εικόνα που περιέχει κείμενο, στιγμιότυπο οθόνης, γραμματοσειρά, λογότυπο&#10;&#10;Το περιεχόμενο που δημιουργείται από τεχνολογία AI ενδέχεται να είναι εσφαλμένο." id="328" name="Google Shape;328;p25"/>
          <p:cNvPicPr preferRelativeResize="0"/>
          <p:nvPr/>
        </p:nvPicPr>
        <p:blipFill rotWithShape="1">
          <a:blip r:embed="rId4">
            <a:alphaModFix/>
          </a:blip>
          <a:srcRect b="0" l="0" r="0" t="0"/>
          <a:stretch/>
        </p:blipFill>
        <p:spPr>
          <a:xfrm>
            <a:off x="643466" y="1568132"/>
            <a:ext cx="5372099" cy="372173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2" name="Shape 332"/>
        <p:cNvGrpSpPr/>
        <p:nvPr/>
      </p:nvGrpSpPr>
      <p:grpSpPr>
        <a:xfrm>
          <a:off x="0" y="0"/>
          <a:ext cx="0" cy="0"/>
          <a:chOff x="0" y="0"/>
          <a:chExt cx="0" cy="0"/>
        </a:xfrm>
      </p:grpSpPr>
      <p:sp>
        <p:nvSpPr>
          <p:cNvPr id="333" name="Google Shape;333;p26"/>
          <p:cNvSpPr/>
          <p:nvPr/>
        </p:nvSpPr>
        <p:spPr>
          <a:xfrm>
            <a:off x="0" y="0"/>
            <a:ext cx="12192000" cy="6858000"/>
          </a:xfrm>
          <a:prstGeom prst="rect">
            <a:avLst/>
          </a:prstGeom>
          <a:solidFill>
            <a:srgbClr val="4E5A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4" name="Google Shape;334;p26"/>
          <p:cNvSpPr/>
          <p:nvPr/>
        </p:nvSpPr>
        <p:spPr>
          <a:xfrm>
            <a:off x="477012" y="480060"/>
            <a:ext cx="11237976"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Εικόνα που περιέχει κείμενο, στιγμιότυπο οθόνης, λειτουργικό σύστημα, πολυχρωμία&#10;&#10;Το περιεχόμενο που δημιουργείται από τεχνολογία AI ενδέχεται να είναι εσφαλμένο." id="335" name="Google Shape;335;p26"/>
          <p:cNvPicPr preferRelativeResize="0"/>
          <p:nvPr/>
        </p:nvPicPr>
        <p:blipFill rotWithShape="1">
          <a:blip r:embed="rId3">
            <a:alphaModFix/>
          </a:blip>
          <a:srcRect b="0" l="0" r="0" t="0"/>
          <a:stretch/>
        </p:blipFill>
        <p:spPr>
          <a:xfrm>
            <a:off x="1922917" y="643467"/>
            <a:ext cx="8346166" cy="557106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9" name="Shape 339"/>
        <p:cNvGrpSpPr/>
        <p:nvPr/>
      </p:nvGrpSpPr>
      <p:grpSpPr>
        <a:xfrm>
          <a:off x="0" y="0"/>
          <a:ext cx="0" cy="0"/>
          <a:chOff x="0" y="0"/>
          <a:chExt cx="0" cy="0"/>
        </a:xfrm>
      </p:grpSpPr>
      <p:sp>
        <p:nvSpPr>
          <p:cNvPr id="340" name="Google Shape;340;p2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1" name="Google Shape;341;p27"/>
          <p:cNvSpPr txBox="1"/>
          <p:nvPr>
            <p:ph type="title"/>
          </p:nvPr>
        </p:nvSpPr>
        <p:spPr>
          <a:xfrm>
            <a:off x="6392583" y="501651"/>
            <a:ext cx="4414848" cy="171625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2700"/>
              <a:buFont typeface="Play"/>
              <a:buNone/>
            </a:pPr>
            <a:r>
              <a:rPr lang="el-GR" sz="2700"/>
              <a:t>Αν δε χρησιμοποιούσαμε μεταβλητές και υποπρογράμματα (σελ.74):</a:t>
            </a:r>
            <a:endParaRPr/>
          </a:p>
        </p:txBody>
      </p:sp>
      <p:sp>
        <p:nvSpPr>
          <p:cNvPr id="342" name="Google Shape;342;p27"/>
          <p:cNvSpPr/>
          <p:nvPr/>
        </p:nvSpPr>
        <p:spPr>
          <a:xfrm>
            <a:off x="0" y="0"/>
            <a:ext cx="5779911" cy="6858000"/>
          </a:xfrm>
          <a:prstGeom prst="rect">
            <a:avLst/>
          </a:prstGeom>
          <a:gradFill>
            <a:gsLst>
              <a:gs pos="0">
                <a:schemeClr val="accent1"/>
              </a:gs>
              <a:gs pos="100000">
                <a:schemeClr val="accent2"/>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Εικόνα που περιέχει ζωγραφιά, σκίτσο/σχέδιο, τέχνη με γραμμές, clipart&#10;&#10;Το περιεχόμενο που δημιουργείται από τεχνολογία AI ενδέχεται να είναι εσφαλμένο." id="343" name="Google Shape;343;p27"/>
          <p:cNvPicPr preferRelativeResize="0"/>
          <p:nvPr/>
        </p:nvPicPr>
        <p:blipFill rotWithShape="1">
          <a:blip r:embed="rId3">
            <a:alphaModFix/>
          </a:blip>
          <a:srcRect b="11108" l="0" r="1" t="0"/>
          <a:stretch/>
        </p:blipFill>
        <p:spPr>
          <a:xfrm>
            <a:off x="279143" y="299509"/>
            <a:ext cx="5221625" cy="6258983"/>
          </a:xfrm>
          <a:prstGeom prst="rect">
            <a:avLst/>
          </a:prstGeom>
          <a:noFill/>
          <a:ln>
            <a:noFill/>
          </a:ln>
        </p:spPr>
      </p:pic>
      <p:cxnSp>
        <p:nvCxnSpPr>
          <p:cNvPr id="344" name="Google Shape;344;p27"/>
          <p:cNvCxnSpPr/>
          <p:nvPr/>
        </p:nvCxnSpPr>
        <p:spPr>
          <a:xfrm>
            <a:off x="11586162" y="3619272"/>
            <a:ext cx="0" cy="3238728"/>
          </a:xfrm>
          <a:prstGeom prst="straightConnector1">
            <a:avLst/>
          </a:prstGeom>
          <a:noFill/>
          <a:ln cap="sq" cmpd="sng" w="25400">
            <a:solidFill>
              <a:schemeClr val="accent1"/>
            </a:solidFill>
            <a:prstDash val="solid"/>
            <a:bevel/>
            <a:headEnd len="sm" w="sm" type="none"/>
            <a:tailEnd len="sm" w="sm" type="none"/>
          </a:ln>
        </p:spPr>
      </p:cxnSp>
      <p:grpSp>
        <p:nvGrpSpPr>
          <p:cNvPr id="345" name="Google Shape;345;p27"/>
          <p:cNvGrpSpPr/>
          <p:nvPr/>
        </p:nvGrpSpPr>
        <p:grpSpPr>
          <a:xfrm>
            <a:off x="6392583" y="2826505"/>
            <a:ext cx="4434721" cy="3349259"/>
            <a:chOff x="0" y="180583"/>
            <a:chExt cx="4434721" cy="3349259"/>
          </a:xfrm>
        </p:grpSpPr>
        <p:sp>
          <p:nvSpPr>
            <p:cNvPr id="346" name="Google Shape;346;p27"/>
            <p:cNvSpPr/>
            <p:nvPr/>
          </p:nvSpPr>
          <p:spPr>
            <a:xfrm>
              <a:off x="0" y="180583"/>
              <a:ext cx="4434721" cy="1641509"/>
            </a:xfrm>
            <a:prstGeom prst="roundRect">
              <a:avLst>
                <a:gd fmla="val 16667" name="adj"/>
              </a:avLst>
            </a:prstGeom>
            <a:solidFill>
              <a:srgbClr val="E97131"/>
            </a:solidFill>
            <a:ln cap="flat" cmpd="sng" w="254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7"/>
            <p:cNvSpPr txBox="1"/>
            <p:nvPr/>
          </p:nvSpPr>
          <p:spPr>
            <a:xfrm>
              <a:off x="80132" y="260715"/>
              <a:ext cx="4274457" cy="148124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chemeClr val="lt1"/>
                </a:buClr>
                <a:buSzPts val="2300"/>
                <a:buFont typeface="Arial"/>
                <a:buNone/>
              </a:pPr>
              <a:r>
                <a:rPr lang="el-GR" sz="2300">
                  <a:solidFill>
                    <a:schemeClr val="lt1"/>
                  </a:solidFill>
                  <a:latin typeface="Arial"/>
                  <a:ea typeface="Arial"/>
                  <a:cs typeface="Arial"/>
                  <a:sym typeface="Arial"/>
                </a:rPr>
                <a:t>Μπορείτε να υπολογίσετε πόσες γραμμές κώδικα θα χρειαζόμασταν να γράψουμε για να εμφανίσουμε αυτό το σχήμα;</a:t>
              </a:r>
              <a:endParaRPr sz="2300">
                <a:solidFill>
                  <a:schemeClr val="lt1"/>
                </a:solidFill>
                <a:latin typeface="Arial"/>
                <a:ea typeface="Arial"/>
                <a:cs typeface="Arial"/>
                <a:sym typeface="Arial"/>
              </a:endParaRPr>
            </a:p>
          </p:txBody>
        </p:sp>
        <p:sp>
          <p:nvSpPr>
            <p:cNvPr id="348" name="Google Shape;348;p27"/>
            <p:cNvSpPr/>
            <p:nvPr/>
          </p:nvSpPr>
          <p:spPr>
            <a:xfrm>
              <a:off x="0" y="1888333"/>
              <a:ext cx="4434721" cy="1641509"/>
            </a:xfrm>
            <a:prstGeom prst="roundRect">
              <a:avLst>
                <a:gd fmla="val 16667" name="adj"/>
              </a:avLst>
            </a:prstGeom>
            <a:solidFill>
              <a:srgbClr val="E97131"/>
            </a:solidFill>
            <a:ln cap="flat" cmpd="sng" w="254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7"/>
            <p:cNvSpPr txBox="1"/>
            <p:nvPr/>
          </p:nvSpPr>
          <p:spPr>
            <a:xfrm>
              <a:off x="80132" y="1968465"/>
              <a:ext cx="4274457" cy="148124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chemeClr val="lt1"/>
                </a:buClr>
                <a:buSzPts val="2300"/>
                <a:buFont typeface="Arial"/>
                <a:buNone/>
              </a:pPr>
              <a:r>
                <a:rPr lang="el-GR" sz="2300">
                  <a:solidFill>
                    <a:schemeClr val="lt1"/>
                  </a:solidFill>
                  <a:latin typeface="Arial"/>
                  <a:ea typeface="Arial"/>
                  <a:cs typeface="Arial"/>
                  <a:sym typeface="Arial"/>
                </a:rPr>
                <a:t>Αν θέλαμε να αλλάξουμε το μήκος της πλευράς των πολυγώνων από 50 σε 60, πόσες αλλαγές θα κάναμε;</a:t>
              </a:r>
              <a:endParaRPr sz="2300">
                <a:solidFill>
                  <a:schemeClr val="lt1"/>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3" name="Shape 353"/>
        <p:cNvGrpSpPr/>
        <p:nvPr/>
      </p:nvGrpSpPr>
      <p:grpSpPr>
        <a:xfrm>
          <a:off x="0" y="0"/>
          <a:ext cx="0" cy="0"/>
          <a:chOff x="0" y="0"/>
          <a:chExt cx="0" cy="0"/>
        </a:xfrm>
      </p:grpSpPr>
      <p:sp>
        <p:nvSpPr>
          <p:cNvPr id="354" name="Google Shape;354;p2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5" name="Google Shape;355;p28"/>
          <p:cNvSpPr/>
          <p:nvPr/>
        </p:nvSpPr>
        <p:spPr>
          <a:xfrm>
            <a:off x="4653886" y="0"/>
            <a:ext cx="7538114" cy="6858000"/>
          </a:xfrm>
          <a:custGeom>
            <a:rect b="b" l="l" r="r" t="t"/>
            <a:pathLst>
              <a:path extrusionOk="0" h="6858000" w="7538114">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6" name="Google Shape;356;p28"/>
          <p:cNvSpPr txBox="1"/>
          <p:nvPr>
            <p:ph type="title"/>
          </p:nvPr>
        </p:nvSpPr>
        <p:spPr>
          <a:xfrm>
            <a:off x="5867399" y="609600"/>
            <a:ext cx="6028853" cy="13228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l-GR"/>
              <a:t>Δραστηριότητες σελ.74</a:t>
            </a:r>
            <a:endParaRPr/>
          </a:p>
        </p:txBody>
      </p:sp>
      <p:pic>
        <p:nvPicPr>
          <p:cNvPr descr="Εικόνα που περιέχει σκίτσο/σχέδιο, ζωγραφιά, τέχνη με γραμμές, παιδική τέχνη&#10;&#10;Το περιεχόμενο που δημιουργείται από τεχνολογία AI ενδέχεται να είναι εσφαλμένο." id="357" name="Google Shape;357;p28"/>
          <p:cNvPicPr preferRelativeResize="0"/>
          <p:nvPr/>
        </p:nvPicPr>
        <p:blipFill rotWithShape="1">
          <a:blip r:embed="rId3">
            <a:alphaModFix/>
          </a:blip>
          <a:srcRect b="0" l="0" r="0" t="0"/>
          <a:stretch/>
        </p:blipFill>
        <p:spPr>
          <a:xfrm>
            <a:off x="1548230" y="675564"/>
            <a:ext cx="1972546" cy="5516967"/>
          </a:xfrm>
          <a:prstGeom prst="rect">
            <a:avLst/>
          </a:prstGeom>
          <a:noFill/>
          <a:ln>
            <a:noFill/>
          </a:ln>
        </p:spPr>
      </p:pic>
      <p:sp>
        <p:nvSpPr>
          <p:cNvPr id="358" name="Google Shape;358;p28"/>
          <p:cNvSpPr txBox="1"/>
          <p:nvPr>
            <p:ph idx="1" type="body"/>
          </p:nvPr>
        </p:nvSpPr>
        <p:spPr>
          <a:xfrm>
            <a:off x="5867400" y="2194102"/>
            <a:ext cx="5310116" cy="3908585"/>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chemeClr val="dk1"/>
              </a:buClr>
              <a:buSzPts val="2000"/>
              <a:buFont typeface="Play"/>
              <a:buAutoNum type="arabicPeriod"/>
            </a:pPr>
            <a:r>
              <a:rPr lang="el-GR" sz="2000"/>
              <a:t>Να τροποποιήσετε το προηγούμενο πρόγραμμα, έτσι ώστε η αλλαγή χρώματος να γίνεται μέσα στο υποπρόγραμμα </a:t>
            </a:r>
            <a:r>
              <a:rPr b="1" lang="el-GR" sz="2000"/>
              <a:t>Σχεδίασε_Πολύγωνο</a:t>
            </a:r>
            <a:r>
              <a:rPr lang="el-GR" sz="2000"/>
              <a:t>. Θα χρειαστεί να προσθέσετε μίαν ακόμη παράμετρο.</a:t>
            </a:r>
            <a:endParaRPr/>
          </a:p>
          <a:p>
            <a:pPr indent="-457200" lvl="0" marL="457200" rtl="0" algn="l">
              <a:lnSpc>
                <a:spcPct val="90000"/>
              </a:lnSpc>
              <a:spcBef>
                <a:spcPts val="1000"/>
              </a:spcBef>
              <a:spcAft>
                <a:spcPts val="0"/>
              </a:spcAft>
              <a:buClr>
                <a:schemeClr val="dk1"/>
              </a:buClr>
              <a:buSzPts val="2000"/>
              <a:buFont typeface="Play"/>
              <a:buAutoNum type="arabicPeriod"/>
            </a:pPr>
            <a:r>
              <a:rPr lang="el-GR" sz="2000"/>
              <a:t>Να γράψετε ένα πρόγραμμα το οποίο θα σχεδιάζει 10 ισόπλευρα τρίγωνα, το ένα μέσα στο άλλο. Το πρώτο τρίγωνο θα έχει πλευρά 80, το δεύτερο 100, και για κάθε επόμενο τρίγωνο, η πλευρά θα αυξάνεται κατά 20.</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2" name="Shape 362"/>
        <p:cNvGrpSpPr/>
        <p:nvPr/>
      </p:nvGrpSpPr>
      <p:grpSpPr>
        <a:xfrm>
          <a:off x="0" y="0"/>
          <a:ext cx="0" cy="0"/>
          <a:chOff x="0" y="0"/>
          <a:chExt cx="0" cy="0"/>
        </a:xfrm>
      </p:grpSpPr>
      <p:sp>
        <p:nvSpPr>
          <p:cNvPr id="363" name="Google Shape;363;p29"/>
          <p:cNvSpPr/>
          <p:nvPr/>
        </p:nvSpPr>
        <p:spPr>
          <a:xfrm>
            <a:off x="0" y="0"/>
            <a:ext cx="12192000" cy="6858000"/>
          </a:xfrm>
          <a:prstGeom prst="rect">
            <a:avLst/>
          </a:prstGeom>
          <a:solidFill>
            <a:srgbClr val="557B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4" name="Google Shape;364;p29"/>
          <p:cNvSpPr/>
          <p:nvPr/>
        </p:nvSpPr>
        <p:spPr>
          <a:xfrm>
            <a:off x="477012" y="480060"/>
            <a:ext cx="11237976"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65" name="Google Shape;365;p29"/>
          <p:cNvPicPr preferRelativeResize="0"/>
          <p:nvPr/>
        </p:nvPicPr>
        <p:blipFill rotWithShape="1">
          <a:blip r:embed="rId3">
            <a:alphaModFix/>
          </a:blip>
          <a:srcRect b="0" l="0" r="3210" t="0"/>
          <a:stretch/>
        </p:blipFill>
        <p:spPr>
          <a:xfrm>
            <a:off x="3051702" y="643467"/>
            <a:ext cx="5893122" cy="5571066"/>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366" name="Google Shape;366;p29"/>
          <p:cNvSpPr txBox="1"/>
          <p:nvPr/>
        </p:nvSpPr>
        <p:spPr>
          <a:xfrm>
            <a:off x="752475" y="3248025"/>
            <a:ext cx="14859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l-GR" sz="1800">
                <a:solidFill>
                  <a:schemeClr val="dk1"/>
                </a:solidFill>
                <a:latin typeface="Arial"/>
                <a:ea typeface="Arial"/>
                <a:cs typeface="Arial"/>
                <a:sym typeface="Arial"/>
              </a:rPr>
              <a:t>2 σελ. 74</a:t>
            </a:r>
            <a:endParaRPr b="1" sz="1800">
              <a:solidFill>
                <a:schemeClr val="dk1"/>
              </a:solidFill>
              <a:latin typeface="Arial"/>
              <a:ea typeface="Arial"/>
              <a:cs typeface="Arial"/>
              <a:sym typeface="Arial"/>
            </a:endParaRPr>
          </a:p>
        </p:txBody>
      </p:sp>
      <p:pic>
        <p:nvPicPr>
          <p:cNvPr id="367" name="Google Shape;367;p29"/>
          <p:cNvPicPr preferRelativeResize="0"/>
          <p:nvPr/>
        </p:nvPicPr>
        <p:blipFill rotWithShape="1">
          <a:blip r:embed="rId4">
            <a:alphaModFix/>
          </a:blip>
          <a:srcRect b="0" l="0" r="0" t="0"/>
          <a:stretch/>
        </p:blipFill>
        <p:spPr>
          <a:xfrm>
            <a:off x="886077" y="3924300"/>
            <a:ext cx="1352298" cy="13432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sp>
        <p:nvSpPr>
          <p:cNvPr id="108" name="Google Shape;108;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9" name="Google Shape;109;p3"/>
          <p:cNvSpPr txBox="1"/>
          <p:nvPr>
            <p:ph type="title"/>
          </p:nvPr>
        </p:nvSpPr>
        <p:spPr>
          <a:xfrm>
            <a:off x="6392583" y="501651"/>
            <a:ext cx="4414848" cy="171625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900"/>
              <a:buFont typeface="Play"/>
              <a:buNone/>
            </a:pPr>
            <a:r>
              <a:rPr lang="el-GR" sz="3900"/>
              <a:t>Πώς χωρίστηκε η Β’ Τάξη στα τμήματα </a:t>
            </a:r>
            <a:br>
              <a:rPr lang="el-GR" sz="3900"/>
            </a:br>
            <a:r>
              <a:rPr lang="el-GR" sz="3900"/>
              <a:t>Β1, Β2, Β3; </a:t>
            </a:r>
            <a:endParaRPr/>
          </a:p>
        </p:txBody>
      </p:sp>
      <p:sp>
        <p:nvSpPr>
          <p:cNvPr id="110" name="Google Shape;110;p3"/>
          <p:cNvSpPr/>
          <p:nvPr/>
        </p:nvSpPr>
        <p:spPr>
          <a:xfrm>
            <a:off x="0" y="0"/>
            <a:ext cx="5779911" cy="6858000"/>
          </a:xfrm>
          <a:prstGeom prst="rect">
            <a:avLst/>
          </a:prstGeom>
          <a:gradFill>
            <a:gsLst>
              <a:gs pos="0">
                <a:schemeClr val="accent1"/>
              </a:gs>
              <a:gs pos="100000">
                <a:schemeClr val="accent2"/>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Εικόνα που περιέχει άρθρωση, καρτούν&#10;&#10;Το περιεχόμενο που δημιουργείται από τεχνολογία AI ενδέχεται να είναι εσφαλμένο." id="111" name="Google Shape;111;p3"/>
          <p:cNvPicPr preferRelativeResize="0"/>
          <p:nvPr/>
        </p:nvPicPr>
        <p:blipFill rotWithShape="1">
          <a:blip r:embed="rId3">
            <a:alphaModFix/>
          </a:blip>
          <a:srcRect b="2" l="0" r="3" t="211"/>
          <a:stretch/>
        </p:blipFill>
        <p:spPr>
          <a:xfrm>
            <a:off x="279143" y="299509"/>
            <a:ext cx="5221625" cy="6258983"/>
          </a:xfrm>
          <a:prstGeom prst="rect">
            <a:avLst/>
          </a:prstGeom>
          <a:noFill/>
          <a:ln>
            <a:noFill/>
          </a:ln>
        </p:spPr>
      </p:pic>
      <p:cxnSp>
        <p:nvCxnSpPr>
          <p:cNvPr id="112" name="Google Shape;112;p3"/>
          <p:cNvCxnSpPr/>
          <p:nvPr/>
        </p:nvCxnSpPr>
        <p:spPr>
          <a:xfrm>
            <a:off x="11586162" y="3619272"/>
            <a:ext cx="0" cy="3238728"/>
          </a:xfrm>
          <a:prstGeom prst="straightConnector1">
            <a:avLst/>
          </a:prstGeom>
          <a:noFill/>
          <a:ln cap="sq" cmpd="sng" w="25400">
            <a:solidFill>
              <a:schemeClr val="accent1"/>
            </a:solidFill>
            <a:prstDash val="solid"/>
            <a:bevel/>
            <a:headEnd len="sm" w="sm" type="none"/>
            <a:tailEnd len="sm" w="sm" type="none"/>
          </a:ln>
        </p:spPr>
      </p:cxnSp>
      <p:grpSp>
        <p:nvGrpSpPr>
          <p:cNvPr id="113" name="Google Shape;113;p3"/>
          <p:cNvGrpSpPr/>
          <p:nvPr/>
        </p:nvGrpSpPr>
        <p:grpSpPr>
          <a:xfrm>
            <a:off x="6392583" y="3461920"/>
            <a:ext cx="4434720" cy="2078429"/>
            <a:chOff x="0" y="815998"/>
            <a:chExt cx="4434720" cy="2078429"/>
          </a:xfrm>
        </p:grpSpPr>
        <p:sp>
          <p:nvSpPr>
            <p:cNvPr id="114" name="Google Shape;114;p3"/>
            <p:cNvSpPr/>
            <p:nvPr/>
          </p:nvSpPr>
          <p:spPr>
            <a:xfrm>
              <a:off x="2148067" y="1608012"/>
              <a:ext cx="1524435" cy="362746"/>
            </a:xfrm>
            <a:custGeom>
              <a:rect b="b" l="l" r="r" t="t"/>
              <a:pathLst>
                <a:path extrusionOk="0" h="120000" w="120000">
                  <a:moveTo>
                    <a:pt x="0" y="0"/>
                  </a:moveTo>
                  <a:lnTo>
                    <a:pt x="0" y="81777"/>
                  </a:lnTo>
                  <a:lnTo>
                    <a:pt x="120000" y="81777"/>
                  </a:lnTo>
                  <a:lnTo>
                    <a:pt x="120000" y="120000"/>
                  </a:lnTo>
                </a:path>
              </a:pathLst>
            </a:custGeom>
            <a:noFill/>
            <a:ln cap="flat" cmpd="sng" w="19050">
              <a:solidFill>
                <a:srgbClr val="E97131"/>
              </a:solidFill>
              <a:prstDash val="solid"/>
              <a:miter lim="800000"/>
              <a:headEnd len="sm" w="sm" type="none"/>
              <a:tailEnd len="sm" w="sm" type="none"/>
            </a:ln>
          </p:spPr>
        </p:sp>
        <p:sp>
          <p:nvSpPr>
            <p:cNvPr id="115" name="Google Shape;115;p3"/>
            <p:cNvSpPr/>
            <p:nvPr/>
          </p:nvSpPr>
          <p:spPr>
            <a:xfrm>
              <a:off x="2102347" y="1608012"/>
              <a:ext cx="91440" cy="362746"/>
            </a:xfrm>
            <a:custGeom>
              <a:rect b="b" l="l" r="r" t="t"/>
              <a:pathLst>
                <a:path extrusionOk="0" h="120000" w="120000">
                  <a:moveTo>
                    <a:pt x="60000" y="0"/>
                  </a:moveTo>
                  <a:lnTo>
                    <a:pt x="60000" y="120000"/>
                  </a:lnTo>
                </a:path>
              </a:pathLst>
            </a:custGeom>
            <a:noFill/>
            <a:ln cap="flat" cmpd="sng" w="19050">
              <a:solidFill>
                <a:srgbClr val="E97131"/>
              </a:solidFill>
              <a:prstDash val="solid"/>
              <a:miter lim="800000"/>
              <a:headEnd len="sm" w="sm" type="none"/>
              <a:tailEnd len="sm" w="sm" type="none"/>
            </a:ln>
          </p:spPr>
        </p:sp>
        <p:sp>
          <p:nvSpPr>
            <p:cNvPr id="116" name="Google Shape;116;p3"/>
            <p:cNvSpPr/>
            <p:nvPr/>
          </p:nvSpPr>
          <p:spPr>
            <a:xfrm>
              <a:off x="623632" y="1608012"/>
              <a:ext cx="1524435" cy="362746"/>
            </a:xfrm>
            <a:custGeom>
              <a:rect b="b" l="l" r="r" t="t"/>
              <a:pathLst>
                <a:path extrusionOk="0" h="120000" w="120000">
                  <a:moveTo>
                    <a:pt x="120000" y="0"/>
                  </a:moveTo>
                  <a:lnTo>
                    <a:pt x="120000" y="81777"/>
                  </a:lnTo>
                  <a:lnTo>
                    <a:pt x="0" y="81777"/>
                  </a:lnTo>
                  <a:lnTo>
                    <a:pt x="0" y="120000"/>
                  </a:lnTo>
                </a:path>
              </a:pathLst>
            </a:custGeom>
            <a:noFill/>
            <a:ln cap="flat" cmpd="sng" w="19050">
              <a:solidFill>
                <a:srgbClr val="E97131"/>
              </a:solidFill>
              <a:prstDash val="solid"/>
              <a:miter lim="800000"/>
              <a:headEnd len="sm" w="sm" type="none"/>
              <a:tailEnd len="sm" w="sm" type="none"/>
            </a:ln>
          </p:spPr>
        </p:sp>
        <p:sp>
          <p:nvSpPr>
            <p:cNvPr id="117" name="Google Shape;117;p3"/>
            <p:cNvSpPr/>
            <p:nvPr/>
          </p:nvSpPr>
          <p:spPr>
            <a:xfrm>
              <a:off x="1524435" y="815998"/>
              <a:ext cx="1247265" cy="792013"/>
            </a:xfrm>
            <a:prstGeom prst="roundRect">
              <a:avLst>
                <a:gd fmla="val 10000" name="adj"/>
              </a:avLst>
            </a:prstGeom>
            <a:gradFill>
              <a:gsLst>
                <a:gs pos="0">
                  <a:srgbClr val="487390"/>
                </a:gs>
                <a:gs pos="50000">
                  <a:srgbClr val="0B6287"/>
                </a:gs>
                <a:gs pos="100000">
                  <a:srgbClr val="04587C"/>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p:nvPr/>
          </p:nvSpPr>
          <p:spPr>
            <a:xfrm>
              <a:off x="1663020" y="947654"/>
              <a:ext cx="1247265" cy="792013"/>
            </a:xfrm>
            <a:prstGeom prst="roundRect">
              <a:avLst>
                <a:gd fmla="val 10000" name="adj"/>
              </a:avLst>
            </a:prstGeom>
            <a:solidFill>
              <a:schemeClr val="lt1">
                <a:alpha val="89803"/>
              </a:schemeClr>
            </a:solidFill>
            <a:ln cap="flat" cmpd="sng" w="12700">
              <a:solidFill>
                <a:srgbClr val="12608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txBox="1"/>
            <p:nvPr/>
          </p:nvSpPr>
          <p:spPr>
            <a:xfrm>
              <a:off x="1686217" y="970851"/>
              <a:ext cx="1200871" cy="745619"/>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dk1"/>
                </a:buClr>
                <a:buSzPts val="2600"/>
                <a:buFont typeface="Arial"/>
                <a:buNone/>
              </a:pPr>
              <a:r>
                <a:rPr b="0" i="0" lang="el-GR" sz="2600" u="none" cap="none" strike="noStrike">
                  <a:solidFill>
                    <a:schemeClr val="dk1"/>
                  </a:solidFill>
                  <a:latin typeface="Arial"/>
                  <a:ea typeface="Arial"/>
                  <a:cs typeface="Arial"/>
                  <a:sym typeface="Arial"/>
                </a:rPr>
                <a:t>Β’ τάξη</a:t>
              </a:r>
              <a:endParaRPr/>
            </a:p>
          </p:txBody>
        </p:sp>
        <p:sp>
          <p:nvSpPr>
            <p:cNvPr id="120" name="Google Shape;120;p3"/>
            <p:cNvSpPr/>
            <p:nvPr/>
          </p:nvSpPr>
          <p:spPr>
            <a:xfrm>
              <a:off x="0" y="1970758"/>
              <a:ext cx="1247265" cy="792013"/>
            </a:xfrm>
            <a:prstGeom prst="roundRect">
              <a:avLst>
                <a:gd fmla="val 10000" name="adj"/>
              </a:avLst>
            </a:prstGeom>
            <a:gradFill>
              <a:gsLst>
                <a:gs pos="0">
                  <a:srgbClr val="EC8154"/>
                </a:gs>
                <a:gs pos="50000">
                  <a:srgbClr val="F16E27"/>
                </a:gs>
                <a:gs pos="100000">
                  <a:srgbClr val="DF5D1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138585" y="2102414"/>
              <a:ext cx="1247265" cy="792013"/>
            </a:xfrm>
            <a:prstGeom prst="roundRect">
              <a:avLst>
                <a:gd fmla="val 10000" name="adj"/>
              </a:avLst>
            </a:prstGeom>
            <a:solidFill>
              <a:schemeClr val="lt1">
                <a:alpha val="89803"/>
              </a:schemeClr>
            </a:solidFill>
            <a:ln cap="flat" cmpd="sng" w="12700">
              <a:solidFill>
                <a:srgbClr val="E9713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txBox="1"/>
            <p:nvPr/>
          </p:nvSpPr>
          <p:spPr>
            <a:xfrm>
              <a:off x="161782" y="2125611"/>
              <a:ext cx="1200871" cy="745619"/>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dk1"/>
                </a:buClr>
                <a:buSzPts val="2600"/>
                <a:buFont typeface="Arial"/>
                <a:buNone/>
              </a:pPr>
              <a:r>
                <a:rPr b="0" i="0" lang="el-GR" sz="2600" u="none" cap="none" strike="noStrike">
                  <a:solidFill>
                    <a:schemeClr val="dk1"/>
                  </a:solidFill>
                  <a:latin typeface="Arial"/>
                  <a:ea typeface="Arial"/>
                  <a:cs typeface="Arial"/>
                  <a:sym typeface="Arial"/>
                </a:rPr>
                <a:t>Β1</a:t>
              </a:r>
              <a:endParaRPr/>
            </a:p>
          </p:txBody>
        </p:sp>
        <p:sp>
          <p:nvSpPr>
            <p:cNvPr id="123" name="Google Shape;123;p3"/>
            <p:cNvSpPr/>
            <p:nvPr/>
          </p:nvSpPr>
          <p:spPr>
            <a:xfrm>
              <a:off x="1524435" y="1970758"/>
              <a:ext cx="1247265" cy="792013"/>
            </a:xfrm>
            <a:prstGeom prst="roundRect">
              <a:avLst>
                <a:gd fmla="val 10000" name="adj"/>
              </a:avLst>
            </a:prstGeom>
            <a:gradFill>
              <a:gsLst>
                <a:gs pos="0">
                  <a:srgbClr val="EC8154"/>
                </a:gs>
                <a:gs pos="50000">
                  <a:srgbClr val="F16E27"/>
                </a:gs>
                <a:gs pos="100000">
                  <a:srgbClr val="DF5D1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a:off x="1663020" y="2102414"/>
              <a:ext cx="1247265" cy="792013"/>
            </a:xfrm>
            <a:prstGeom prst="roundRect">
              <a:avLst>
                <a:gd fmla="val 10000" name="adj"/>
              </a:avLst>
            </a:prstGeom>
            <a:solidFill>
              <a:schemeClr val="lt1">
                <a:alpha val="89803"/>
              </a:schemeClr>
            </a:solidFill>
            <a:ln cap="flat" cmpd="sng" w="12700">
              <a:solidFill>
                <a:srgbClr val="E9713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txBox="1"/>
            <p:nvPr/>
          </p:nvSpPr>
          <p:spPr>
            <a:xfrm>
              <a:off x="1686217" y="2125611"/>
              <a:ext cx="1200871" cy="745619"/>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dk1"/>
                </a:buClr>
                <a:buSzPts val="2600"/>
                <a:buFont typeface="Arial"/>
                <a:buNone/>
              </a:pPr>
              <a:r>
                <a:rPr b="0" i="0" lang="el-GR" sz="2600" u="none" cap="none" strike="noStrike">
                  <a:solidFill>
                    <a:schemeClr val="dk1"/>
                  </a:solidFill>
                  <a:latin typeface="Arial"/>
                  <a:ea typeface="Arial"/>
                  <a:cs typeface="Arial"/>
                  <a:sym typeface="Arial"/>
                </a:rPr>
                <a:t>Β2</a:t>
              </a:r>
              <a:endParaRPr/>
            </a:p>
          </p:txBody>
        </p:sp>
        <p:sp>
          <p:nvSpPr>
            <p:cNvPr id="126" name="Google Shape;126;p3"/>
            <p:cNvSpPr/>
            <p:nvPr/>
          </p:nvSpPr>
          <p:spPr>
            <a:xfrm>
              <a:off x="3048870" y="1970758"/>
              <a:ext cx="1247265" cy="792013"/>
            </a:xfrm>
            <a:prstGeom prst="roundRect">
              <a:avLst>
                <a:gd fmla="val 10000" name="adj"/>
              </a:avLst>
            </a:prstGeom>
            <a:gradFill>
              <a:gsLst>
                <a:gs pos="0">
                  <a:srgbClr val="EC8154"/>
                </a:gs>
                <a:gs pos="50000">
                  <a:srgbClr val="F16E27"/>
                </a:gs>
                <a:gs pos="100000">
                  <a:srgbClr val="DF5D1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3187455" y="2102414"/>
              <a:ext cx="1247265" cy="792013"/>
            </a:xfrm>
            <a:prstGeom prst="roundRect">
              <a:avLst>
                <a:gd fmla="val 10000" name="adj"/>
              </a:avLst>
            </a:prstGeom>
            <a:solidFill>
              <a:schemeClr val="lt1">
                <a:alpha val="89803"/>
              </a:schemeClr>
            </a:solidFill>
            <a:ln cap="flat" cmpd="sng" w="12700">
              <a:solidFill>
                <a:srgbClr val="E9713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txBox="1"/>
            <p:nvPr/>
          </p:nvSpPr>
          <p:spPr>
            <a:xfrm>
              <a:off x="3210652" y="2125611"/>
              <a:ext cx="1200871" cy="745619"/>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dk1"/>
                </a:buClr>
                <a:buSzPts val="2600"/>
                <a:buFont typeface="Arial"/>
                <a:buNone/>
              </a:pPr>
              <a:r>
                <a:rPr b="0" i="0" lang="el-GR" sz="2600" u="none" cap="none" strike="noStrike">
                  <a:solidFill>
                    <a:schemeClr val="dk1"/>
                  </a:solidFill>
                  <a:latin typeface="Arial"/>
                  <a:ea typeface="Arial"/>
                  <a:cs typeface="Arial"/>
                  <a:sym typeface="Arial"/>
                </a:rPr>
                <a:t>Β3</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l-GR"/>
              <a:t>Ρεαλιστική κίνηση χαρακτήρων </a:t>
            </a:r>
            <a:endParaRPr/>
          </a:p>
        </p:txBody>
      </p:sp>
      <p:pic>
        <p:nvPicPr>
          <p:cNvPr id="373" name="Google Shape;373;p30"/>
          <p:cNvPicPr preferRelativeResize="0"/>
          <p:nvPr>
            <p:ph idx="1" type="body"/>
          </p:nvPr>
        </p:nvPicPr>
        <p:blipFill rotWithShape="1">
          <a:blip r:embed="rId3">
            <a:alphaModFix/>
          </a:blip>
          <a:srcRect b="0" l="0" r="0" t="0"/>
          <a:stretch/>
        </p:blipFill>
        <p:spPr>
          <a:xfrm>
            <a:off x="2227263" y="1825625"/>
            <a:ext cx="7735887" cy="43513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0"/>
                                        <p:tgtEl>
                                          <p:spTgt spid="3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id="378" name="Google Shape;378;p31"/>
          <p:cNvPicPr preferRelativeResize="0"/>
          <p:nvPr/>
        </p:nvPicPr>
        <p:blipFill rotWithShape="1">
          <a:blip r:embed="rId3">
            <a:alphaModFix/>
          </a:blip>
          <a:srcRect b="0" l="0" r="0" t="0"/>
          <a:stretch/>
        </p:blipFill>
        <p:spPr>
          <a:xfrm>
            <a:off x="661527" y="628650"/>
            <a:ext cx="5537616" cy="4338998"/>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379" name="Google Shape;379;p31"/>
          <p:cNvPicPr preferRelativeResize="0"/>
          <p:nvPr/>
        </p:nvPicPr>
        <p:blipFill rotWithShape="1">
          <a:blip r:embed="rId4">
            <a:alphaModFix/>
          </a:blip>
          <a:srcRect b="0" l="0" r="0" t="0"/>
          <a:stretch/>
        </p:blipFill>
        <p:spPr>
          <a:xfrm>
            <a:off x="7291149" y="1219002"/>
            <a:ext cx="3419952" cy="2838846"/>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id="384" name="Google Shape;384;p32"/>
          <p:cNvPicPr preferRelativeResize="0"/>
          <p:nvPr/>
        </p:nvPicPr>
        <p:blipFill rotWithShape="1">
          <a:blip r:embed="rId3">
            <a:alphaModFix/>
          </a:blip>
          <a:srcRect b="0" l="0" r="0" t="0"/>
          <a:stretch/>
        </p:blipFill>
        <p:spPr>
          <a:xfrm>
            <a:off x="178424" y="865936"/>
            <a:ext cx="5258440" cy="4948641"/>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385" name="Google Shape;385;p32"/>
          <p:cNvPicPr preferRelativeResize="0"/>
          <p:nvPr/>
        </p:nvPicPr>
        <p:blipFill rotWithShape="1">
          <a:blip r:embed="rId4">
            <a:alphaModFix/>
          </a:blip>
          <a:srcRect b="0" l="0" r="0" t="0"/>
          <a:stretch/>
        </p:blipFill>
        <p:spPr>
          <a:xfrm>
            <a:off x="5631067" y="1273340"/>
            <a:ext cx="6382509" cy="35901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0"/>
                                        <p:tgtEl>
                                          <p:spTgt spid="3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9" name="Shape 389"/>
        <p:cNvGrpSpPr/>
        <p:nvPr/>
      </p:nvGrpSpPr>
      <p:grpSpPr>
        <a:xfrm>
          <a:off x="0" y="0"/>
          <a:ext cx="0" cy="0"/>
          <a:chOff x="0" y="0"/>
          <a:chExt cx="0" cy="0"/>
        </a:xfrm>
      </p:grpSpPr>
      <p:sp>
        <p:nvSpPr>
          <p:cNvPr id="390" name="Google Shape;390;p3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1" name="Google Shape;391;p33"/>
          <p:cNvSpPr txBox="1"/>
          <p:nvPr>
            <p:ph type="title"/>
          </p:nvPr>
        </p:nvSpPr>
        <p:spPr>
          <a:xfrm>
            <a:off x="6412091" y="501651"/>
            <a:ext cx="4395340" cy="171625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200"/>
              <a:buFont typeface="Play"/>
              <a:buNone/>
            </a:pPr>
            <a:r>
              <a:rPr lang="el-GR" sz="5200"/>
              <a:t>Δραστηριότητα  σελ. 75</a:t>
            </a:r>
            <a:endParaRPr/>
          </a:p>
        </p:txBody>
      </p:sp>
      <p:sp>
        <p:nvSpPr>
          <p:cNvPr id="392" name="Google Shape;392;p33"/>
          <p:cNvSpPr/>
          <p:nvPr/>
        </p:nvSpPr>
        <p:spPr>
          <a:xfrm>
            <a:off x="0" y="0"/>
            <a:ext cx="5779911" cy="6858000"/>
          </a:xfrm>
          <a:prstGeom prst="rect">
            <a:avLst/>
          </a:prstGeom>
          <a:gradFill>
            <a:gsLst>
              <a:gs pos="0">
                <a:schemeClr val="accent1"/>
              </a:gs>
              <a:gs pos="100000">
                <a:schemeClr val="accent2"/>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Εικόνα που περιέχει σκίτσο/σχέδιο, ζωγραφιά, τέχνη με γραμμές, clipart&#10;&#10;Το περιεχόμενο που δημιουργείται από τεχνολογία AI ενδέχεται να είναι εσφαλμένο." id="393" name="Google Shape;393;p33"/>
          <p:cNvPicPr preferRelativeResize="0"/>
          <p:nvPr/>
        </p:nvPicPr>
        <p:blipFill rotWithShape="1">
          <a:blip r:embed="rId3">
            <a:alphaModFix/>
          </a:blip>
          <a:srcRect b="0" l="0" r="0" t="0"/>
          <a:stretch/>
        </p:blipFill>
        <p:spPr>
          <a:xfrm>
            <a:off x="329461" y="299508"/>
            <a:ext cx="5120987" cy="6258983"/>
          </a:xfrm>
          <a:prstGeom prst="rect">
            <a:avLst/>
          </a:prstGeom>
          <a:noFill/>
          <a:ln>
            <a:noFill/>
          </a:ln>
        </p:spPr>
      </p:pic>
      <p:sp>
        <p:nvSpPr>
          <p:cNvPr id="394" name="Google Shape;394;p33"/>
          <p:cNvSpPr txBox="1"/>
          <p:nvPr>
            <p:ph idx="1" type="body"/>
          </p:nvPr>
        </p:nvSpPr>
        <p:spPr>
          <a:xfrm>
            <a:off x="6392583" y="2645922"/>
            <a:ext cx="4434721" cy="371042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l-GR" sz="2000">
                <a:solidFill>
                  <a:schemeClr val="dk1"/>
                </a:solidFill>
              </a:rPr>
              <a:t>Να επιλέξετε ένα χαρακτήρα του Scratch που να έχει διαφορετικές ενδυμασίες στις οποίες τα πόδια του να βρίσκονται σε διαφορετική θέση. Γράψτε ένα αντίστοιχο πρόγραμμα, ώστε, με την γρήγορη εναλλαγή των εικόνων, να φαίνεται ότι ο χαρακτήρας περπατάει. </a:t>
            </a:r>
            <a:endParaRPr/>
          </a:p>
        </p:txBody>
      </p:sp>
      <p:cxnSp>
        <p:nvCxnSpPr>
          <p:cNvPr id="395" name="Google Shape;395;p33"/>
          <p:cNvCxnSpPr/>
          <p:nvPr/>
        </p:nvCxnSpPr>
        <p:spPr>
          <a:xfrm>
            <a:off x="11586162" y="3610394"/>
            <a:ext cx="0" cy="3238728"/>
          </a:xfrm>
          <a:prstGeom prst="straightConnector1">
            <a:avLst/>
          </a:prstGeom>
          <a:noFill/>
          <a:ln cap="sq" cmpd="sng" w="25400">
            <a:solidFill>
              <a:schemeClr val="accent1"/>
            </a:solidFill>
            <a:prstDash val="solid"/>
            <a:bevel/>
            <a:headEnd len="sm" w="sm" type="none"/>
            <a:tailEnd len="sm" w="sm" type="none"/>
          </a:ln>
        </p:spPr>
      </p:cxnSp>
      <p:sp>
        <p:nvSpPr>
          <p:cNvPr id="396" name="Google Shape;396;p33"/>
          <p:cNvSpPr txBox="1"/>
          <p:nvPr/>
        </p:nvSpPr>
        <p:spPr>
          <a:xfrm>
            <a:off x="1660792" y="1359778"/>
            <a:ext cx="2779414"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2800">
                <a:solidFill>
                  <a:schemeClr val="dk1"/>
                </a:solidFill>
                <a:latin typeface="Arial"/>
                <a:ea typeface="Arial"/>
                <a:cs typeface="Arial"/>
                <a:sym typeface="Arial"/>
              </a:rPr>
              <a:t>Πρέπει να το σκεφτώ καλά….</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pic>
        <p:nvPicPr>
          <p:cNvPr descr="Εικόνα που περιέχει κείμενο, γραφικά, γραμματοσειρά, λογότυπο&#10;&#10;Το περιεχόμενο που δημιουργείται από τεχνολογία AI ενδέχεται να είναι εσφαλμένο." id="401" name="Google Shape;401;p34"/>
          <p:cNvPicPr preferRelativeResize="0"/>
          <p:nvPr/>
        </p:nvPicPr>
        <p:blipFill rotWithShape="1">
          <a:blip r:embed="rId3">
            <a:alphaModFix/>
          </a:blip>
          <a:srcRect b="7502" l="0" r="0" t="8322"/>
          <a:stretch/>
        </p:blipFill>
        <p:spPr>
          <a:xfrm>
            <a:off x="2876549" y="647700"/>
            <a:ext cx="6981825" cy="5876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sp>
        <p:nvSpPr>
          <p:cNvPr id="133" name="Google Shape;133;p4"/>
          <p:cNvSpPr/>
          <p:nvPr/>
        </p:nvSpPr>
        <p:spPr>
          <a:xfrm>
            <a:off x="0" y="-1"/>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4" name="Google Shape;134;p4"/>
          <p:cNvSpPr/>
          <p:nvPr/>
        </p:nvSpPr>
        <p:spPr>
          <a:xfrm>
            <a:off x="0" y="0"/>
            <a:ext cx="12188952" cy="6858000"/>
          </a:xfrm>
          <a:prstGeom prst="rect">
            <a:avLst/>
          </a:prstGeom>
          <a:solidFill>
            <a:schemeClr val="l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35" name="Google Shape;135;p4"/>
          <p:cNvPicPr preferRelativeResize="0"/>
          <p:nvPr/>
        </p:nvPicPr>
        <p:blipFill rotWithShape="1">
          <a:blip r:embed="rId3">
            <a:alphaModFix/>
          </a:blip>
          <a:srcRect b="0" l="0" r="0" t="0"/>
          <a:stretch/>
        </p:blipFill>
        <p:spPr>
          <a:xfrm>
            <a:off x="0" y="0"/>
            <a:ext cx="12188952" cy="6862380"/>
          </a:xfrm>
          <a:prstGeom prst="rect">
            <a:avLst/>
          </a:prstGeom>
          <a:noFill/>
          <a:ln>
            <a:noFill/>
          </a:ln>
        </p:spPr>
      </p:pic>
      <p:sp>
        <p:nvSpPr>
          <p:cNvPr id="136" name="Google Shape;136;p4"/>
          <p:cNvSpPr/>
          <p:nvPr/>
        </p:nvSpPr>
        <p:spPr>
          <a:xfrm>
            <a:off x="0" y="0"/>
            <a:ext cx="12188952" cy="6858000"/>
          </a:xfrm>
          <a:prstGeom prst="rect">
            <a:avLst/>
          </a:prstGeom>
          <a:solidFill>
            <a:schemeClr val="accen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7" name="Google Shape;137;p4"/>
          <p:cNvSpPr/>
          <p:nvPr/>
        </p:nvSpPr>
        <p:spPr>
          <a:xfrm>
            <a:off x="538542" y="729175"/>
            <a:ext cx="11099352" cy="53996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rgbClr val="F6C5AB"/>
              </a:solidFill>
              <a:latin typeface="Arial"/>
              <a:ea typeface="Arial"/>
              <a:cs typeface="Arial"/>
              <a:sym typeface="Arial"/>
            </a:endParaRPr>
          </a:p>
        </p:txBody>
      </p:sp>
      <p:pic>
        <p:nvPicPr>
          <p:cNvPr id="138" name="Google Shape;138;p4"/>
          <p:cNvPicPr preferRelativeResize="0"/>
          <p:nvPr/>
        </p:nvPicPr>
        <p:blipFill rotWithShape="1">
          <a:blip r:embed="rId4">
            <a:alphaModFix/>
          </a:blip>
          <a:srcRect b="0" l="0" r="0" t="0"/>
          <a:stretch/>
        </p:blipFill>
        <p:spPr>
          <a:xfrm>
            <a:off x="3361826" y="2726152"/>
            <a:ext cx="5468347" cy="3144299"/>
          </a:xfrm>
          <a:prstGeom prst="rect">
            <a:avLst/>
          </a:prstGeom>
          <a:noFill/>
          <a:ln>
            <a:noFill/>
          </a:ln>
        </p:spPr>
      </p:pic>
      <p:sp>
        <p:nvSpPr>
          <p:cNvPr id="139" name="Google Shape;139;p4"/>
          <p:cNvSpPr txBox="1"/>
          <p:nvPr>
            <p:ph idx="1" type="body"/>
          </p:nvPr>
        </p:nvSpPr>
        <p:spPr>
          <a:xfrm>
            <a:off x="2013666" y="1105705"/>
            <a:ext cx="9122096" cy="298739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None/>
            </a:pPr>
            <a:r>
              <a:rPr b="1" lang="el-GR" sz="3600">
                <a:latin typeface="Times New Roman"/>
                <a:ea typeface="Times New Roman"/>
                <a:cs typeface="Times New Roman"/>
                <a:sym typeface="Times New Roman"/>
              </a:rPr>
              <a:t>Μπορείτε να σκεφτείτε περιπτώσεις που έχετε χρησιμοποιήσει τον τμηματικό προγραμματισμό στην καθημερινότητά σας;</a:t>
            </a:r>
            <a:endParaRPr b="1" sz="3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 name="Shape 143"/>
        <p:cNvGrpSpPr/>
        <p:nvPr/>
      </p:nvGrpSpPr>
      <p:grpSpPr>
        <a:xfrm>
          <a:off x="0" y="0"/>
          <a:ext cx="0" cy="0"/>
          <a:chOff x="0" y="0"/>
          <a:chExt cx="0" cy="0"/>
        </a:xfrm>
      </p:grpSpPr>
      <p:sp>
        <p:nvSpPr>
          <p:cNvPr id="144" name="Google Shape;144;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5" name="Google Shape;145;p5"/>
          <p:cNvSpPr/>
          <p:nvPr/>
        </p:nvSpPr>
        <p:spPr>
          <a:xfrm>
            <a:off x="321732" y="321733"/>
            <a:ext cx="11546828" cy="6214534"/>
          </a:xfrm>
          <a:custGeom>
            <a:rect b="b" l="l" r="r" t="t"/>
            <a:pathLst>
              <a:path extrusionOk="0" h="6214534" w="11546828">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rgbClr val="7F7F7F">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6" name="Google Shape;146;p5"/>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47" name="Google Shape;147;p5"/>
          <p:cNvPicPr preferRelativeResize="0"/>
          <p:nvPr/>
        </p:nvPicPr>
        <p:blipFill rotWithShape="1">
          <a:blip r:embed="rId3">
            <a:alphaModFix/>
          </a:blip>
          <a:srcRect b="0" l="0" r="0" t="0"/>
          <a:stretch/>
        </p:blipFill>
        <p:spPr>
          <a:xfrm>
            <a:off x="2068287" y="918546"/>
            <a:ext cx="5534460" cy="49793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p6"/>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3" name="Google Shape;153;p6"/>
          <p:cNvSpPr/>
          <p:nvPr/>
        </p:nvSpPr>
        <p:spPr>
          <a:xfrm>
            <a:off x="4142164" y="610728"/>
            <a:ext cx="759618" cy="5710965"/>
          </a:xfrm>
          <a:custGeom>
            <a:rect b="b" l="l" r="r" t="t"/>
            <a:pathLst>
              <a:path extrusionOk="0" h="2447" w="414">
                <a:moveTo>
                  <a:pt x="414" y="2447"/>
                </a:moveTo>
                <a:lnTo>
                  <a:pt x="0" y="2247"/>
                </a:lnTo>
                <a:lnTo>
                  <a:pt x="0" y="0"/>
                </a:lnTo>
                <a:lnTo>
                  <a:pt x="414" y="200"/>
                </a:lnTo>
                <a:lnTo>
                  <a:pt x="414" y="2447"/>
                </a:lnTo>
                <a:close/>
              </a:path>
            </a:pathLst>
          </a:custGeom>
          <a:solidFill>
            <a:srgbClr val="0F48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4" name="Google Shape;154;p6"/>
          <p:cNvSpPr/>
          <p:nvPr/>
        </p:nvSpPr>
        <p:spPr>
          <a:xfrm>
            <a:off x="4144437" y="343079"/>
            <a:ext cx="482654" cy="5521414"/>
          </a:xfrm>
          <a:custGeom>
            <a:rect b="b" l="l" r="r" t="t"/>
            <a:pathLst>
              <a:path extrusionOk="0" h="2358" w="209">
                <a:moveTo>
                  <a:pt x="209" y="2246"/>
                </a:moveTo>
                <a:lnTo>
                  <a:pt x="0" y="2358"/>
                </a:lnTo>
                <a:lnTo>
                  <a:pt x="0" y="111"/>
                </a:lnTo>
                <a:lnTo>
                  <a:pt x="209" y="0"/>
                </a:lnTo>
                <a:lnTo>
                  <a:pt x="209" y="2246"/>
                </a:lnTo>
                <a:close/>
              </a:path>
            </a:pathLst>
          </a:custGeom>
          <a:solidFill>
            <a:srgbClr val="0A304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5" name="Google Shape;155;p6"/>
          <p:cNvSpPr/>
          <p:nvPr/>
        </p:nvSpPr>
        <p:spPr>
          <a:xfrm>
            <a:off x="-3045" y="340424"/>
            <a:ext cx="4630139" cy="5265795"/>
          </a:xfrm>
          <a:custGeom>
            <a:rect b="b" l="l" r="r" t="t"/>
            <a:pathLst>
              <a:path extrusionOk="0" h="5265795" w="4630139">
                <a:moveTo>
                  <a:pt x="0" y="0"/>
                </a:moveTo>
                <a:lnTo>
                  <a:pt x="4630139" y="0"/>
                </a:lnTo>
                <a:lnTo>
                  <a:pt x="4630139" y="5265795"/>
                </a:lnTo>
                <a:lnTo>
                  <a:pt x="0" y="526579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56" name="Google Shape;156;p6"/>
          <p:cNvPicPr preferRelativeResize="0"/>
          <p:nvPr/>
        </p:nvPicPr>
        <p:blipFill rotWithShape="1">
          <a:blip r:embed="rId3">
            <a:alphaModFix/>
          </a:blip>
          <a:srcRect b="0" l="0" r="0" t="0"/>
          <a:stretch/>
        </p:blipFill>
        <p:spPr>
          <a:xfrm>
            <a:off x="133350" y="921834"/>
            <a:ext cx="4229100" cy="4239699"/>
          </a:xfrm>
          <a:prstGeom prst="rect">
            <a:avLst/>
          </a:prstGeom>
          <a:noFill/>
          <a:ln>
            <a:noFill/>
          </a:ln>
        </p:spPr>
      </p:pic>
      <p:sp>
        <p:nvSpPr>
          <p:cNvPr id="157" name="Google Shape;157;p6"/>
          <p:cNvSpPr/>
          <p:nvPr/>
        </p:nvSpPr>
        <p:spPr>
          <a:xfrm>
            <a:off x="4901780" y="1071563"/>
            <a:ext cx="7290218" cy="5242298"/>
          </a:xfrm>
          <a:custGeom>
            <a:rect b="b" l="l" r="r" t="t"/>
            <a:pathLst>
              <a:path extrusionOk="0" h="5242298" w="7290218">
                <a:moveTo>
                  <a:pt x="0" y="0"/>
                </a:moveTo>
                <a:lnTo>
                  <a:pt x="7290218" y="0"/>
                </a:lnTo>
                <a:lnTo>
                  <a:pt x="7290218" y="5242298"/>
                </a:lnTo>
                <a:lnTo>
                  <a:pt x="0" y="5242298"/>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58" name="Google Shape;158;p6"/>
          <p:cNvPicPr preferRelativeResize="0"/>
          <p:nvPr/>
        </p:nvPicPr>
        <p:blipFill rotWithShape="1">
          <a:blip r:embed="rId4">
            <a:alphaModFix/>
          </a:blip>
          <a:srcRect b="0" l="0" r="0" t="0"/>
          <a:stretch/>
        </p:blipFill>
        <p:spPr>
          <a:xfrm>
            <a:off x="6492697" y="1442025"/>
            <a:ext cx="4835797" cy="44972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sp>
        <p:nvSpPr>
          <p:cNvPr id="163" name="Google Shape;163;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4" name="Google Shape;164;p7"/>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5" name="Google Shape;165;p7"/>
          <p:cNvSpPr/>
          <p:nvPr/>
        </p:nvSpPr>
        <p:spPr>
          <a:xfrm>
            <a:off x="641774" y="623275"/>
            <a:ext cx="10905053" cy="5607882"/>
          </a:xfrm>
          <a:prstGeom prst="rect">
            <a:avLst/>
          </a:prstGeom>
          <a:noFill/>
          <a:ln cap="flat" cmpd="sng" w="190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6" name="Google Shape;166;p7"/>
          <p:cNvSpPr txBox="1"/>
          <p:nvPr>
            <p:ph type="title"/>
          </p:nvPr>
        </p:nvSpPr>
        <p:spPr>
          <a:xfrm>
            <a:off x="965201" y="1036674"/>
            <a:ext cx="3689096" cy="351436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2900"/>
              <a:buFont typeface="Play"/>
              <a:buNone/>
            </a:pPr>
            <a:r>
              <a:rPr lang="el-GR" sz="2900"/>
              <a:t>Ά</a:t>
            </a:r>
            <a:r>
              <a:rPr lang="el-GR" sz="2900">
                <a:solidFill>
                  <a:schemeClr val="dk1"/>
                </a:solidFill>
                <a:latin typeface="Play"/>
                <a:ea typeface="Play"/>
                <a:cs typeface="Play"/>
                <a:sym typeface="Play"/>
              </a:rPr>
              <a:t>ρα</a:t>
            </a:r>
            <a:r>
              <a:rPr lang="el-GR" sz="2900"/>
              <a:t>γε</a:t>
            </a:r>
            <a:r>
              <a:rPr lang="el-GR" sz="2900">
                <a:solidFill>
                  <a:schemeClr val="dk1"/>
                </a:solidFill>
                <a:latin typeface="Play"/>
                <a:ea typeface="Play"/>
                <a:cs typeface="Play"/>
                <a:sym typeface="Play"/>
              </a:rPr>
              <a:t> θυμάστε από πέρυσι  πώς γίνονται</a:t>
            </a:r>
            <a:br>
              <a:rPr lang="el-GR" sz="2900">
                <a:solidFill>
                  <a:schemeClr val="dk1"/>
                </a:solidFill>
                <a:latin typeface="Play"/>
                <a:ea typeface="Play"/>
                <a:cs typeface="Play"/>
                <a:sym typeface="Play"/>
              </a:rPr>
            </a:br>
            <a:r>
              <a:rPr lang="el-GR" sz="2900">
                <a:solidFill>
                  <a:schemeClr val="dk1"/>
                </a:solidFill>
                <a:latin typeface="Play"/>
                <a:ea typeface="Play"/>
                <a:cs typeface="Play"/>
                <a:sym typeface="Play"/>
              </a:rPr>
              <a:t>ένα ισοσκελές τρίγωνο, ένα τετράγωνο και ένα πεντάγωνο.</a:t>
            </a:r>
            <a:br>
              <a:rPr lang="el-GR" sz="2900">
                <a:solidFill>
                  <a:schemeClr val="dk1"/>
                </a:solidFill>
                <a:latin typeface="Play"/>
                <a:ea typeface="Play"/>
                <a:cs typeface="Play"/>
                <a:sym typeface="Play"/>
              </a:rPr>
            </a:br>
            <a:endParaRPr sz="2900">
              <a:solidFill>
                <a:schemeClr val="dk1"/>
              </a:solidFill>
              <a:latin typeface="Play"/>
              <a:ea typeface="Play"/>
              <a:cs typeface="Play"/>
              <a:sym typeface="Play"/>
            </a:endParaRPr>
          </a:p>
        </p:txBody>
      </p:sp>
      <p:pic>
        <p:nvPicPr>
          <p:cNvPr descr="Εικόνα που περιέχει σύμβολο, τέχνη, σχεδίαση, οριγκάμι&#10;&#10;Το περιεχόμενο που δημιουργείται από τεχνολογία AI ενδέχεται να είναι εσφαλμένο." id="167" name="Google Shape;167;p7"/>
          <p:cNvPicPr preferRelativeResize="0"/>
          <p:nvPr/>
        </p:nvPicPr>
        <p:blipFill rotWithShape="1">
          <a:blip r:embed="rId3">
            <a:alphaModFix/>
          </a:blip>
          <a:srcRect b="0" l="0" r="0" t="5152"/>
          <a:stretch/>
        </p:blipFill>
        <p:spPr>
          <a:xfrm>
            <a:off x="5358004" y="1424763"/>
            <a:ext cx="4781587" cy="344153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8"/>
          <p:cNvPicPr preferRelativeResize="0"/>
          <p:nvPr/>
        </p:nvPicPr>
        <p:blipFill rotWithShape="1">
          <a:blip r:embed="rId3">
            <a:alphaModFix/>
          </a:blip>
          <a:srcRect b="0" l="0" r="0" t="0"/>
          <a:stretch/>
        </p:blipFill>
        <p:spPr>
          <a:xfrm>
            <a:off x="8725913" y="158152"/>
            <a:ext cx="2485257" cy="1867097"/>
          </a:xfrm>
          <a:prstGeom prst="rect">
            <a:avLst/>
          </a:prstGeom>
          <a:noFill/>
          <a:ln>
            <a:noFill/>
          </a:ln>
        </p:spPr>
      </p:pic>
      <p:pic>
        <p:nvPicPr>
          <p:cNvPr id="173" name="Google Shape;173;p8"/>
          <p:cNvPicPr preferRelativeResize="0"/>
          <p:nvPr/>
        </p:nvPicPr>
        <p:blipFill rotWithShape="1">
          <a:blip r:embed="rId4">
            <a:alphaModFix/>
          </a:blip>
          <a:srcRect b="0" l="0" r="0" t="0"/>
          <a:stretch/>
        </p:blipFill>
        <p:spPr>
          <a:xfrm>
            <a:off x="8834906" y="2025249"/>
            <a:ext cx="2267267" cy="2240356"/>
          </a:xfrm>
          <a:prstGeom prst="rect">
            <a:avLst/>
          </a:prstGeom>
          <a:noFill/>
          <a:ln>
            <a:noFill/>
          </a:ln>
        </p:spPr>
      </p:pic>
      <p:pic>
        <p:nvPicPr>
          <p:cNvPr id="174" name="Google Shape;174;p8"/>
          <p:cNvPicPr preferRelativeResize="0"/>
          <p:nvPr/>
        </p:nvPicPr>
        <p:blipFill rotWithShape="1">
          <a:blip r:embed="rId5">
            <a:alphaModFix/>
          </a:blip>
          <a:srcRect b="0" l="0" r="0" t="0"/>
          <a:stretch/>
        </p:blipFill>
        <p:spPr>
          <a:xfrm>
            <a:off x="8544467" y="4294576"/>
            <a:ext cx="2848147" cy="2405272"/>
          </a:xfrm>
          <a:prstGeom prst="rect">
            <a:avLst/>
          </a:prstGeom>
          <a:noFill/>
          <a:ln>
            <a:noFill/>
          </a:ln>
        </p:spPr>
      </p:pic>
      <p:sp>
        <p:nvSpPr>
          <p:cNvPr id="175" name="Google Shape;175;p8"/>
          <p:cNvSpPr txBox="1"/>
          <p:nvPr/>
        </p:nvSpPr>
        <p:spPr>
          <a:xfrm>
            <a:off x="2510128" y="186727"/>
            <a:ext cx="4236517"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l-GR" sz="3200">
                <a:solidFill>
                  <a:schemeClr val="dk1"/>
                </a:solidFill>
                <a:latin typeface="Arial"/>
                <a:ea typeface="Arial"/>
                <a:cs typeface="Arial"/>
                <a:sym typeface="Arial"/>
              </a:rPr>
              <a:t>Τι αλλάζει στις συγκεκριμένες επαναλήψεις;</a:t>
            </a:r>
            <a:endParaRPr/>
          </a:p>
        </p:txBody>
      </p:sp>
      <p:pic>
        <p:nvPicPr>
          <p:cNvPr id="176" name="Google Shape;176;p8"/>
          <p:cNvPicPr preferRelativeResize="0"/>
          <p:nvPr/>
        </p:nvPicPr>
        <p:blipFill rotWithShape="1">
          <a:blip r:embed="rId6">
            <a:alphaModFix/>
          </a:blip>
          <a:srcRect b="0" l="0" r="0" t="0"/>
          <a:stretch/>
        </p:blipFill>
        <p:spPr>
          <a:xfrm>
            <a:off x="2751893" y="2056233"/>
            <a:ext cx="3486982" cy="447668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sp>
        <p:nvSpPr>
          <p:cNvPr id="181" name="Google Shape;181;p9"/>
          <p:cNvSpPr/>
          <p:nvPr/>
        </p:nvSpPr>
        <p:spPr>
          <a:xfrm>
            <a:off x="0" y="0"/>
            <a:ext cx="12192000" cy="6858000"/>
          </a:xfrm>
          <a:prstGeom prst="rect">
            <a:avLst/>
          </a:prstGeom>
          <a:solidFill>
            <a:srgbClr val="7F7F7F">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2" name="Google Shape;182;p9"/>
          <p:cNvSpPr/>
          <p:nvPr/>
        </p:nvSpPr>
        <p:spPr>
          <a:xfrm>
            <a:off x="477012" y="487090"/>
            <a:ext cx="5458121" cy="5897880"/>
          </a:xfrm>
          <a:prstGeom prst="rect">
            <a:avLst/>
          </a:prstGeom>
          <a:solidFill>
            <a:srgbClr val="FFFFFF"/>
          </a:solidFill>
          <a:ln cap="flat" cmpd="sng" w="19050">
            <a:solidFill>
              <a:srgbClr val="FF754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83" name="Google Shape;183;p9"/>
          <p:cNvPicPr preferRelativeResize="0"/>
          <p:nvPr/>
        </p:nvPicPr>
        <p:blipFill rotWithShape="1">
          <a:blip r:embed="rId3">
            <a:alphaModFix/>
          </a:blip>
          <a:srcRect b="0" l="0" r="0" t="0"/>
          <a:stretch/>
        </p:blipFill>
        <p:spPr>
          <a:xfrm>
            <a:off x="2084895" y="650497"/>
            <a:ext cx="2242353" cy="5571066"/>
          </a:xfrm>
          <a:prstGeom prst="rect">
            <a:avLst/>
          </a:prstGeom>
          <a:noFill/>
          <a:ln>
            <a:noFill/>
          </a:ln>
        </p:spPr>
      </p:pic>
      <p:sp>
        <p:nvSpPr>
          <p:cNvPr id="184" name="Google Shape;184;p9"/>
          <p:cNvSpPr/>
          <p:nvPr/>
        </p:nvSpPr>
        <p:spPr>
          <a:xfrm>
            <a:off x="6256866" y="480060"/>
            <a:ext cx="5458121" cy="5897880"/>
          </a:xfrm>
          <a:prstGeom prst="rect">
            <a:avLst/>
          </a:prstGeom>
          <a:solidFill>
            <a:srgbClr val="FFFFFF"/>
          </a:solidFill>
          <a:ln cap="flat" cmpd="sng" w="19050">
            <a:solidFill>
              <a:srgbClr val="FF754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Εικόνα που περιέχει σύμβολο, τέχνη, σχεδίαση, οριγκάμι&#10;&#10;Το περιεχόμενο που δημιουργείται από τεχνολογία AI ενδέχεται να είναι εσφαλμένο." id="185" name="Google Shape;185;p9"/>
          <p:cNvPicPr preferRelativeResize="0"/>
          <p:nvPr/>
        </p:nvPicPr>
        <p:blipFill rotWithShape="1">
          <a:blip r:embed="rId4">
            <a:alphaModFix/>
          </a:blip>
          <a:srcRect b="0" l="0" r="0" t="5152"/>
          <a:stretch/>
        </p:blipFill>
        <p:spPr>
          <a:xfrm>
            <a:off x="6421034" y="1582926"/>
            <a:ext cx="5129784" cy="369214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2025-02-23T06:55:10Z</dcterms:created>
  <dc:creator>CHRISTOS PAPPOS</dc:creator>
</cp:coreProperties>
</file>