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2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29" roundtripDataSignature="AMtx7mjiqDjDhdeuVDFqSCEyhYNVVAK71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1386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customschemas.google.com/relationships/presentationmetadata" Target="meta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46274987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524288"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1:notes"/>
          <p:cNvSpPr txBox="1"/>
          <p:nvPr/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8469364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524288"/>
            <a:headEnd type="none" w="sm" len="sm"/>
            <a:tailEnd type="none" w="sm" len="sm"/>
          </a:ln>
        </p:spPr>
      </p:sp>
      <p:sp>
        <p:nvSpPr>
          <p:cNvPr id="169" name="Google Shape;169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0" name="Google Shape;170;p10:notes"/>
          <p:cNvSpPr txBox="1"/>
          <p:nvPr/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10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7375866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524288"/>
            <a:headEnd type="none" w="sm" len="sm"/>
            <a:tailEnd type="none" w="sm" len="sm"/>
          </a:ln>
        </p:spPr>
      </p:sp>
      <p:sp>
        <p:nvSpPr>
          <p:cNvPr id="176" name="Google Shape;176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7" name="Google Shape;177;p11:notes"/>
          <p:cNvSpPr txBox="1"/>
          <p:nvPr/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11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3818971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524288"/>
            <a:headEnd type="none" w="sm" len="sm"/>
            <a:tailEnd type="none" w="sm" len="sm"/>
          </a:ln>
        </p:spPr>
      </p:sp>
      <p:sp>
        <p:nvSpPr>
          <p:cNvPr id="183" name="Google Shape;183;p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4" name="Google Shape;184;p12:notes"/>
          <p:cNvSpPr txBox="1"/>
          <p:nvPr/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12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8556442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524288"/>
            <a:headEnd type="none" w="sm" len="sm"/>
            <a:tailEnd type="none" w="sm" len="sm"/>
          </a:ln>
        </p:spPr>
      </p:sp>
      <p:sp>
        <p:nvSpPr>
          <p:cNvPr id="190" name="Google Shape;190;p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1" name="Google Shape;191;p13:notes"/>
          <p:cNvSpPr txBox="1"/>
          <p:nvPr/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13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2587204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524288"/>
            <a:headEnd type="none" w="sm" len="sm"/>
            <a:tailEnd type="none" w="sm" len="sm"/>
          </a:ln>
        </p:spPr>
      </p:sp>
      <p:sp>
        <p:nvSpPr>
          <p:cNvPr id="197" name="Google Shape;197;p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8" name="Google Shape;198;p14:notes"/>
          <p:cNvSpPr txBox="1"/>
          <p:nvPr/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14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53980292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524288"/>
            <a:headEnd type="none" w="sm" len="sm"/>
            <a:tailEnd type="none" w="sm" len="sm"/>
          </a:ln>
        </p:spPr>
      </p:sp>
      <p:sp>
        <p:nvSpPr>
          <p:cNvPr id="204" name="Google Shape;204;p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5" name="Google Shape;205;p15:notes"/>
          <p:cNvSpPr txBox="1"/>
          <p:nvPr/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15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4790763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524288"/>
            <a:headEnd type="none" w="sm" len="sm"/>
            <a:tailEnd type="none" w="sm" len="sm"/>
          </a:ln>
        </p:spPr>
      </p:sp>
      <p:sp>
        <p:nvSpPr>
          <p:cNvPr id="211" name="Google Shape;211;p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2" name="Google Shape;212;p16:notes"/>
          <p:cNvSpPr txBox="1"/>
          <p:nvPr/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16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2282939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524288"/>
            <a:headEnd type="none" w="sm" len="sm"/>
            <a:tailEnd type="none" w="sm" len="sm"/>
          </a:ln>
        </p:spPr>
      </p:sp>
      <p:sp>
        <p:nvSpPr>
          <p:cNvPr id="218" name="Google Shape;218;p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9" name="Google Shape;219;p17:notes"/>
          <p:cNvSpPr txBox="1"/>
          <p:nvPr/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17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4720996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524288"/>
            <a:headEnd type="none" w="sm" len="sm"/>
            <a:tailEnd type="none" w="sm" len="sm"/>
          </a:ln>
        </p:spPr>
      </p:sp>
      <p:sp>
        <p:nvSpPr>
          <p:cNvPr id="225" name="Google Shape;225;p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6" name="Google Shape;226;p18:notes"/>
          <p:cNvSpPr txBox="1"/>
          <p:nvPr/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18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1528299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524288"/>
            <a:headEnd type="none" w="sm" len="sm"/>
            <a:tailEnd type="none" w="sm" len="sm"/>
          </a:ln>
        </p:spPr>
      </p:sp>
      <p:sp>
        <p:nvSpPr>
          <p:cNvPr id="233" name="Google Shape;233;p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4" name="Google Shape;234;p19:notes"/>
          <p:cNvSpPr txBox="1"/>
          <p:nvPr/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19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3865082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9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155654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Google Shape;239;p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0" name="Google Shape;240;p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4753462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Google Shape;254;p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5" name="Google Shape;255;p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8417252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p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1" name="Google Shape;261;p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3245688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Google Shape;266;p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7" name="Google Shape;267;p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845616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524288"/>
            <a:headEnd type="none" w="sm" len="sm"/>
            <a:tailEnd type="none" w="sm" len="sm"/>
          </a:ln>
        </p:spPr>
      </p:sp>
      <p:sp>
        <p:nvSpPr>
          <p:cNvPr id="105" name="Google Shape;105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" name="Google Shape;106;p3:notes"/>
          <p:cNvSpPr txBox="1"/>
          <p:nvPr/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948953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524288"/>
            <a:headEnd type="none" w="sm" len="sm"/>
            <a:tailEnd type="none" w="sm" len="sm"/>
          </a:ln>
        </p:spPr>
      </p:sp>
      <p:sp>
        <p:nvSpPr>
          <p:cNvPr id="112" name="Google Shape;112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3" name="Google Shape;113;p4:notes"/>
          <p:cNvSpPr txBox="1"/>
          <p:nvPr/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594537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524288"/>
            <a:headEnd type="none" w="sm" len="sm"/>
            <a:tailEnd type="none" w="sm" len="sm"/>
          </a:ln>
        </p:spPr>
      </p:sp>
      <p:sp>
        <p:nvSpPr>
          <p:cNvPr id="122" name="Google Shape;122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" name="Google Shape;123;p5:notes"/>
          <p:cNvSpPr txBox="1"/>
          <p:nvPr/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390533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524288"/>
            <a:headEnd type="none" w="sm" len="sm"/>
            <a:tailEnd type="none" w="sm" len="sm"/>
          </a:ln>
        </p:spPr>
      </p:sp>
      <p:sp>
        <p:nvSpPr>
          <p:cNvPr id="136" name="Google Shape;136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7" name="Google Shape;137;p6:notes"/>
          <p:cNvSpPr txBox="1"/>
          <p:nvPr/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53011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524288"/>
            <a:headEnd type="none" w="sm" len="sm"/>
            <a:tailEnd type="none" w="sm" len="sm"/>
          </a:ln>
        </p:spPr>
      </p:sp>
      <p:sp>
        <p:nvSpPr>
          <p:cNvPr id="146" name="Google Shape;146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7" name="Google Shape;147;p7:notes"/>
          <p:cNvSpPr txBox="1"/>
          <p:nvPr/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7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8160621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4" name="Google Shape;154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4876247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524288"/>
            <a:headEnd type="none" w="sm" len="sm"/>
            <a:tailEnd type="none" w="sm" len="sm"/>
          </a:ln>
        </p:spPr>
      </p:sp>
      <p:sp>
        <p:nvSpPr>
          <p:cNvPr id="161" name="Google Shape;161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2" name="Google Shape;162;p9:notes"/>
          <p:cNvSpPr txBox="1"/>
          <p:nvPr/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9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463943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Διαφάνεια τίτλου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5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5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2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Σύγκριση" type="twoTxTwoObj">
  <p:cSld name="TWO_OBJECTS_WITH_TEXT"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3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34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72" name="Google Shape;72;p34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73" name="Google Shape;73;p34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74" name="Google Shape;74;p34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75" name="Google Shape;75;p3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3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3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Κεφαλίδα ενότητας" type="secHead">
  <p:cSld name="SECTION_HEADER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35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cap="none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35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81" name="Google Shape;81;p3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3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3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Τίτλος και Αντικείμενο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26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2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2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2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2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Δύο περιεχόμενα" type="twoObj">
  <p:cSld name="TWO_OBJECTS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2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2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0" name="Google Shape;30;p27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1" name="Google Shape;31;p2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2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2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Κατακόρυφος τίτλος και Κείμενο" type="vertTitleAndTx">
  <p:cSld name="VERTICAL_TITLE_AND_VERTICAL_TEXT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28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28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2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2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2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Τίτλος και Κατακόρυφο κείμενο" type="vertTx">
  <p:cSld name="VERTICAL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2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29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9"/>
            <a:ext cx="4525962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3" name="Google Shape;43;p2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2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2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Εικόνα με λεζάντα" type="picTx">
  <p:cSld name="PICTURE_WITH_CAPTION_TEXT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30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30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9" name="Google Shape;49;p30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50" name="Google Shape;50;p3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3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3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Περιεχόμενο με λεζάντα" type="objTx">
  <p:cSld name="OBJECT_WITH_CAPTION_TEXT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31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31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6" name="Google Shape;56;p31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57" name="Google Shape;57;p3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3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3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Κενή" type="blank">
  <p:cSld name="BLANK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3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3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3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Μόνο τίτλος" type="titleOnly">
  <p:cSld name="TITLE_ONLY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3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3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3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3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" name="Google Shape;11;p2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2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Google Shape;13;p2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" name="Google Shape;14;p2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"/>
          <p:cNvSpPr txBox="1">
            <a:spLocks noGrp="1"/>
          </p:cNvSpPr>
          <p:nvPr>
            <p:ph type="ctrTitle"/>
          </p:nvPr>
        </p:nvSpPr>
        <p:spPr>
          <a:xfrm>
            <a:off x="760412" y="304800"/>
            <a:ext cx="7772400" cy="820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FF"/>
              </a:buClr>
              <a:buSzPts val="3600"/>
              <a:buFont typeface="Calibri"/>
              <a:buNone/>
            </a:pPr>
            <a:r>
              <a:rPr lang="en-US" sz="3600" b="1" i="0" u="none" smtClean="0">
                <a:solidFill>
                  <a:srgbClr val="3333FF"/>
                </a:solidFill>
                <a:latin typeface="Calibri"/>
                <a:ea typeface="Calibri"/>
                <a:cs typeface="Calibri"/>
                <a:sym typeface="Calibri"/>
              </a:rPr>
              <a:t>HyperText</a:t>
            </a:r>
            <a:r>
              <a:rPr lang="en-US" sz="3600" b="1" i="0" u="none" dirty="0" smtClean="0">
                <a:solidFill>
                  <a:srgbClr val="3333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600" b="1" i="0" u="none" dirty="0">
                <a:solidFill>
                  <a:srgbClr val="3333FF"/>
                </a:solidFill>
                <a:latin typeface="Calibri"/>
                <a:ea typeface="Calibri"/>
                <a:cs typeface="Calibri"/>
                <a:sym typeface="Calibri"/>
              </a:rPr>
              <a:t>Markup Language - HTML</a:t>
            </a:r>
            <a:endParaRPr dirty="0"/>
          </a:p>
        </p:txBody>
      </p:sp>
      <p:sp>
        <p:nvSpPr>
          <p:cNvPr id="90" name="Google Shape;90;p1"/>
          <p:cNvSpPr txBox="1">
            <a:spLocks noGrp="1"/>
          </p:cNvSpPr>
          <p:nvPr>
            <p:ph type="subTitle" idx="1"/>
          </p:nvPr>
        </p:nvSpPr>
        <p:spPr>
          <a:xfrm>
            <a:off x="1371600" y="5300662"/>
            <a:ext cx="6400800" cy="10080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2000"/>
              <a:buNone/>
            </a:pPr>
            <a:r>
              <a:rPr lang="en-US" sz="2000" b="0" i="0" u="none" dirty="0" err="1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Προγρ</a:t>
            </a:r>
            <a:r>
              <a:rPr lang="en-US" sz="2000" b="0" i="0" u="none" dirty="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αμματιστικά εργαλεία για το διαδίκτυο</a:t>
            </a:r>
            <a:endParaRPr dirty="0"/>
          </a:p>
          <a:p>
            <a:pPr marL="0" lvl="0" indent="0" algn="ctr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98989"/>
              </a:buClr>
              <a:buSzPts val="2000"/>
              <a:buNone/>
            </a:pPr>
            <a:r>
              <a:rPr lang="en-US" sz="2000" b="0" i="0" u="none" dirty="0" err="1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Φίλι</a:t>
            </a:r>
            <a:r>
              <a:rPr lang="en-US" sz="2000" b="0" i="0" u="none" dirty="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ππος Κουτσάκας, Πολύγυρος 2013</a:t>
            </a:r>
            <a:endParaRPr dirty="0"/>
          </a:p>
          <a:p>
            <a:pPr marL="0" lvl="0" indent="0" algn="ctr" rtl="0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</a:pPr>
            <a:endParaRPr sz="1800" b="0" i="0" u="none" dirty="0">
              <a:solidFill>
                <a:srgbClr val="89898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lnSpc>
                <a:spcPct val="90000"/>
              </a:lnSpc>
              <a:spcBef>
                <a:spcPts val="220"/>
              </a:spcBef>
              <a:spcAft>
                <a:spcPts val="0"/>
              </a:spcAft>
              <a:buClr>
                <a:srgbClr val="888888"/>
              </a:buClr>
              <a:buSzPts val="1100"/>
              <a:buNone/>
            </a:pPr>
            <a:endParaRPr sz="1100" b="0" i="0" u="none" dirty="0">
              <a:solidFill>
                <a:srgbClr val="89898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lnSpc>
                <a:spcPct val="90000"/>
              </a:lnSpc>
              <a:spcBef>
                <a:spcPts val="220"/>
              </a:spcBef>
              <a:spcAft>
                <a:spcPts val="0"/>
              </a:spcAft>
              <a:buClr>
                <a:srgbClr val="888888"/>
              </a:buClr>
              <a:buSzPts val="1100"/>
              <a:buNone/>
            </a:pPr>
            <a:endParaRPr sz="1100" b="0" i="0" u="none" dirty="0">
              <a:solidFill>
                <a:srgbClr val="89898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spcBef>
                <a:spcPts val="220"/>
              </a:spcBef>
              <a:spcAft>
                <a:spcPts val="0"/>
              </a:spcAft>
              <a:buClr>
                <a:srgbClr val="888888"/>
              </a:buClr>
              <a:buSzPts val="1100"/>
              <a:buNone/>
            </a:pPr>
            <a:endParaRPr sz="1100" b="0" i="0" u="none" dirty="0">
              <a:solidFill>
                <a:srgbClr val="89898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91" name="Google Shape;91;p1" descr="http://t2.gstatic.com/images?q=tbn:ANd9GcSyrKwIH6vQTVi4C_T2rjxyNknkKCB6uBUO60bUdiaJPh2-gXtZ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588125" y="1628775"/>
            <a:ext cx="2087562" cy="2636837"/>
          </a:xfrm>
          <a:prstGeom prst="rect">
            <a:avLst/>
          </a:prstGeom>
          <a:noFill/>
          <a:ln>
            <a:noFill/>
          </a:ln>
        </p:spPr>
      </p:pic>
      <p:sp>
        <p:nvSpPr>
          <p:cNvPr id="92" name="Google Shape;92;p1" descr="data:image/jpeg;base64,/9j/4AAQSkZJRgABAQAAAQABAAD/2wCEAAkGBhMSERUUEhQWFRUVFBQUFhQUERUQGhgVFBQVFRQWFRUXHCYeGBkjGRQUHy8gIycpLC0sFh4xNTAqNSYrLCkBCQoKBQUFDQUFDSkYEhgpKSkpKSkpKSkpKSkpKSkpKSkpKSkpKSkpKSkpKSkpKSkpKSkpKSkpKSkpKSkpKSkpKf/AABEIAPcAzAMBIgACEQEDEQH/xAAcAAEAAgMBAQEAAAAAAAAAAAAABgcEBQgBAwL/xABIEAABAwIDBAcDCAgDCAMAAAABAAIDBBEFEiEGBzFBEyJRYXGBkQgyoRQjQlJygrHBYoOSorLC0eEVJDNDY3N0o7TS8SZTZP/EABQBAQAAAAAAAAAAAAAAAAAAAAD/xAAUEQEAAAAAAAAAAAAAAAAAAAAA/9oADAMBAAIRAxEAPwC8UREBERAREQERa/HNoKejiMtTK2Jg5uPE9jWjVx7gg2CKncX9pCnaSKamkltwdI9sIPfYBxt42UQxb2hMQlBbCyGC+mZrTI4eBecv7qDpFFXew9RjxZG6q+SSxODTcy5Jcp5h0LXRuNvXtViIC/MkgaCSQABckmwAHEkr9Lmbe/vNkrp308DyKWJxb1TbpntNi91uLb+6OHPidAvmTeDhrXZTW0wP/HZy772W2ocVhnF4ZY5B2xyNkGv2SVxOvrS1b43B0b3McODmOLCPAjVB26i5i2a36YjS2bK4VUfZN79u6Ua/tZlbWy+/DD6uzZHGmkP0ZrBhPdKOr+1lQWGi/LHggEG4IuCNQQeBBX6QEREBERAREQEREBERARFANoN9WH0ks8LjI6WDTK1lw+TXNG13AFptcmw10vZBI9sNr4MOpnTznuYwHrSPtoxo/E8hquVtsdsqjEqgzTu01EcYJyxt+q0fieJX6202znxKoM05sBcRxg9WNn1W9p7TxPoBH0HqIApTu32TZiNcyCVz2x2LnGNheSG20uAQwG/vO0HiQgx9k8frWSxwU1Y+nEjwy5mcyNpcbZnDUDxsukNkth6imlE1TiNTVPylpje4iK7ra5CTci2hWywPYSgpGgQU0TSLdcsEjzbmXvu74rdSxEuaQ8tDSSWgNIcC0gA3FxYkHQjh2INbtayd1FUNphmmdDI2MZg3rOaQLE6X1uPBceV1BJC90czHRvabOY9pY4eIK7aWsxrZqlq25amCOUcs7ASPsu4t8ig4wRdJYr7PeHSXMTpoD2NeJG+jwT8VEsT9m2cXNPVxv7BLG6E+rS4IKaRTTGdz2KUwJdTGRo+lA4TfujrfBQ6WItJa4EEGxBBBB7CDwQTPYHerVYa4NuZaa/WgeeA5mJx9w93A8xzXS+zW01PXwNnpn5mHQg6OY7mx7fouH9xcLjJSXYLbmbDKkSx3dG6wmivo9n5OGpB5eBIQdeosHBMaiq4I54HZo5G5mn8QRycDcEciFnICIiAiIgIiICIsevr44Y3SyvayNgLnPcbAAcyUHxxvGYqSCSeZ2WONpc4/gAObibADtK43xjETPUTTEWMsskhHYXvLrfFTPepvOficvRxXZSxu6jToZHcOkePwHIHtJUAQCt7sdsdPiVR0FOBcDO97jZrGXALjzOpAsNdVole/s97MyCCervkMr2RRuLQ+7Inh0uh5OPVvyLSeSCebC7sqTDGdRvSTEWfO9ozG/FrBwY3uHmSt3h2zNPBPNURRhss+QSOGmjAAAANAOZtxPFbQIgIiICIiAiIgKM7Y7vaTEoyJ4wJLdSdgAkaeWv0h+ibjw4qTIg462x2Onw2oME4745ADlkZyc38xyK0S6/282KixOldDJYPF3RSWuY5LaH7J4Ecx3gLkrFcLkpppIZm5ZI3FjmnkR38xzB5ghBY247b80lT8kmd8xUOAaSdI5jo09wdo09+U9q6SXDoK6t3S7Y/4hh7HPN5ofmpu0lo6r/vNsfEOQTVERAREQEREBcobxd41ViMrmSHJBG9wZCwnLdpIDnni93edByAXU2J1gihkkOgjje8nuY0uP4LiiR5JJPEm58TqUH5RFM9i93s9RUUZngf8mqZHC4JYTHGAZH9oZqOtz4BBq9idjZsSqWwxAgaGSS1xHHfVx7+wcz5rrfB8JjpYI4IRljiYGNHcOZ7STck9pK+OA7OU9FEIqaJsTOJDdST2ucdXHvJWyQEREBERAREQEREBERAVLe0LsWHRsxCJvWZlinsOLCbRvPgTl8HN7FdKw8YwtlTBLBILslY6N3g4WuO8cfJBxSrE3G7UfJcSbE42jqh0LuzpOMR8c12/fUFxPD3QTSQv0fE98bvFji0/gvjTzuY5r2mzmuDmkci03B9Qg7eRa3ZzGBV0kFQ3hLEx9uwkDMPI3HktkgIiICIiCD758Z+T4RPrZ02WBv6w9b9wPXKqvD2lMWN6SnHD5yZ3joxn8/qqPQSbdxsyK/EYIHC8eYvl/wCHGMzh52DfvLoufeNSxVvyFrTnjytf1cjWNIZly6dYWcNB2KufZtwa76qqI91rIGnvcekf8Gx+q1+L67TVX2o/4IkHQzXXF/NQpu9eldXOo4w5z43ujkcRkDXMl6J9rjrWNuHFTKIdUeA/Bc14WP8A5FWf85U/92UF8bV7dUmHNYaqQtMgJY0Mc4uylodawsLZwdSFFX7/ALDBwMp/VqVbS7FUuICP5SwP6MHKezNbNbxyj0UU2s3X4fBh9XIyBueOlne05RcObE4tPDkbFBiT+0RQg9WOV3ll9NF98F36QVU7YYoHgnUuc4WDczQdALk2J9FF9yGzdPURkzRtfo46gfWKuCk2TpYnBzIWgjgbINs11xftUU263j02FhnTBz3yBxZGwcQ0tBLj9EdbTtsVLFzLvQqX4li9Q2PrNp29DGBrcxXzgdpMnSegQdBbMbSMrYekaLdovm0OrSDzuLLG2123gwyASz5jndkYxgBLnZS7gSLNFtT3hVluG2huOice1npqz4G3ko9vYxR+KYq6nhOaOla6JoGoMv8AtCO8vAZ4RoLw2Q2vjr4ukYMugOW9+q4Ag8B2kW7l9dqdsKbD4xJVPyBxLWANc4ucBewsONu2yqHcNjuV3ROPMsse/rN/MeS2ntJH/L0Y7ZpP4B/VBamCY3HVRCWO4B5OsD3XsTxWwUQ3Xx2oh4qXoOYN+uEdDi0jgLCeOOYeJGR/7zCfNV4rp9pWktLRyW95kzCfsuY4fxlUsg6x3QPvg1H9h49JXhTFQHcbUh2DQAG5Y6Zh7j0rnAejmnzU+QEREBERBQ/tLU3ztG/tZMy/2XRkD94qlVf/ALScF6akf9WaRv7UYP8AIqAQdRbpGxQ4HFJAC/qSyyDg50wLs7f3Q0dwCouq2tmkxOerihOeV+YRvu8sHVyg2tewAHJWb7OGOZoKmlcdY3tmZ9mQZX28HMb+0oxDE07R1YsLfKH6frGoP0dstoqiwZmYP0WNZ/dQ7BqarkxB4Dj0/Su6Um93P6UdICR2uv8AFdcQwNAFmgaDgAFznsoL4/Vn/wDXN8ah5QdAbP00kdPGyT3mtA8hwHotbvGfbCq3/lZh6sI/NSIKI725C3Bqwg2+aA8nSMaR6EoIf7P7fmCf0f5irfVSbgR/lj9n+ZyttBqNrsdFFRT1J/2UbnN73nqxjzeWjzVL7jsBMsxmfqbmQk8zfS/nc+a3vtDY6ejp6Fh60z+leB9RhysB7i4uP6tSzdVgggowbWLrW8BwQUvtFI/BcVq2x9UG8sFhoM/Wit3NzOH3VJtx2y5e/p5BfXOSeZPu/wBfNTzeNusixSSKUuLJI25DYizmZswDtORLuH1ipHsts4yihEbTc8SbW1QUXitKcN2hlY3RkzhNGB/vPnBbwd0jVu9/df0v+GAcHmV58bwN/Mq3sS2ap55GySxtc9oADrC9gbgE8bXJ071Te/aQf4lQRAWDIi4W4deUi1v1fxQWnu9jtRM71JVo9i2Wo4vBbxBSntLf6VF9uf8AhiVEK6/aVqryUcd+DJnkfacxo/hKpRBeHs240f8ANUpvbqTt0Ngf9N+vK/U9CryVZ7g9nxBhvTEdepeX359GwlkY+D3feVmICIiAiIg0+02ydNiETYqphexrxIAHujs4AtvdpB4OKpbfrsZTUUFH8khbE3PMx1rkuJDHNLnOuXHqu4ldArn7fzXSxyOpZA58UkkdXTvLr9Gcjop4teLc1nAcr9h0DR7hHyDF2BnumGYS/Yygj98RqT4ZshWDHqmZ8LmsfPI9rszHXaZQ5p6pNrt11Wk9nvE4osSeyTR80LmROP1muDy3zDT+z3rpCyAOCobYvZGsjxeaSaBzA6Z0nvsk0dI53vNJ+sFfS8yhB6onvVw+WfCqmKBhfI8RgNBa3QSsc43cQODSpYhCCttyuCTU9NaZhYbWsbcQ49misleAL1BQ21Wy9ZVY9JJLERGMrYSHB4MbQA0i3C/WcRpYuV4YdSCKJjB9FoCyMgve2vavUBERAVG77NnqyXEoaiCAyMjgY0OuyxcHyOItmzfSHJXkvC0HiEHPdPtjtBGwMjgytAsOo02Hm5ZmCbVY8+djZmvDCdbNA15a3Kvfox2D0XxrJ2RRvkfYNY1z3G3BrQS4+gQczb78ZdPieV2hhhijI7HkGR49X28lAqanL3tY0Xc5waB2lxsPiVlY9irqmpmndxlkfJ4ZnEgeQsPJSXdBg3ynF6ZpF2xuM7vCIZm3+/kHmg6iwTDG09PFA33Yo2Rj7jQL/C6zURAREQEREBQzensGMToy1lhPES+Fx0ubdaMnkHAAdxDTyUzRBxS101LOD1opoZL6jK5kjDzB5ghdZ7A7YMxKjZO2wf7krB9CVoGYeB4juIUa3r7qWYiwz04DatjfATNA0Y/sd2O8jpwpndvttJhNaekDhE49HURkG4ykjNl+uw307Ljmg6uRfKmqWyMa9jg5j2hzXA3Ba4XBB7CCvqgIiICIiAiIgIiICIiAqu3+bWCnoRTMd85VHKQOIhaQXnzOVveC7sVk4hXxwRPllcGMjaXuceAa0XJXIu3e1r8RrZKh1w0nLEw/Qib7jfHiT3uKCPq7vZtwXWqqiOAZAw+Pzkn4R+qpFdYbosC+S4TTtIs+QGd/jL1m37wzIPJBMkREBERAREQEREBc++0NsoyGeKsjFunuyUDT5xgBa/xc3j9i/NdBKI7z9ijidCYWENlY4SxF3AvaCMrjyBDiL8tEFb7hNv5A7/D5g57NTC8Nc/ozxLHkcGHUgngdOel5QVLHi7HNcASLtcHC44i45rkClqa7B6wOAfBPGbFrho5vMOHB7DblpwIPAq0NkN5dAOnmhjbSV0rSTHJLIKSaS4N9DljcbGxIFs3E3KC80UN3ebzIMUYQB0VQwXkhJvpwzxn6TL+Y58id1Ds62AzvpAGSzuzu6R0ssZfmJLujz9UnMfdty7EG4RYeHmew6cRA5dejLyM1zqC4DQi2nI31KzEBEuiAiIgLwlfieoaxpc9wa1oJc5xDQAOJJOgCoHervoNQHUtA4iE3bJOOqZRwLY+bWdp4nuHEMffVvPFW80dK69PG75x7TpLI3kDzjafU68AFU6LZbP7Oz1szYaaMve7s0DRzc93BrR2lBn7A7LuxCvhgAOUuzSnsiZq8+Y0He4Lr9jAAABYAWA7AOCiW7rd3DhcGUWfO8AzTWtcjg1nYwfHie6XoCIiAiIgIiICIiAiIg1W0Wy9NXRGKpibI3WxIs5pPNjhq0+CqfBtwuSoqo6jK6kcz5icPDZmvBBaQALaAua4HQ2Bt2XavHNBFiLg6EHXQoOb8U3TYlhTzWUsrHspwZRMx4jcGNBJLo3aEZeIBcCCt5S+0o67BJRgjKBIWTEEu5ljS2wHcT5qzMX3d080MkMT5qZkjS1zKeUtYQeXROuwDtygXVN7Rez1Ww3dSyMqW62b/AKMno45T+15ILp2Q3gUeJNvTydcC7oX2ZI3xbfUd4uFI7rjOooaugmaXsmppWG7XEOiII5tdz8l9cV2zraiUyy1MpeeyRzALC1mtaQGjwCDq/BNmI6WSaSOSY9O90j2SSmRge43LmNI6p5eAHYtnUVbIxeR7WDte4MHqVx2zbGuAIFZUgHl8pl/8lramtkkN5Huee17i8+pKDrHFd6mF0989XE4j6MRM5/6YKguPe0dC0EUdO+Q8nzERN8crbuPqFQSIJLtXvErcRP8AmJT0d7iFnzcY7OqPePe4kqNLabO7MVNdL0VNE6R2lyNGtB+k9x0aPFX7sHuMpqTLLV5amca5SPmmHuaffPe7TuQVZsFufqsRLZHgwUx16V7dXj/dMPvfaOnjwXRWy2yFNh8PRU0eUcXPPWe8/We7mfgOQC3IC9QEREBERAREQEREBERAREQEREBERB8KuijlaWSsbI08WvaHg+R0ULxfcphU5J6AwuPOB5j/AHNWj0U0qq6OMXke1o/ScB6dq0dXt1Ts0bmkP6LbD1dZBXFf7NcZv0NY9vYJIWv9XNc38Fo5/ZvrAepU07h+l0rPgGlWbPvDk+hC0facXfgAsGTbqqPDox4Mv+JQRTBvZt6t6uqs76sDLgffk4/sqSUXs94ay2d08vaHStaD5MaD8VsaLeBK0Wkja/vB6M+liFsYd4UZ96J7fAtd/RBvcGwOCkiEVNE2Jg+iwWue1x4uPeblZ6xMPxSKduaNwcOY4EeI4hZaAiIgIiICIiAiIgIiICIiAiIgLwmyxq7EmRC7zryaNSfALQ020rs73P8Adt1YwBx5dbl3+KDb1eMZWOeyN7w0XvboxbuzanyCiNdtZUSaNIjH6A1/aOvpZZkmJVFQ7I02DrjK0AC3O542WfHsWzS73d4AAue48ggh0dJJM+wDnvPeXHzJ5LJqNmp2Oy9G497QXA+BCsOiw6OIWjaB2niT4nmslBWQ2aqP/qf6WWPNhcjPeY5vi0hWbTVReXDI5oabXdYAkdiyEFR9AnQK0qjDIn+9G09+UX9RqtXVbHxO9wlh8cw9Dr8UEGpZHxuDmOLXDmDb/wBhTHB9sA6zZ+qfrj3T4j6P4eC1Nfs7JFqRmb9ZuvqOIWv6BBZbXAi41B5jVeqCYXiskB0N282Hh5dhUww/E2TNu0682niP7d6DLREQEREBERAREQEREBYWLVhjju33ibDu71mrS4zLmcGjg3j4oNNBQvmfbiTqST8SVt6HC4+sGAl406RzbtB/RF19sJw63Xd90fmtsgxMPwxkIs3Uni48T/ZfUTF2YNBBGl3NNvLhdfZEH4ja4cSD5W/NftEQEREBERAIWgxbABq+MeLfzb/Rb9EEE6BfuEOY4OabEcwt/iuGC+do8R+a1vQIN7heJdKNdHDiO3vCzlGaUljw4cjr4c1JQUHqIiAiIgIiICIvxI6wQfGqqLaDj29iw6ajzHXgOKyuiWSxlhZB+gEREBERAREQEREBERAREQeEXWpnpMpty5Lbr5zR3CDUdAtrSO6g7tPRfLol9YBZB9kREBERAREQF4Wr1EHgavURAREQEREBERAREQEREBERAREQfnIvQ1eogIiICIiAiIgIiICIiAiIgIiICIiAiIgIiICIiAiIgIiICIiAiIg//9k="/>
          <p:cNvSpPr txBox="1"/>
          <p:nvPr/>
        </p:nvSpPr>
        <p:spPr>
          <a:xfrm>
            <a:off x="155575" y="-144462"/>
            <a:ext cx="304800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" name="Google Shape;93;p1" descr="data:image/jpeg;base64,/9j/4AAQSkZJRgABAQAAAQABAAD/2wCEAAkGBhMSERUUEhQWFRUVFBQUFhQUERUQGhgVFBQVFRQWFRUXHCYeGBkjGRQUHy8gIycpLC0sFh4xNTAqNSYrLCkBCQoKBQUFDQUFDSkYEhgpKSkpKSkpKSkpKSkpKSkpKSkpKSkpKSkpKSkpKSkpKSkpKSkpKSkpKSkpKSkpKSkpKf/AABEIAPcAzAMBIgACEQEDEQH/xAAcAAEAAgMBAQEAAAAAAAAAAAAABgcEBQgBAwL/xABIEAABAwIDBAcDCAgDCAMAAAABAAIDBBEFEiEGBzFBEyJRYXGBkQgyoRQjQlJygrHBYoOSorLC0eEVJDNDY3N0o7TS8SZTZP/EABQBAQAAAAAAAAAAAAAAAAAAAAD/xAAUEQEAAAAAAAAAAAAAAAAAAAAA/9oADAMBAAIRAxEAPwC8UREBERAREQERa/HNoKejiMtTK2Jg5uPE9jWjVx7gg2CKncX9pCnaSKamkltwdI9sIPfYBxt42UQxb2hMQlBbCyGC+mZrTI4eBecv7qDpFFXew9RjxZG6q+SSxODTcy5Jcp5h0LXRuNvXtViIC/MkgaCSQABckmwAHEkr9Lmbe/vNkrp308DyKWJxb1TbpntNi91uLb+6OHPidAvmTeDhrXZTW0wP/HZy772W2ocVhnF4ZY5B2xyNkGv2SVxOvrS1b43B0b3McODmOLCPAjVB26i5i2a36YjS2bK4VUfZN79u6Ua/tZlbWy+/DD6uzZHGmkP0ZrBhPdKOr+1lQWGi/LHggEG4IuCNQQeBBX6QEREBERAREQEREBERARFANoN9WH0ks8LjI6WDTK1lw+TXNG13AFptcmw10vZBI9sNr4MOpnTznuYwHrSPtoxo/E8hquVtsdsqjEqgzTu01EcYJyxt+q0fieJX6202znxKoM05sBcRxg9WNn1W9p7TxPoBH0HqIApTu32TZiNcyCVz2x2LnGNheSG20uAQwG/vO0HiQgx9k8frWSxwU1Y+nEjwy5mcyNpcbZnDUDxsukNkth6imlE1TiNTVPylpje4iK7ra5CTci2hWywPYSgpGgQU0TSLdcsEjzbmXvu74rdSxEuaQ8tDSSWgNIcC0gA3FxYkHQjh2INbtayd1FUNphmmdDI2MZg3rOaQLE6X1uPBceV1BJC90czHRvabOY9pY4eIK7aWsxrZqlq25amCOUcs7ASPsu4t8ig4wRdJYr7PeHSXMTpoD2NeJG+jwT8VEsT9m2cXNPVxv7BLG6E+rS4IKaRTTGdz2KUwJdTGRo+lA4TfujrfBQ6WItJa4EEGxBBBB7CDwQTPYHerVYa4NuZaa/WgeeA5mJx9w93A8xzXS+zW01PXwNnpn5mHQg6OY7mx7fouH9xcLjJSXYLbmbDKkSx3dG6wmivo9n5OGpB5eBIQdeosHBMaiq4I54HZo5G5mn8QRycDcEciFnICIiAiIgIiICIsevr44Y3SyvayNgLnPcbAAcyUHxxvGYqSCSeZ2WONpc4/gAObibADtK43xjETPUTTEWMsskhHYXvLrfFTPepvOficvRxXZSxu6jToZHcOkePwHIHtJUAQCt7sdsdPiVR0FOBcDO97jZrGXALjzOpAsNdVole/s97MyCCervkMr2RRuLQ+7Inh0uh5OPVvyLSeSCebC7sqTDGdRvSTEWfO9ozG/FrBwY3uHmSt3h2zNPBPNURRhss+QSOGmjAAAANAOZtxPFbQIgIiICIiAiIgKM7Y7vaTEoyJ4wJLdSdgAkaeWv0h+ibjw4qTIg462x2Onw2oME4745ADlkZyc38xyK0S6/282KixOldDJYPF3RSWuY5LaH7J4Ecx3gLkrFcLkpppIZm5ZI3FjmnkR38xzB5ghBY247b80lT8kmd8xUOAaSdI5jo09wdo09+U9q6SXDoK6t3S7Y/4hh7HPN5ofmpu0lo6r/vNsfEOQTVERAREQEREBcobxd41ViMrmSHJBG9wZCwnLdpIDnni93edByAXU2J1gihkkOgjje8nuY0uP4LiiR5JJPEm58TqUH5RFM9i93s9RUUZngf8mqZHC4JYTHGAZH9oZqOtz4BBq9idjZsSqWwxAgaGSS1xHHfVx7+wcz5rrfB8JjpYI4IRljiYGNHcOZ7STck9pK+OA7OU9FEIqaJsTOJDdST2ucdXHvJWyQEREBERAREQEREBERAVLe0LsWHRsxCJvWZlinsOLCbRvPgTl8HN7FdKw8YwtlTBLBILslY6N3g4WuO8cfJBxSrE3G7UfJcSbE42jqh0LuzpOMR8c12/fUFxPD3QTSQv0fE98bvFji0/gvjTzuY5r2mzmuDmkci03B9Qg7eRa3ZzGBV0kFQ3hLEx9uwkDMPI3HktkgIiICIiCD758Z+T4RPrZ02WBv6w9b9wPXKqvD2lMWN6SnHD5yZ3joxn8/qqPQSbdxsyK/EYIHC8eYvl/wCHGMzh52DfvLoufeNSxVvyFrTnjytf1cjWNIZly6dYWcNB2KufZtwa76qqI91rIGnvcekf8Gx+q1+L67TVX2o/4IkHQzXXF/NQpu9eldXOo4w5z43ujkcRkDXMl6J9rjrWNuHFTKIdUeA/Bc14WP8A5FWf85U/92UF8bV7dUmHNYaqQtMgJY0Mc4uylodawsLZwdSFFX7/ALDBwMp/VqVbS7FUuICP5SwP6MHKezNbNbxyj0UU2s3X4fBh9XIyBueOlne05RcObE4tPDkbFBiT+0RQg9WOV3ll9NF98F36QVU7YYoHgnUuc4WDczQdALk2J9FF9yGzdPURkzRtfo46gfWKuCk2TpYnBzIWgjgbINs11xftUU263j02FhnTBz3yBxZGwcQ0tBLj9EdbTtsVLFzLvQqX4li9Q2PrNp29DGBrcxXzgdpMnSegQdBbMbSMrYekaLdovm0OrSDzuLLG2123gwyASz5jndkYxgBLnZS7gSLNFtT3hVluG2huOice1npqz4G3ko9vYxR+KYq6nhOaOla6JoGoMv8AtCO8vAZ4RoLw2Q2vjr4ukYMugOW9+q4Ag8B2kW7l9dqdsKbD4xJVPyBxLWANc4ucBewsONu2yqHcNjuV3ROPMsse/rN/MeS2ntJH/L0Y7ZpP4B/VBamCY3HVRCWO4B5OsD3XsTxWwUQ3Xx2oh4qXoOYN+uEdDi0jgLCeOOYeJGR/7zCfNV4rp9pWktLRyW95kzCfsuY4fxlUsg6x3QPvg1H9h49JXhTFQHcbUh2DQAG5Y6Zh7j0rnAejmnzU+QEREBERBQ/tLU3ztG/tZMy/2XRkD94qlVf/ALScF6akf9WaRv7UYP8AIqAQdRbpGxQ4HFJAC/qSyyDg50wLs7f3Q0dwCouq2tmkxOerihOeV+YRvu8sHVyg2tewAHJWb7OGOZoKmlcdY3tmZ9mQZX28HMb+0oxDE07R1YsLfKH6frGoP0dstoqiwZmYP0WNZ/dQ7BqarkxB4Dj0/Su6Um93P6UdICR2uv8AFdcQwNAFmgaDgAFznsoL4/Vn/wDXN8ah5QdAbP00kdPGyT3mtA8hwHotbvGfbCq3/lZh6sI/NSIKI725C3Bqwg2+aA8nSMaR6EoIf7P7fmCf0f5irfVSbgR/lj9n+ZyttBqNrsdFFRT1J/2UbnN73nqxjzeWjzVL7jsBMsxmfqbmQk8zfS/nc+a3vtDY6ejp6Fh60z+leB9RhysB7i4uP6tSzdVgggowbWLrW8BwQUvtFI/BcVq2x9UG8sFhoM/Wit3NzOH3VJtx2y5e/p5BfXOSeZPu/wBfNTzeNusixSSKUuLJI25DYizmZswDtORLuH1ipHsts4yihEbTc8SbW1QUXitKcN2hlY3RkzhNGB/vPnBbwd0jVu9/df0v+GAcHmV58bwN/Mq3sS2ap55GySxtc9oADrC9gbgE8bXJ071Te/aQf4lQRAWDIi4W4deUi1v1fxQWnu9jtRM71JVo9i2Wo4vBbxBSntLf6VF9uf8AhiVEK6/aVqryUcd+DJnkfacxo/hKpRBeHs240f8ANUpvbqTt0Ngf9N+vK/U9CryVZ7g9nxBhvTEdepeX359GwlkY+D3feVmICIiAiIg0+02ydNiETYqphexrxIAHujs4AtvdpB4OKpbfrsZTUUFH8khbE3PMx1rkuJDHNLnOuXHqu4ldArn7fzXSxyOpZA58UkkdXTvLr9Gcjop4teLc1nAcr9h0DR7hHyDF2BnumGYS/Yygj98RqT4ZshWDHqmZ8LmsfPI9rszHXaZQ5p6pNrt11Wk9nvE4osSeyTR80LmROP1muDy3zDT+z3rpCyAOCobYvZGsjxeaSaBzA6Z0nvsk0dI53vNJ+sFfS8yhB6onvVw+WfCqmKBhfI8RgNBa3QSsc43cQODSpYhCCttyuCTU9NaZhYbWsbcQ49misleAL1BQ21Wy9ZVY9JJLERGMrYSHB4MbQA0i3C/WcRpYuV4YdSCKJjB9FoCyMgve2vavUBERAVG77NnqyXEoaiCAyMjgY0OuyxcHyOItmzfSHJXkvC0HiEHPdPtjtBGwMjgytAsOo02Hm5ZmCbVY8+djZmvDCdbNA15a3Kvfox2D0XxrJ2RRvkfYNY1z3G3BrQS4+gQczb78ZdPieV2hhhijI7HkGR49X28lAqanL3tY0Xc5waB2lxsPiVlY9irqmpmndxlkfJ4ZnEgeQsPJSXdBg3ynF6ZpF2xuM7vCIZm3+/kHmg6iwTDG09PFA33Yo2Rj7jQL/C6zURAREQEREBQzensGMToy1lhPES+Fx0ubdaMnkHAAdxDTyUzRBxS101LOD1opoZL6jK5kjDzB5ghdZ7A7YMxKjZO2wf7krB9CVoGYeB4juIUa3r7qWYiwz04DatjfATNA0Y/sd2O8jpwpndvttJhNaekDhE49HURkG4ykjNl+uw307Ljmg6uRfKmqWyMa9jg5j2hzXA3Ba4XBB7CCvqgIiICIiAiIgIiICIiAqu3+bWCnoRTMd85VHKQOIhaQXnzOVveC7sVk4hXxwRPllcGMjaXuceAa0XJXIu3e1r8RrZKh1w0nLEw/Qib7jfHiT3uKCPq7vZtwXWqqiOAZAw+Pzkn4R+qpFdYbosC+S4TTtIs+QGd/jL1m37wzIPJBMkREBERAREQEREBc++0NsoyGeKsjFunuyUDT5xgBa/xc3j9i/NdBKI7z9ijidCYWENlY4SxF3AvaCMrjyBDiL8tEFb7hNv5A7/D5g57NTC8Nc/ozxLHkcGHUgngdOel5QVLHi7HNcASLtcHC44i45rkClqa7B6wOAfBPGbFrho5vMOHB7DblpwIPAq0NkN5dAOnmhjbSV0rSTHJLIKSaS4N9DljcbGxIFs3E3KC80UN3ebzIMUYQB0VQwXkhJvpwzxn6TL+Y58id1Ds62AzvpAGSzuzu6R0ssZfmJLujz9UnMfdty7EG4RYeHmew6cRA5dejLyM1zqC4DQi2nI31KzEBEuiAiIgLwlfieoaxpc9wa1oJc5xDQAOJJOgCoHervoNQHUtA4iE3bJOOqZRwLY+bWdp4nuHEMffVvPFW80dK69PG75x7TpLI3kDzjafU68AFU6LZbP7Oz1szYaaMve7s0DRzc93BrR2lBn7A7LuxCvhgAOUuzSnsiZq8+Y0He4Lr9jAAABYAWA7AOCiW7rd3DhcGUWfO8AzTWtcjg1nYwfHie6XoCIiAiIgIiICIiAiIg1W0Wy9NXRGKpibI3WxIs5pPNjhq0+CqfBtwuSoqo6jK6kcz5icPDZmvBBaQALaAua4HQ2Bt2XavHNBFiLg6EHXQoOb8U3TYlhTzWUsrHspwZRMx4jcGNBJLo3aEZeIBcCCt5S+0o67BJRgjKBIWTEEu5ljS2wHcT5qzMX3d080MkMT5qZkjS1zKeUtYQeXROuwDtygXVN7Rez1Ww3dSyMqW62b/AKMno45T+15ILp2Q3gUeJNvTydcC7oX2ZI3xbfUd4uFI7rjOooaugmaXsmppWG7XEOiII5tdz8l9cV2zraiUyy1MpeeyRzALC1mtaQGjwCDq/BNmI6WSaSOSY9O90j2SSmRge43LmNI6p5eAHYtnUVbIxeR7WDte4MHqVx2zbGuAIFZUgHl8pl/8lramtkkN5Huee17i8+pKDrHFd6mF0989XE4j6MRM5/6YKguPe0dC0EUdO+Q8nzERN8crbuPqFQSIJLtXvErcRP8AmJT0d7iFnzcY7OqPePe4kqNLabO7MVNdL0VNE6R2lyNGtB+k9x0aPFX7sHuMpqTLLV5amca5SPmmHuaffPe7TuQVZsFufqsRLZHgwUx16V7dXj/dMPvfaOnjwXRWy2yFNh8PRU0eUcXPPWe8/We7mfgOQC3IC9QEREBERAREQEREBERAREQEREBERB8KuijlaWSsbI08WvaHg+R0ULxfcphU5J6AwuPOB5j/AHNWj0U0qq6OMXke1o/ScB6dq0dXt1Ts0bmkP6LbD1dZBXFf7NcZv0NY9vYJIWv9XNc38Fo5/ZvrAepU07h+l0rPgGlWbPvDk+hC0facXfgAsGTbqqPDox4Mv+JQRTBvZt6t6uqs76sDLgffk4/sqSUXs94ay2d08vaHStaD5MaD8VsaLeBK0Wkja/vB6M+liFsYd4UZ96J7fAtd/RBvcGwOCkiEVNE2Jg+iwWue1x4uPeblZ6xMPxSKduaNwcOY4EeI4hZaAiIgIiICIiAiIgIiICIiAiIgLwmyxq7EmRC7zryaNSfALQ020rs73P8Adt1YwBx5dbl3+KDb1eMZWOeyN7w0XvboxbuzanyCiNdtZUSaNIjH6A1/aOvpZZkmJVFQ7I02DrjK0AC3O542WfHsWzS73d4AAue48ggh0dJJM+wDnvPeXHzJ5LJqNmp2Oy9G497QXA+BCsOiw6OIWjaB2niT4nmslBWQ2aqP/qf6WWPNhcjPeY5vi0hWbTVReXDI5oabXdYAkdiyEFR9AnQK0qjDIn+9G09+UX9RqtXVbHxO9wlh8cw9Dr8UEGpZHxuDmOLXDmDb/wBhTHB9sA6zZ+qfrj3T4j6P4eC1Nfs7JFqRmb9ZuvqOIWv6BBZbXAi41B5jVeqCYXiskB0N282Hh5dhUww/E2TNu0682niP7d6DLREQEREBERAREQEREBYWLVhjju33ibDu71mrS4zLmcGjg3j4oNNBQvmfbiTqST8SVt6HC4+sGAl406RzbtB/RF19sJw63Xd90fmtsgxMPwxkIs3Uni48T/ZfUTF2YNBBGl3NNvLhdfZEH4ja4cSD5W/NftEQEREBERAIWgxbABq+MeLfzb/Rb9EEE6BfuEOY4OabEcwt/iuGC+do8R+a1vQIN7heJdKNdHDiO3vCzlGaUljw4cjr4c1JQUHqIiAiIgIiICIvxI6wQfGqqLaDj29iw6ajzHXgOKyuiWSxlhZB+gEREBERAREQEREBERAREQeEXWpnpMpty5Lbr5zR3CDUdAtrSO6g7tPRfLol9YBZB9kREBERAREQF4Wr1EHgavURAREQEREBERAREQEREBERAREQfnIvQ1eogIiICIiAiIgIiICIiAiIgIiICIiAiIgIiICIiAiIgIiICIiAiIg//9k="/>
          <p:cNvSpPr txBox="1"/>
          <p:nvPr/>
        </p:nvSpPr>
        <p:spPr>
          <a:xfrm>
            <a:off x="155575" y="-144462"/>
            <a:ext cx="304800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4" name="Google Shape;94;p1" descr="http://t3.gstatic.com/images?q=tbn:ANd9GcQkT6Hu0up39j63Krouki2sLKCfFoTmXPgW3dbEqpCjW_DmnQ9y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700337" y="1412875"/>
            <a:ext cx="3524250" cy="3455987"/>
          </a:xfrm>
          <a:prstGeom prst="rect">
            <a:avLst/>
          </a:prstGeom>
          <a:noFill/>
          <a:ln>
            <a:noFill/>
          </a:ln>
        </p:spPr>
      </p:pic>
      <p:pic>
        <p:nvPicPr>
          <p:cNvPr id="95" name="Google Shape;95;p1" descr="http://t0.gstatic.com/images?q=tbn:ANd9GcQ5al1g6uL1RuvNWDY7nUY6t5AEE3RsXtbfR2odGBzw041-V-HiGA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79387" y="1700212"/>
            <a:ext cx="2276475" cy="2538412"/>
          </a:xfrm>
          <a:prstGeom prst="rect">
            <a:avLst/>
          </a:prstGeom>
          <a:noFill/>
          <a:ln>
            <a:noFill/>
          </a:ln>
        </p:spPr>
      </p:pic>
      <p:pic>
        <p:nvPicPr>
          <p:cNvPr id="96" name="Google Shape;96;p1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2195512" y="5949950"/>
            <a:ext cx="4467225" cy="7048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1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44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Διάφορες μορφοποιήσεις</a:t>
            </a:r>
            <a:endParaRPr/>
          </a:p>
        </p:txBody>
      </p:sp>
      <p:sp>
        <p:nvSpPr>
          <p:cNvPr id="173" name="Google Shape;173;p1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sz="32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Ορισμός του χρώματος του φόντου και του κειμένου της σελίδας</a:t>
            </a:r>
            <a:endParaRPr/>
          </a:p>
          <a:p>
            <a:pPr marL="742950" marR="0" lvl="1" indent="-28575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FF0000"/>
              </a:buClr>
              <a:buSzPts val="2800"/>
              <a:buFont typeface="Arial"/>
              <a:buChar char="–"/>
            </a:pPr>
            <a:r>
              <a:rPr lang="en-US" sz="2800" b="1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&lt;BODY BGCOLOR=RED TEXT=WHITE&gt;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sz="32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Ορισμός γραμματοσειρών</a:t>
            </a:r>
            <a:endParaRPr/>
          </a:p>
          <a:p>
            <a:pPr marL="742950" marR="0" lvl="1" indent="-28575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FF0000"/>
              </a:buClr>
              <a:buSzPts val="2800"/>
              <a:buFont typeface="Arial"/>
              <a:buChar char="–"/>
            </a:pPr>
            <a:r>
              <a:rPr lang="en-US" sz="2800" b="1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&lt;FONT FACE = "Arial"&gt;</a:t>
            </a: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κείμενο </a:t>
            </a:r>
            <a:r>
              <a:rPr lang="en-US" sz="2800" b="1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&lt;/FONT&gt; </a:t>
            </a:r>
            <a:endParaRPr/>
          </a:p>
          <a:p>
            <a:pPr marL="742950" marR="0" lvl="1" indent="-28575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FF0000"/>
              </a:buClr>
              <a:buSzPts val="2800"/>
              <a:buFont typeface="Arial"/>
              <a:buChar char="–"/>
            </a:pPr>
            <a:r>
              <a:rPr lang="en-US" sz="2800" b="1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&lt;FONT COLOR=x&gt;</a:t>
            </a: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κείμενο </a:t>
            </a:r>
            <a:r>
              <a:rPr lang="en-US" sz="2800" b="1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&lt;/FONT&gt; 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1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44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Παράδειγμα μορφοποίησης</a:t>
            </a:r>
            <a:endParaRPr/>
          </a:p>
        </p:txBody>
      </p:sp>
      <p:pic>
        <p:nvPicPr>
          <p:cNvPr id="180" name="Google Shape;180;p11" descr="http://notepad.com/images/HTMLHelpToy_sshot_2.gif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214312" y="1643062"/>
            <a:ext cx="8707437" cy="4857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12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44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Παράδειγμα μορφοποίησης</a:t>
            </a:r>
            <a:endParaRPr/>
          </a:p>
        </p:txBody>
      </p:sp>
      <p:pic>
        <p:nvPicPr>
          <p:cNvPr id="187" name="Google Shape;187;p12" descr="http://notepad.com/images/HTMLHelpToy_sshot_5.gif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500062" y="1428750"/>
            <a:ext cx="8143875" cy="49561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1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44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Παράδειγμα μορφοποίησης</a:t>
            </a:r>
            <a:endParaRPr/>
          </a:p>
        </p:txBody>
      </p:sp>
      <p:pic>
        <p:nvPicPr>
          <p:cNvPr id="194" name="Google Shape;194;p13" descr="screen shot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214312" y="1714500"/>
            <a:ext cx="8594725" cy="47148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14"/>
          <p:cNvSpPr txBox="1">
            <a:spLocks noGrp="1"/>
          </p:cNvSpPr>
          <p:nvPr>
            <p:ph type="body" idx="1"/>
          </p:nvPr>
        </p:nvSpPr>
        <p:spPr>
          <a:xfrm>
            <a:off x="0" y="0"/>
            <a:ext cx="9001125" cy="65008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lang="en-US" sz="1600" b="1" i="0" u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html&gt;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lang="en-US" sz="1600" b="1" i="0" u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&lt;body&gt;</a:t>
            </a:r>
            <a:br>
              <a:rPr lang="en-US" sz="1600" b="1" i="0" u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1600" b="1" i="0" u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&lt;br&gt;αυτό το κείμενο είναι &lt;b&gt;έντονο&lt;/b&gt;</a:t>
            </a:r>
            <a:br>
              <a:rPr lang="en-US" sz="1600" b="1" i="0" u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1600" b="1" i="0" u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&lt;br&gt;αυτό το κείμενο είναι &lt;u&gt;υπογραμμισμένο&lt;/u&gt;</a:t>
            </a:r>
            <a:br>
              <a:rPr lang="en-US" sz="1600" b="1" i="0" u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1600" b="1" i="0" u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&lt;br&gt;αυτό το κείμενο είναι &lt;i&gt;πλάγιο&lt;/i&gt;</a:t>
            </a:r>
            <a:br>
              <a:rPr lang="en-US" sz="1600" b="1" i="0" u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1600" b="1" i="0" u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&lt;br&gt;αυτό το κείμενο είναι &lt;small&gt;μικρό&lt;/small&gt;</a:t>
            </a:r>
            <a:br>
              <a:rPr lang="en-US" sz="1600" b="1" i="0" u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1600" b="1" i="0" u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&lt;br&gt;αυτό το κείμενο είναι &lt;big&gt;μεγάλο&lt;/big&gt;</a:t>
            </a:r>
            <a:br>
              <a:rPr lang="en-US" sz="1600" b="1" i="0" u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1600" b="1" i="0" u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&lt;br&gt;αυτό το κείμενο είναι &lt;sub&gt;δείκτης&lt;/sub&gt;</a:t>
            </a:r>
            <a:br>
              <a:rPr lang="en-US" sz="1600" b="1" i="0" u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1600" b="1" i="0" u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&lt;br&gt;αυτό το κείμενο είναι &lt;sup&gt;εκθέτης&lt;/sup&gt;</a:t>
            </a:r>
            <a:br>
              <a:rPr lang="en-US" sz="1600" b="1" i="0" u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1600" b="1" i="0" u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&lt;br&gt;αυτό το κείμενο είναι &lt;strike&gt;διακριτό&lt;/strike&gt;</a:t>
            </a:r>
            <a:br>
              <a:rPr lang="en-US" sz="1600" b="1" i="0" u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1600" b="1" i="0" u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&lt;br&gt;αυτό το κείμενο είναι &lt;tt&gt;γραφομηχανής&lt;/tt&gt;</a:t>
            </a:r>
            <a:br>
              <a:rPr lang="en-US" sz="1600" b="1" i="0" u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1600" b="1" i="0" u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&lt;br&gt;αυτό το κείμενο είναι &lt;b&gt;&lt;i&gt;έντονο πλάγιο&lt;/b&gt;&lt;/i&gt;</a:t>
            </a:r>
            <a:br>
              <a:rPr lang="en-US" sz="1600" b="1" i="0" u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1600" b="1" i="0" u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&lt;br&gt;αυτό το κείμενο είναι &lt;u&gt;&lt;b&gt;έντονο και υπογραμμισμένο&lt;/b&gt;&lt;/u&gt;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lang="en-US" sz="1600" b="1" i="0" u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&lt;/body&gt;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lang="en-US" sz="1600" b="1" i="0" u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&lt;/html&gt;</a:t>
            </a:r>
            <a:endParaRPr/>
          </a:p>
        </p:txBody>
      </p:sp>
      <p:pic>
        <p:nvPicPr>
          <p:cNvPr id="201" name="Google Shape;201;p14" descr="http://pacific.jour.auth.gr/html/image50.jpg"/>
          <p:cNvPicPr preferRelativeResize="0">
            <a:picLocks noGrp="1"/>
          </p:cNvPicPr>
          <p:nvPr>
            <p:ph type="body" idx="2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1500187" y="3286125"/>
            <a:ext cx="7215187" cy="35718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1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44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Εικόνες</a:t>
            </a:r>
            <a:endParaRPr/>
          </a:p>
        </p:txBody>
      </p:sp>
      <p:sp>
        <p:nvSpPr>
          <p:cNvPr id="208" name="Google Shape;208;p1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sz="3200" b="1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Εισαγωγή εικόνας</a:t>
            </a:r>
            <a:endParaRPr sz="32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742950" marR="0" lvl="1" indent="-28575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&lt;IMG SRC="όνομα ή/και path αρχείου"&gt;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sz="3200" b="1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Εισαγωγή εικόνας και καθορισμός μεγέθους</a:t>
            </a:r>
            <a:endParaRPr sz="32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742950" marR="0" lvl="1" indent="-28575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&lt;IMG SRC="image2.gif" height=38 width=75 &gt; 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sz="3200" b="1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Εισαγωγή μιας εικόνας σαν φόντο της σελίδας</a:t>
            </a:r>
            <a:endParaRPr sz="32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742950" marR="0" lvl="1" indent="-28575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&lt;BODY BACKGROUND="όνομα αρχείου“&gt; &lt;/BODY&gt; </a:t>
            </a:r>
            <a:endParaRPr/>
          </a:p>
          <a:p>
            <a:pPr marL="342900" marR="0" lvl="0" indent="-1651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sz="2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16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44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Παραπομπές (σύνδεσμοι)</a:t>
            </a:r>
            <a:endParaRPr/>
          </a:p>
        </p:txBody>
      </p:sp>
      <p:sp>
        <p:nvSpPr>
          <p:cNvPr id="215" name="Google Shape;215;p1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Char char="•"/>
            </a:pPr>
            <a:r>
              <a:rPr lang="en-US" sz="2200" b="1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Παραπομπή (σύνδεσμος) από μια σελίδα σε μια άλλη κάπου στο Internet</a:t>
            </a:r>
            <a:endParaRPr sz="22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742950" marR="0" lvl="1" indent="-285750" algn="l" rtl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</a:pPr>
            <a:r>
              <a:rPr lang="en-US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&lt;A HREF="http://www.google.com"&gt; </a:t>
            </a:r>
            <a:r>
              <a:rPr lang="en-US" sz="2000" b="0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To Google</a:t>
            </a:r>
            <a:r>
              <a:rPr lang="en-US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&lt;/A&gt; είναι το πιο δημοφιλές εργαλείο αναζήτησης.</a:t>
            </a:r>
            <a:endParaRPr/>
          </a:p>
          <a:p>
            <a:pPr marL="342900" marR="0" lvl="0" indent="-342900" algn="l" rtl="0">
              <a:lnSpc>
                <a:spcPct val="80000"/>
              </a:lnSpc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Char char="•"/>
            </a:pPr>
            <a:r>
              <a:rPr lang="en-US" sz="2200" b="1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Πως κάνουμε μια εικόνα παραπομπή</a:t>
            </a:r>
            <a:endParaRPr sz="22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742950" marR="0" lvl="1" indent="-285750" algn="l" rtl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</a:pPr>
            <a:r>
              <a:rPr lang="en-US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&lt;A HREF="http://www.ballroomdancers.com"&gt;&lt;IMG SRC=dancers.gif"&gt;&lt;/A&gt; </a:t>
            </a:r>
            <a:endParaRPr/>
          </a:p>
          <a:p>
            <a:pPr marL="342900" marR="0" lvl="0" indent="-342900" algn="l" rtl="0">
              <a:lnSpc>
                <a:spcPct val="80000"/>
              </a:lnSpc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Char char="•"/>
            </a:pPr>
            <a:r>
              <a:rPr lang="en-US" sz="2200" b="1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Παραπομπή (σύνδεσμος) από μια σελίδα σε μια άλλη που βρίσκεται στον ίδιο φάκελο (directory)</a:t>
            </a:r>
            <a:endParaRPr sz="22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742950" marR="0" lvl="1" indent="-285750" algn="l" rtl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</a:pPr>
            <a:r>
              <a:rPr lang="en-US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Κάντε κλικ &lt;A HREF="mypage2.htm"&gt; εδώ &lt;/A&gt; για να πάτε στην άλλη σελίδα. </a:t>
            </a:r>
            <a:endParaRPr/>
          </a:p>
          <a:p>
            <a:pPr marL="342900" marR="0" lvl="0" indent="-342900" algn="l" rtl="0">
              <a:lnSpc>
                <a:spcPct val="80000"/>
              </a:lnSpc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Char char="•"/>
            </a:pPr>
            <a:r>
              <a:rPr lang="en-US" sz="2200" b="1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Παραπομπή (σύνδεσμος) από μια σελίδα σε μια άλλη που βρίσκεται σε υποφάκελο (subdirectory)</a:t>
            </a:r>
            <a:endParaRPr sz="22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742950" marR="0" lvl="1" indent="-285750" algn="l" rtl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</a:pPr>
            <a:r>
              <a:rPr lang="en-US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&lt;a href="/υποφάκελος/mypage2.htm"&gt;υπογραμμισμένο κείμενο&lt;/a&gt;</a:t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p1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44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Παραπομπές (σύνδεσμοι)</a:t>
            </a:r>
            <a:endParaRPr/>
          </a:p>
        </p:txBody>
      </p:sp>
      <p:sp>
        <p:nvSpPr>
          <p:cNvPr id="222" name="Google Shape;222;p1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marR="0" lvl="0" indent="-3429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Arial"/>
              <a:buChar char="•"/>
            </a:pPr>
            <a:r>
              <a:rPr lang="en-US" sz="2500" b="1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Παραπομπές από μια σελίδα σε μια άλλη που βρίσκεται σε ανώτερο φάκελο (directory)</a:t>
            </a:r>
            <a:endParaRPr sz="25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742950" marR="0" lvl="1" indent="-285750" algn="l" rtl="0">
              <a:lnSpc>
                <a:spcPct val="80000"/>
              </a:lnSpc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Char char="–"/>
            </a:pPr>
            <a:r>
              <a:rPr lang="en-US" sz="2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&lt;a href="../mypage2.htm"&gt;υπογραμμισμένο κείμενο&lt;/a&gt; </a:t>
            </a:r>
            <a:endParaRPr/>
          </a:p>
          <a:p>
            <a:pPr marL="342900" marR="0" lvl="0" indent="-342900" algn="l" rtl="0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Arial"/>
              <a:buChar char="•"/>
            </a:pPr>
            <a:r>
              <a:rPr lang="en-US" sz="2500" b="1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Παραπομπές από ένα σημείο μιας σελίδας σε ένα άλλο</a:t>
            </a:r>
            <a:endParaRPr sz="25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742950" marR="0" lvl="1" indent="-285750" algn="l" rtl="0">
              <a:lnSpc>
                <a:spcPct val="80000"/>
              </a:lnSpc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Char char="–"/>
            </a:pPr>
            <a:r>
              <a:rPr lang="en-US" sz="2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Μέσα στο κείμενο της σελίδας δίνουμε στο κείμενο «Η σχέση Internet και Επιχειρήσεων» το όνομα XXX με την εξής εντολής</a:t>
            </a:r>
            <a:endParaRPr/>
          </a:p>
          <a:p>
            <a:pPr marL="742950" marR="0" lvl="1" indent="-285750" algn="l" rtl="0">
              <a:lnSpc>
                <a:spcPct val="80000"/>
              </a:lnSpc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Char char="–"/>
            </a:pPr>
            <a:r>
              <a:rPr lang="en-US" sz="2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&lt;a name="ΧΧΧ"&gt; Η σχέση Internet και Επιχειρήσεων&lt;/a&gt;</a:t>
            </a:r>
            <a:endParaRPr/>
          </a:p>
          <a:p>
            <a:pPr marL="742950" marR="0" lvl="1" indent="-285750" algn="l" rtl="0">
              <a:lnSpc>
                <a:spcPct val="80000"/>
              </a:lnSpc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Char char="–"/>
            </a:pPr>
            <a:r>
              <a:rPr lang="en-US" sz="2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Η παραπομπή γίνεται με την εξής εντολή:</a:t>
            </a:r>
            <a:endParaRPr/>
          </a:p>
          <a:p>
            <a:pPr marL="742950" marR="0" lvl="1" indent="-285750" algn="l" rtl="0">
              <a:lnSpc>
                <a:spcPct val="80000"/>
              </a:lnSpc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Char char="–"/>
            </a:pPr>
            <a:r>
              <a:rPr lang="en-US" sz="2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&lt;a href="#ΧΧΧ"&gt;το κείμενο της παραπομπής&lt;/a&gt;</a:t>
            </a:r>
            <a:endParaRPr/>
          </a:p>
          <a:p>
            <a:pPr marL="342900" marR="0" lvl="0" indent="-342900" algn="l" rtl="0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Arial"/>
              <a:buChar char="•"/>
            </a:pPr>
            <a:r>
              <a:rPr lang="en-US" sz="2500" b="1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Παραπομπή (σύνδεσμος) για την αποστολή email (mailto: URL)</a:t>
            </a:r>
            <a:endParaRPr sz="25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742950" marR="0" lvl="1" indent="-285750" algn="l" rtl="0">
              <a:lnSpc>
                <a:spcPct val="80000"/>
              </a:lnSpc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Char char="–"/>
            </a:pPr>
            <a:r>
              <a:rPr lang="en-US" sz="2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&lt;A HREF="mailto:gepiti@gepiti.com"&gt;Γράψτε μας&lt;/A&gt;</a:t>
            </a:r>
            <a:endParaRPr/>
          </a:p>
          <a:p>
            <a:pPr marL="342900" marR="0" lvl="0" indent="-203200" algn="l" rtl="0"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None/>
            </a:pPr>
            <a:endParaRPr sz="2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1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44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Λίστες</a:t>
            </a:r>
            <a:endParaRPr/>
          </a:p>
        </p:txBody>
      </p:sp>
      <p:sp>
        <p:nvSpPr>
          <p:cNvPr id="229" name="Google Shape;229;p18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 b="1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Λίστες χωρίς αρίθμηση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&lt;UL&gt;</a:t>
            </a:r>
            <a:endParaRPr/>
          </a:p>
          <a:p>
            <a:pPr marL="742950" marR="0" lvl="1" indent="-28575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lang="en-US"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&lt;LI&gt; Άρης</a:t>
            </a:r>
            <a:endParaRPr/>
          </a:p>
          <a:p>
            <a:pPr marL="742950" marR="0" lvl="1" indent="-28575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lang="en-US"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&lt;LI&gt; ΠΑΟΚ</a:t>
            </a:r>
            <a:endParaRPr/>
          </a:p>
          <a:p>
            <a:pPr marL="742950" marR="0" lvl="1" indent="-28575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lang="en-US"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&lt;LI&gt; Ηρακλής                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&lt;/UL&gt;</a:t>
            </a:r>
            <a:endParaRPr/>
          </a:p>
          <a:p>
            <a:pPr marL="342900" marR="0" lvl="0" indent="-1651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sz="2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0" name="Google Shape;230;p18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 b="1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Λίστες με αρίθμηση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&lt;OL&gt;</a:t>
            </a:r>
            <a:endParaRPr/>
          </a:p>
          <a:p>
            <a:pPr marL="742950" marR="0" lvl="1" indent="-28575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lang="en-US"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&lt;LI&gt; Άρης</a:t>
            </a:r>
            <a:endParaRPr/>
          </a:p>
          <a:p>
            <a:pPr marL="742950" marR="0" lvl="1" indent="-28575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lang="en-US"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&lt;LI&gt; ΠΑΟΚ</a:t>
            </a:r>
            <a:endParaRPr/>
          </a:p>
          <a:p>
            <a:pPr marL="742950" marR="0" lvl="1" indent="-28575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lang="en-US"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&lt;LI&gt; Ηρακλής                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&lt;/OL&gt;</a:t>
            </a:r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p1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44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Παράδειγμα λίστας</a:t>
            </a:r>
            <a:endParaRPr/>
          </a:p>
        </p:txBody>
      </p:sp>
      <p:pic>
        <p:nvPicPr>
          <p:cNvPr id="237" name="Google Shape;237;p19" descr="http://notepad.com/images/HTMLHelpToy_sshot_lists.gif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285750" y="1428750"/>
            <a:ext cx="8726487" cy="50006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44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Τι είναι η HTML;</a:t>
            </a:r>
            <a:endParaRPr/>
          </a:p>
        </p:txBody>
      </p:sp>
      <p:sp>
        <p:nvSpPr>
          <p:cNvPr id="102" name="Google Shape;102;p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Ένας τρόπος για να πεις στον σελιδομετρητή πώς να αναπαραστήσει μια ιστοσελίδα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Η HTML αποτελείται από εντολές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Οι εντολές HTML είναι μια σειρά από tags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Τι είναι τα tags;</a:t>
            </a:r>
            <a:endParaRPr/>
          </a:p>
          <a:p>
            <a:pPr marL="742950" marR="0" lvl="1" indent="-28575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lang="en-US"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Εντολές που είναι περικυκλωμένες από &lt;&gt;</a:t>
            </a:r>
            <a:endParaRPr/>
          </a:p>
          <a:p>
            <a:pPr marL="1143000" marR="0" lvl="2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Πχ  &lt;Β&gt; ή &lt;Ι&gt;</a:t>
            </a:r>
            <a:endParaRPr/>
          </a:p>
          <a:p>
            <a:pPr marL="742950" marR="0" lvl="1" indent="-28575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lang="en-US"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Τα περισσότερα tags πάνε σε ζευγάρια</a:t>
            </a:r>
            <a:endParaRPr/>
          </a:p>
          <a:p>
            <a:pPr marL="1143000" marR="0" lvl="2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Εξαιρέσεις τα &lt;P&gt;, &lt;BR&gt;, &lt;LI&gt;</a:t>
            </a:r>
            <a:endParaRPr/>
          </a:p>
          <a:p>
            <a:pPr marL="742950" marR="0" lvl="1" indent="-28575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lang="en-US"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Το πρώτο ενεργοποιεί μια ενέργεια και το δεύτερο την απενεργοποιεί</a:t>
            </a: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Google Shape;242;p2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44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Δραστηριότητα 1</a:t>
            </a:r>
            <a:endParaRPr/>
          </a:p>
        </p:txBody>
      </p:sp>
      <p:sp>
        <p:nvSpPr>
          <p:cNvPr id="243" name="Google Shape;243;p2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sz="32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Δημιουργήστε τους παρακάτω φακέλους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sz="32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Προσοχή τα ονόματα με λατινικούς πεζούς </a:t>
            </a:r>
            <a:endParaRPr/>
          </a:p>
        </p:txBody>
      </p:sp>
      <p:grpSp>
        <p:nvGrpSpPr>
          <p:cNvPr id="244" name="Google Shape;244;p20"/>
          <p:cNvGrpSpPr/>
          <p:nvPr/>
        </p:nvGrpSpPr>
        <p:grpSpPr>
          <a:xfrm>
            <a:off x="785812" y="2857500"/>
            <a:ext cx="7429500" cy="3786187"/>
            <a:chOff x="714348" y="1000108"/>
            <a:chExt cx="7643866" cy="5072098"/>
          </a:xfrm>
        </p:grpSpPr>
        <p:sp>
          <p:nvSpPr>
            <p:cNvPr id="245" name="Google Shape;245;p20"/>
            <p:cNvSpPr/>
            <p:nvPr/>
          </p:nvSpPr>
          <p:spPr>
            <a:xfrm>
              <a:off x="714348" y="1000108"/>
              <a:ext cx="7643866" cy="5072098"/>
            </a:xfrm>
            <a:prstGeom prst="flowChartPunchedCard">
              <a:avLst/>
            </a:prstGeom>
            <a:solidFill>
              <a:srgbClr val="EBF37F"/>
            </a:solidFill>
            <a:ln w="25400" cap="flat" cmpd="sng">
              <a:solidFill>
                <a:srgbClr val="385D8A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6" name="Google Shape;246;p20"/>
            <p:cNvSpPr txBox="1"/>
            <p:nvPr/>
          </p:nvSpPr>
          <p:spPr>
            <a:xfrm>
              <a:off x="4387522" y="1090458"/>
              <a:ext cx="3778369" cy="61846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0000"/>
                </a:buClr>
                <a:buSzPts val="2400"/>
                <a:buFont typeface="Calibri"/>
                <a:buNone/>
              </a:pPr>
              <a:r>
                <a:rPr lang="en-US" sz="2400" b="1" i="0" u="none">
                  <a:solidFill>
                    <a:srgbClr val="FF0000"/>
                  </a:solidFill>
                  <a:latin typeface="Calibri"/>
                  <a:ea typeface="Calibri"/>
                  <a:cs typeface="Calibri"/>
                  <a:sym typeface="Calibri"/>
                </a:rPr>
                <a:t>Φάκελος: Τα έγγραφά μου</a:t>
              </a:r>
              <a:endParaRPr/>
            </a:p>
          </p:txBody>
        </p:sp>
      </p:grpSp>
      <p:grpSp>
        <p:nvGrpSpPr>
          <p:cNvPr id="247" name="Google Shape;247;p20"/>
          <p:cNvGrpSpPr/>
          <p:nvPr/>
        </p:nvGrpSpPr>
        <p:grpSpPr>
          <a:xfrm>
            <a:off x="1857375" y="3573462"/>
            <a:ext cx="6216650" cy="2855912"/>
            <a:chOff x="1071538" y="2643182"/>
            <a:chExt cx="4048159" cy="3071834"/>
          </a:xfrm>
        </p:grpSpPr>
        <p:sp>
          <p:nvSpPr>
            <p:cNvPr id="248" name="Google Shape;248;p20"/>
            <p:cNvSpPr/>
            <p:nvPr/>
          </p:nvSpPr>
          <p:spPr>
            <a:xfrm>
              <a:off x="1071538" y="2643182"/>
              <a:ext cx="4000607" cy="3071834"/>
            </a:xfrm>
            <a:prstGeom prst="flowChartPunchedCard">
              <a:avLst/>
            </a:prstGeom>
            <a:solidFill>
              <a:srgbClr val="FFC000"/>
            </a:solidFill>
            <a:ln w="25400" cap="flat" cmpd="sng">
              <a:solidFill>
                <a:srgbClr val="385D8A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9" name="Google Shape;249;p20"/>
            <p:cNvSpPr txBox="1"/>
            <p:nvPr/>
          </p:nvSpPr>
          <p:spPr>
            <a:xfrm>
              <a:off x="1573203" y="2766211"/>
              <a:ext cx="3546494" cy="49649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0000"/>
                </a:buClr>
                <a:buSzPts val="2400"/>
                <a:buFont typeface="Calibri"/>
                <a:buNone/>
              </a:pPr>
              <a:r>
                <a:rPr lang="en-US" sz="2400" b="1" i="0" u="none">
                  <a:solidFill>
                    <a:srgbClr val="FF0000"/>
                  </a:solidFill>
                  <a:latin typeface="Calibri"/>
                  <a:ea typeface="Calibri"/>
                  <a:cs typeface="Calibri"/>
                  <a:sym typeface="Calibri"/>
                </a:rPr>
                <a:t>Φάκελος  με το όνομα σας πχ: </a:t>
              </a:r>
              <a:r>
                <a:rPr lang="en-US" sz="2400" b="1" i="0" u="none">
                  <a:solidFill>
                    <a:srgbClr val="0000FF"/>
                  </a:solidFill>
                  <a:latin typeface="Calibri"/>
                  <a:ea typeface="Calibri"/>
                  <a:cs typeface="Calibri"/>
                  <a:sym typeface="Calibri"/>
                </a:rPr>
                <a:t>fkoutsakas</a:t>
              </a:r>
              <a:endParaRPr/>
            </a:p>
          </p:txBody>
        </p:sp>
      </p:grpSp>
      <p:sp>
        <p:nvSpPr>
          <p:cNvPr id="250" name="Google Shape;250;p20"/>
          <p:cNvSpPr/>
          <p:nvPr/>
        </p:nvSpPr>
        <p:spPr>
          <a:xfrm>
            <a:off x="3582987" y="4149725"/>
            <a:ext cx="2068512" cy="998537"/>
          </a:xfrm>
          <a:prstGeom prst="flowChartPunchedCard">
            <a:avLst/>
          </a:prstGeom>
          <a:solidFill>
            <a:schemeClr val="accent1"/>
          </a:solidFill>
          <a:ln w="25400" cap="flat" cmpd="sng">
            <a:solidFill>
              <a:srgbClr val="385D8A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r>
              <a:rPr lang="en-US" sz="2400" b="1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Φάκελος </a:t>
            </a:r>
            <a:r>
              <a:rPr lang="en-US" sz="2400" b="1" i="0" u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pics</a:t>
            </a: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r>
              <a:rPr lang="en-US" sz="1600" b="1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(εδώ όλες οι εικόνες)</a:t>
            </a:r>
            <a:endParaRPr/>
          </a:p>
        </p:txBody>
      </p:sp>
      <p:sp>
        <p:nvSpPr>
          <p:cNvPr id="251" name="Google Shape;251;p20"/>
          <p:cNvSpPr/>
          <p:nvPr/>
        </p:nvSpPr>
        <p:spPr>
          <a:xfrm>
            <a:off x="5219700" y="5229225"/>
            <a:ext cx="2447925" cy="1008062"/>
          </a:xfrm>
          <a:prstGeom prst="flowChartPunchedCard">
            <a:avLst/>
          </a:prstGeom>
          <a:solidFill>
            <a:schemeClr val="accent1"/>
          </a:solidFill>
          <a:ln w="25400" cap="flat" cmpd="sng">
            <a:solidFill>
              <a:srgbClr val="385D8A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r>
              <a:rPr lang="en-US" sz="2400" b="1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Φάκελος  </a:t>
            </a:r>
            <a:r>
              <a:rPr lang="en-US" sz="2400" b="1" i="0" u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sounds</a:t>
            </a:r>
            <a:r>
              <a:rPr lang="en-US" sz="2400" b="1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r>
              <a:rPr lang="en-US" sz="1600" b="1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(εδώ όλοι οι ήχοι)</a:t>
            </a:r>
            <a:endParaRPr/>
          </a:p>
        </p:txBody>
      </p:sp>
      <p:sp>
        <p:nvSpPr>
          <p:cNvPr id="252" name="Google Shape;252;p20"/>
          <p:cNvSpPr/>
          <p:nvPr/>
        </p:nvSpPr>
        <p:spPr>
          <a:xfrm>
            <a:off x="2484437" y="5300662"/>
            <a:ext cx="2087562" cy="1001712"/>
          </a:xfrm>
          <a:prstGeom prst="flowChartPunchedCard">
            <a:avLst/>
          </a:prstGeom>
          <a:solidFill>
            <a:schemeClr val="accent1"/>
          </a:solidFill>
          <a:ln w="25400" cap="flat" cmpd="sng">
            <a:solidFill>
              <a:srgbClr val="385D8A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r>
              <a:rPr lang="en-US" sz="2400" b="1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Φάκελος </a:t>
            </a:r>
            <a:r>
              <a:rPr lang="en-US" sz="2400" b="1" i="0" u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etc</a:t>
            </a: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r>
              <a:rPr lang="en-US" sz="1600" b="1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(εδώ όλα τα διάφορα)</a:t>
            </a:r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Google Shape;257;p2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44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Δραστηριότητα 1</a:t>
            </a:r>
            <a:br>
              <a:rPr lang="en-US" sz="44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44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Μορφοποίηση</a:t>
            </a:r>
            <a:endParaRPr/>
          </a:p>
        </p:txBody>
      </p:sp>
      <p:sp>
        <p:nvSpPr>
          <p:cNvPr id="258" name="Google Shape;258;p2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sz="32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Αλλαγή γραμμής &lt;BR&gt;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sz="32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Αλλαγή παραγράφου &lt;P&gt;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sz="32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Έντονη γραφή &lt;B&gt;	&lt;/B&gt;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sz="32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Πλάγια γραφή &lt;I&gt;	&lt;/I&gt;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sz="32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Υπογράμμιση &lt;U&gt;	&lt;/U&gt;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sz="32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Μεγέθη γραμματοσειράς &lt;H1&gt;	&lt;/H1&gt;</a:t>
            </a:r>
            <a:endParaRPr/>
          </a:p>
          <a:p>
            <a:pPr marL="342900" marR="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Google Shape;263;p22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44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Δραστηριότητα 2</a:t>
            </a:r>
            <a:br>
              <a:rPr lang="en-US" sz="44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40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Μορφοποίηση και φόντο</a:t>
            </a:r>
            <a:endParaRPr/>
          </a:p>
        </p:txBody>
      </p:sp>
      <p:sp>
        <p:nvSpPr>
          <p:cNvPr id="264" name="Google Shape;264;p2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sz="32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Χρώμα φόντου</a:t>
            </a:r>
            <a:endParaRPr/>
          </a:p>
          <a:p>
            <a:pPr marL="742950" marR="0" lvl="1" indent="-28575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&lt;BODY bgcolor="#D7F5FF"&gt;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sz="32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Στοίχιση</a:t>
            </a:r>
            <a:endParaRPr/>
          </a:p>
          <a:p>
            <a:pPr marL="742950" marR="0" lvl="1" indent="-28575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&lt;center&gt;, &lt;left&gt;, &lt;right&gt;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sz="32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Οριζόντια γραμμή</a:t>
            </a:r>
            <a:endParaRPr/>
          </a:p>
          <a:p>
            <a:pPr marL="742950" marR="0" lvl="1" indent="-28575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&lt;HR&gt;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sz="32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Φόντο ιστοσελίδας</a:t>
            </a:r>
            <a:endParaRPr/>
          </a:p>
          <a:p>
            <a:pPr marL="742950" marR="0" lvl="1" indent="-28575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&lt;BODY background="images/bg-7.jpg"&gt;</a:t>
            </a:r>
            <a:endParaRPr/>
          </a:p>
          <a:p>
            <a:pPr marL="342900" marR="0" lvl="0" indent="-1651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sz="2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Google Shape;269;p2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44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Δραστηριότητα 2</a:t>
            </a:r>
            <a:br>
              <a:rPr lang="en-US" sz="44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44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Μορφοποίηση και εικόνα</a:t>
            </a:r>
            <a:endParaRPr/>
          </a:p>
        </p:txBody>
      </p:sp>
      <p:sp>
        <p:nvSpPr>
          <p:cNvPr id="270" name="Google Shape;270;p2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1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&lt;BODY bgcolor=“blue“ TEXT = “arial”&gt;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sz="32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&lt;FONT color="aqua" face="Verdana" size="3"&gt;</a:t>
            </a:r>
            <a:endParaRPr/>
          </a:p>
          <a:p>
            <a:pPr marL="342900" marR="0" lvl="0" indent="-1397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sz="32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&lt;IMG SRC="όνομα ή/και path αρχείου"&gt;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sz="32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&lt;IMG SRC="image2.gif" height=38 width=75 &gt; </a:t>
            </a:r>
            <a:endParaRPr/>
          </a:p>
          <a:p>
            <a:pPr marL="342900" marR="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44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Παραδείγματα tags</a:t>
            </a:r>
            <a:endParaRPr/>
          </a:p>
        </p:txBody>
      </p:sp>
      <p:sp>
        <p:nvSpPr>
          <p:cNvPr id="109" name="Google Shape;109;p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3200"/>
              <a:buFont typeface="Arial"/>
              <a:buChar char="•"/>
            </a:pPr>
            <a:r>
              <a:rPr lang="en-US" sz="3200" b="1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&lt;B&gt; </a:t>
            </a: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καλημέρα </a:t>
            </a:r>
            <a:r>
              <a:rPr lang="en-US" sz="3200" b="1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&lt;/B&gt; </a:t>
            </a:r>
            <a:endParaRPr/>
          </a:p>
          <a:p>
            <a:pPr marL="742950" marR="0" lvl="1" indent="-28575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διατάζει τον σελιδομετρητή να εμφανίσει την λέξη καλημέρα με έντονη γραφή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FF0000"/>
              </a:buClr>
              <a:buSzPts val="3200"/>
              <a:buFont typeface="Arial"/>
              <a:buChar char="•"/>
            </a:pPr>
            <a:r>
              <a:rPr lang="en-US" sz="3200" b="1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&lt;I&gt; </a:t>
            </a: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καλημέρα </a:t>
            </a:r>
            <a:r>
              <a:rPr lang="en-US" sz="3200" b="1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&lt;/I&gt; </a:t>
            </a:r>
            <a:endParaRPr/>
          </a:p>
          <a:p>
            <a:pPr marL="742950" marR="0" lvl="1" indent="-28575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διατάζει τον σελιδομετρητή να εμφανίσει την λέξη καλημέρα με πλάγια γραφή</a:t>
            </a:r>
            <a:endParaRPr/>
          </a:p>
          <a:p>
            <a:pPr marL="342900" marR="0" lvl="0" indent="-1397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44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Η δομή ενός αρχείου HTML</a:t>
            </a:r>
            <a:endParaRPr/>
          </a:p>
        </p:txBody>
      </p:sp>
      <p:sp>
        <p:nvSpPr>
          <p:cNvPr id="116" name="Google Shape;116;p4"/>
          <p:cNvSpPr txBox="1">
            <a:spLocks noGrp="1"/>
          </p:cNvSpPr>
          <p:nvPr>
            <p:ph type="body" idx="1"/>
          </p:nvPr>
        </p:nvSpPr>
        <p:spPr>
          <a:xfrm>
            <a:off x="1500187" y="1571625"/>
            <a:ext cx="6429375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lang="en-US" sz="20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&lt;HTML&gt;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endParaRPr sz="20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lang="en-US" sz="20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&lt;HEAD&gt;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lang="en-US" sz="20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&lt;TITLE&gt; Τίτλος σελίδας &lt;/TITLE&gt;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lang="en-US" sz="20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&lt;/HEAD&gt;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lang="en-US" sz="20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lang="en-US" sz="20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&lt;BODY&gt;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lang="en-US" sz="20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lang="en-US" sz="20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lang="en-US" sz="20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lang="en-US" sz="20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&lt;/BODY&gt;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lang="en-US" sz="20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&lt;/HTML&gt;</a:t>
            </a:r>
            <a:endParaRPr/>
          </a:p>
        </p:txBody>
      </p:sp>
      <p:sp>
        <p:nvSpPr>
          <p:cNvPr id="117" name="Google Shape;117;p4"/>
          <p:cNvSpPr/>
          <p:nvPr/>
        </p:nvSpPr>
        <p:spPr>
          <a:xfrm>
            <a:off x="1285875" y="3786187"/>
            <a:ext cx="5357812" cy="1857375"/>
          </a:xfrm>
          <a:prstGeom prst="roundRect">
            <a:avLst>
              <a:gd name="adj" fmla="val 16667"/>
            </a:avLst>
          </a:prstGeom>
          <a:solidFill>
            <a:schemeClr val="accent1">
              <a:alpha val="27450"/>
            </a:schemeClr>
          </a:solidFill>
          <a:ln w="25400" cap="flat" cmpd="sng">
            <a:solidFill>
              <a:srgbClr val="385D8A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8" name="Google Shape;118;p4"/>
          <p:cNvSpPr/>
          <p:nvPr/>
        </p:nvSpPr>
        <p:spPr>
          <a:xfrm>
            <a:off x="1285875" y="2357437"/>
            <a:ext cx="5357812" cy="1071562"/>
          </a:xfrm>
          <a:prstGeom prst="roundRect">
            <a:avLst>
              <a:gd name="adj" fmla="val 16667"/>
            </a:avLst>
          </a:prstGeom>
          <a:solidFill>
            <a:schemeClr val="accent1">
              <a:alpha val="27450"/>
            </a:schemeClr>
          </a:solidFill>
          <a:ln w="25400" cap="flat" cmpd="sng">
            <a:solidFill>
              <a:srgbClr val="385D8A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9" name="Google Shape;119;p4"/>
          <p:cNvSpPr/>
          <p:nvPr/>
        </p:nvSpPr>
        <p:spPr>
          <a:xfrm>
            <a:off x="928687" y="1428750"/>
            <a:ext cx="6286500" cy="4929187"/>
          </a:xfrm>
          <a:prstGeom prst="roundRect">
            <a:avLst>
              <a:gd name="adj" fmla="val 16667"/>
            </a:avLst>
          </a:prstGeom>
          <a:solidFill>
            <a:schemeClr val="accent1">
              <a:alpha val="27450"/>
            </a:schemeClr>
          </a:solidFill>
          <a:ln w="25400" cap="flat" cmpd="sng">
            <a:solidFill>
              <a:srgbClr val="385D8A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44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Η δομή ενός αρχείου HTML</a:t>
            </a:r>
            <a:endParaRPr/>
          </a:p>
        </p:txBody>
      </p:sp>
      <p:sp>
        <p:nvSpPr>
          <p:cNvPr id="126" name="Google Shape;126;p5"/>
          <p:cNvSpPr txBox="1">
            <a:spLocks noGrp="1"/>
          </p:cNvSpPr>
          <p:nvPr>
            <p:ph type="body" idx="1"/>
          </p:nvPr>
        </p:nvSpPr>
        <p:spPr>
          <a:xfrm>
            <a:off x="3071812" y="1885950"/>
            <a:ext cx="600075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1600"/>
              <a:buFont typeface="Arial"/>
              <a:buNone/>
            </a:pPr>
            <a:r>
              <a:rPr lang="en-US" sz="1600" b="1" i="0" u="none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&lt;html&gt;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0000FF"/>
              </a:buClr>
              <a:buSzPts val="1600"/>
              <a:buFont typeface="Arial"/>
              <a:buNone/>
            </a:pPr>
            <a:r>
              <a:rPr lang="en-US" sz="1600" b="1" i="0" u="none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&lt;head&gt;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0000FF"/>
              </a:buClr>
              <a:buSzPts val="1600"/>
              <a:buFont typeface="Arial"/>
              <a:buNone/>
            </a:pPr>
            <a:r>
              <a:rPr lang="en-US" sz="1600" b="1" i="0" u="none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&lt;title&gt; </a:t>
            </a:r>
            <a:r>
              <a:rPr lang="en-US" sz="1600" b="1" i="0" u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Αυτή είναι η πρώτη μου σελίδα </a:t>
            </a:r>
            <a:r>
              <a:rPr lang="en-US" sz="1600" b="1" i="0" u="none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&lt;/title&gt;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FF0000"/>
              </a:buClr>
              <a:buSzPts val="1600"/>
              <a:buFont typeface="Arial"/>
              <a:buNone/>
            </a:pPr>
            <a:r>
              <a:rPr lang="en-US" sz="1600" b="1" i="0" u="none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&lt;/head&gt;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endParaRPr sz="1600" b="1" i="0" u="non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endParaRPr sz="1600" b="1" i="0" u="non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0000FF"/>
              </a:buClr>
              <a:buSzPts val="1600"/>
              <a:buFont typeface="Arial"/>
              <a:buNone/>
            </a:pPr>
            <a:r>
              <a:rPr lang="en-US" sz="1600" b="1" i="0" u="none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&lt;body&gt;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0000FF"/>
              </a:buClr>
              <a:buSzPts val="1600"/>
              <a:buFont typeface="Arial"/>
              <a:buNone/>
            </a:pPr>
            <a:r>
              <a:rPr lang="en-US" sz="1600" b="1" i="0" u="none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&lt;h1&gt; </a:t>
            </a:r>
            <a:r>
              <a:rPr lang="en-US" sz="1600" b="1" i="0" u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Είμαι και ο πρώτος </a:t>
            </a:r>
            <a:r>
              <a:rPr lang="en-US" sz="1600" b="1" i="0" u="none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&lt;/h1&gt;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0000FF"/>
              </a:buClr>
              <a:buSzPts val="1600"/>
              <a:buFont typeface="Arial"/>
              <a:buNone/>
            </a:pPr>
            <a:r>
              <a:rPr lang="en-US" sz="1600" b="1" i="0" u="none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&lt;h2&gt; </a:t>
            </a:r>
            <a:r>
              <a:rPr lang="en-US" sz="1600" b="1" i="0" u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Είμαι και ο πρώτος </a:t>
            </a:r>
            <a:r>
              <a:rPr lang="en-US" sz="1600" b="1" i="0" u="none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&lt;/h2&gt;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lang="en-US" sz="1600" b="1" i="0" u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Πολύ μου αρέσω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0000FF"/>
              </a:buClr>
              <a:buSzPts val="1600"/>
              <a:buFont typeface="Arial"/>
              <a:buNone/>
            </a:pPr>
            <a:r>
              <a:rPr lang="en-US" sz="1600" b="1" i="0" u="none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&lt;b&gt; </a:t>
            </a:r>
            <a:r>
              <a:rPr lang="en-US" sz="1600" b="1" i="0" u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Πολύ μου αρέσω  </a:t>
            </a:r>
            <a:r>
              <a:rPr lang="en-US" sz="1600" b="1" i="0" u="none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&lt;/b&gt;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FF0000"/>
              </a:buClr>
              <a:buSzPts val="1600"/>
              <a:buFont typeface="Arial"/>
              <a:buNone/>
            </a:pPr>
            <a:r>
              <a:rPr lang="en-US" sz="1600" b="1" i="0" u="none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&lt;/body&gt;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FF0000"/>
              </a:buClr>
              <a:buSzPts val="1600"/>
              <a:buFont typeface="Arial"/>
              <a:buNone/>
            </a:pPr>
            <a:r>
              <a:rPr lang="en-US" sz="1600" b="1" i="0" u="none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&lt;/html&gt;</a:t>
            </a:r>
            <a:endParaRPr/>
          </a:p>
        </p:txBody>
      </p:sp>
      <p:sp>
        <p:nvSpPr>
          <p:cNvPr id="127" name="Google Shape;127;p5"/>
          <p:cNvSpPr/>
          <p:nvPr/>
        </p:nvSpPr>
        <p:spPr>
          <a:xfrm>
            <a:off x="500062" y="2071687"/>
            <a:ext cx="2571750" cy="3500437"/>
          </a:xfrm>
          <a:prstGeom prst="leftBrace">
            <a:avLst>
              <a:gd name="adj1" fmla="val 1696"/>
              <a:gd name="adj2" fmla="val 50000"/>
            </a:avLst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8" name="Google Shape;128;p5"/>
          <p:cNvSpPr/>
          <p:nvPr/>
        </p:nvSpPr>
        <p:spPr>
          <a:xfrm>
            <a:off x="1928812" y="2357437"/>
            <a:ext cx="1204912" cy="571500"/>
          </a:xfrm>
          <a:prstGeom prst="leftBrace">
            <a:avLst>
              <a:gd name="adj1" fmla="val 2160"/>
              <a:gd name="adj2" fmla="val 11160"/>
            </a:avLst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9" name="Google Shape;129;p5"/>
          <p:cNvSpPr/>
          <p:nvPr/>
        </p:nvSpPr>
        <p:spPr>
          <a:xfrm>
            <a:off x="1938337" y="3786187"/>
            <a:ext cx="1204912" cy="1500187"/>
          </a:xfrm>
          <a:prstGeom prst="leftBrace">
            <a:avLst>
              <a:gd name="adj1" fmla="val 1735"/>
              <a:gd name="adj2" fmla="val 11160"/>
            </a:avLst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0" name="Google Shape;130;p5"/>
          <p:cNvSpPr/>
          <p:nvPr/>
        </p:nvSpPr>
        <p:spPr>
          <a:xfrm>
            <a:off x="4857750" y="1428750"/>
            <a:ext cx="1928812" cy="714375"/>
          </a:xfrm>
          <a:prstGeom prst="wedgeRectCallout">
            <a:avLst>
              <a:gd name="adj1" fmla="val -88706"/>
              <a:gd name="adj2" fmla="val 48663"/>
            </a:avLst>
          </a:prstGeom>
          <a:solidFill>
            <a:schemeClr val="accent1"/>
          </a:solidFill>
          <a:ln w="25400" cap="flat" cmpd="sng">
            <a:solidFill>
              <a:srgbClr val="385D8A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Calibri"/>
              <a:buNone/>
            </a:pPr>
            <a:r>
              <a:rPr lang="en-US" sz="1600" b="0" i="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Ανοίγει και κλείνει όλα τα HTML αρχεία</a:t>
            </a:r>
            <a:r>
              <a:rPr lang="en-US" sz="1800" b="0" i="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/>
          </a:p>
        </p:txBody>
      </p:sp>
      <p:sp>
        <p:nvSpPr>
          <p:cNvPr id="131" name="Google Shape;131;p5"/>
          <p:cNvSpPr/>
          <p:nvPr/>
        </p:nvSpPr>
        <p:spPr>
          <a:xfrm>
            <a:off x="714375" y="1428750"/>
            <a:ext cx="1928812" cy="714375"/>
          </a:xfrm>
          <a:prstGeom prst="wedgeRectCallout">
            <a:avLst>
              <a:gd name="adj1" fmla="val 60375"/>
              <a:gd name="adj2" fmla="val 70175"/>
            </a:avLst>
          </a:prstGeom>
          <a:solidFill>
            <a:schemeClr val="accent1"/>
          </a:solidFill>
          <a:ln w="25400" cap="flat" cmpd="sng">
            <a:solidFill>
              <a:srgbClr val="385D8A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Calibri"/>
              <a:buNone/>
            </a:pPr>
            <a:r>
              <a:rPr lang="en-US" sz="1600" b="0" i="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Ανοίγει και κλείνει το ¨κεφάλι¨ ενός HTML αρχείου</a:t>
            </a:r>
            <a:endParaRPr/>
          </a:p>
        </p:txBody>
      </p:sp>
      <p:sp>
        <p:nvSpPr>
          <p:cNvPr id="132" name="Google Shape;132;p5"/>
          <p:cNvSpPr/>
          <p:nvPr/>
        </p:nvSpPr>
        <p:spPr>
          <a:xfrm>
            <a:off x="5357812" y="2857500"/>
            <a:ext cx="1928812" cy="714375"/>
          </a:xfrm>
          <a:prstGeom prst="wedgeRectCallout">
            <a:avLst>
              <a:gd name="adj1" fmla="val -100689"/>
              <a:gd name="adj2" fmla="val -49153"/>
            </a:avLst>
          </a:prstGeom>
          <a:solidFill>
            <a:schemeClr val="accent1"/>
          </a:solidFill>
          <a:ln w="25400" cap="flat" cmpd="sng">
            <a:solidFill>
              <a:srgbClr val="385D8A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Calibri"/>
              <a:buNone/>
            </a:pPr>
            <a:r>
              <a:rPr lang="en-US" sz="1600" b="0" i="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Περιέχει τον τίτλο του HTML αρχείου</a:t>
            </a:r>
            <a:endParaRPr/>
          </a:p>
        </p:txBody>
      </p:sp>
      <p:sp>
        <p:nvSpPr>
          <p:cNvPr id="133" name="Google Shape;133;p5"/>
          <p:cNvSpPr/>
          <p:nvPr/>
        </p:nvSpPr>
        <p:spPr>
          <a:xfrm>
            <a:off x="500062" y="2857500"/>
            <a:ext cx="1928812" cy="714375"/>
          </a:xfrm>
          <a:prstGeom prst="wedgeRectCallout">
            <a:avLst>
              <a:gd name="adj1" fmla="val 78458"/>
              <a:gd name="adj2" fmla="val 53034"/>
            </a:avLst>
          </a:prstGeom>
          <a:solidFill>
            <a:schemeClr val="accent1"/>
          </a:solidFill>
          <a:ln w="25400" cap="flat" cmpd="sng">
            <a:solidFill>
              <a:srgbClr val="385D8A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Calibri"/>
              <a:buNone/>
            </a:pPr>
            <a:r>
              <a:rPr lang="en-US" sz="1600" b="0" i="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Ανοίγει και κλείνει το κυρίως μέρος ενός HTML αρχείου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6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44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Ένα παράδειγμα HTML</a:t>
            </a:r>
            <a:endParaRPr/>
          </a:p>
        </p:txBody>
      </p:sp>
      <p:sp>
        <p:nvSpPr>
          <p:cNvPr id="140" name="Google Shape;140;p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257675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marR="0" lvl="0" indent="-3429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lang="en-US" sz="2000" b="1" i="0" u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&lt;html&gt;</a:t>
            </a:r>
            <a:endParaRPr/>
          </a:p>
          <a:p>
            <a:pPr marL="342900" marR="0" lvl="0" indent="-342900" algn="l" rtl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endParaRPr sz="2000" b="1" i="0" u="non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342900" marR="0" lvl="0" indent="-342900" algn="l" rtl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lang="en-US" sz="2000" b="1" i="0" u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&lt;head&gt; </a:t>
            </a:r>
            <a:endParaRPr/>
          </a:p>
          <a:p>
            <a:pPr marL="342900" marR="0" lvl="0" indent="-342900" algn="l" rtl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lang="en-US" sz="2000" b="1" i="0" u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&lt;title&gt; This is my first complete web page!</a:t>
            </a:r>
            <a:endParaRPr/>
          </a:p>
          <a:p>
            <a:pPr marL="342900" marR="0" lvl="0" indent="-342900" algn="l" rtl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lang="en-US" sz="2000" b="1" i="0" u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&lt;/title&gt; </a:t>
            </a:r>
            <a:endParaRPr/>
          </a:p>
          <a:p>
            <a:pPr marL="342900" marR="0" lvl="0" indent="-342900" algn="l" rtl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lang="en-US" sz="2000" b="1" i="0" u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&lt;/head&gt; </a:t>
            </a:r>
            <a:endParaRPr/>
          </a:p>
          <a:p>
            <a:pPr marL="342900" marR="0" lvl="0" indent="-342900" algn="l" rtl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endParaRPr sz="2000" b="1" i="0" u="non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342900" marR="0" lvl="0" indent="-342900" algn="l" rtl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lang="en-US" sz="2000" b="1" i="0" u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&lt;body&gt; </a:t>
            </a:r>
            <a:endParaRPr/>
          </a:p>
          <a:p>
            <a:pPr marL="342900" marR="0" lvl="0" indent="-342900" algn="l" rtl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lang="en-US" sz="2000" b="1" i="0" u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&lt;h1&gt; Hello World &lt;/h1&gt; &lt;p&gt; This is a really simple web page! &lt;/p&gt; </a:t>
            </a:r>
            <a:endParaRPr/>
          </a:p>
          <a:p>
            <a:pPr marL="342900" marR="0" lvl="0" indent="-342900" algn="l" rtl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lang="en-US" sz="2000" b="1" i="0" u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&lt;/body&gt;</a:t>
            </a:r>
            <a:endParaRPr/>
          </a:p>
          <a:p>
            <a:pPr marL="342900" marR="0" lvl="0" indent="-342900" algn="l" rtl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endParaRPr sz="2000" b="1" i="0" u="non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342900" marR="0" lvl="0" indent="-342900" algn="l" rtl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lang="en-US" sz="2000" b="1" i="0" u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&lt;/html&gt;</a:t>
            </a:r>
            <a:endParaRPr/>
          </a:p>
        </p:txBody>
      </p:sp>
      <p:pic>
        <p:nvPicPr>
          <p:cNvPr id="141" name="Google Shape;141;p6" descr="html-tags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929187" y="2214562"/>
            <a:ext cx="3952875" cy="2286000"/>
          </a:xfrm>
          <a:prstGeom prst="rect">
            <a:avLst/>
          </a:prstGeom>
          <a:noFill/>
          <a:ln>
            <a:noFill/>
          </a:ln>
        </p:spPr>
      </p:pic>
      <p:sp>
        <p:nvSpPr>
          <p:cNvPr id="142" name="Google Shape;142;p6"/>
          <p:cNvSpPr txBox="1"/>
          <p:nvPr/>
        </p:nvSpPr>
        <p:spPr>
          <a:xfrm>
            <a:off x="357187" y="2143125"/>
            <a:ext cx="4429125" cy="1500187"/>
          </a:xfrm>
          <a:prstGeom prst="rect">
            <a:avLst/>
          </a:prstGeom>
          <a:solidFill>
            <a:schemeClr val="accent1">
              <a:alpha val="8627"/>
            </a:schemeClr>
          </a:solidFill>
          <a:ln w="9525" cap="flat" cmpd="sng">
            <a:solidFill>
              <a:srgbClr val="385D8A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3" name="Google Shape;143;p6"/>
          <p:cNvSpPr txBox="1"/>
          <p:nvPr/>
        </p:nvSpPr>
        <p:spPr>
          <a:xfrm>
            <a:off x="357187" y="3929062"/>
            <a:ext cx="4429125" cy="1500187"/>
          </a:xfrm>
          <a:prstGeom prst="rect">
            <a:avLst/>
          </a:prstGeom>
          <a:solidFill>
            <a:schemeClr val="accent1">
              <a:alpha val="8627"/>
            </a:schemeClr>
          </a:solidFill>
          <a:ln w="9525" cap="flat" cmpd="sng">
            <a:solidFill>
              <a:srgbClr val="385D8A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</a:pPr>
            <a:r>
              <a:rPr lang="en-US" sz="40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Διάφορες μορφοποιήσεις κειμένου</a:t>
            </a:r>
            <a:endParaRPr/>
          </a:p>
        </p:txBody>
      </p:sp>
      <p:sp>
        <p:nvSpPr>
          <p:cNvPr id="150" name="Google Shape;150;p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329612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3200"/>
              <a:buFont typeface="Arial"/>
              <a:buChar char="•"/>
            </a:pPr>
            <a:r>
              <a:rPr lang="en-US" sz="3200" b="1" i="0" u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&lt;B&gt;  </a:t>
            </a:r>
            <a:r>
              <a:rPr lang="en-US" sz="32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Έντονη γραφή  </a:t>
            </a:r>
            <a:r>
              <a:rPr lang="en-US" sz="3200" b="1" i="0" u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&lt;/B&gt;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FF0000"/>
              </a:buClr>
              <a:buSzPts val="3200"/>
              <a:buFont typeface="Arial"/>
              <a:buChar char="•"/>
            </a:pPr>
            <a:r>
              <a:rPr lang="en-US" sz="3200" b="1" i="0" u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&lt;I&gt;   </a:t>
            </a:r>
            <a:r>
              <a:rPr lang="en-US" sz="32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Πλάγια γραφή  </a:t>
            </a:r>
            <a:r>
              <a:rPr lang="en-US" sz="3200" b="1" i="0" u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&lt;/I&gt;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FF0000"/>
              </a:buClr>
              <a:buSzPts val="3200"/>
              <a:buFont typeface="Arial"/>
              <a:buChar char="•"/>
            </a:pPr>
            <a:r>
              <a:rPr lang="en-US" sz="3200" b="1" i="0" u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&lt;U&gt; </a:t>
            </a:r>
            <a:r>
              <a:rPr lang="en-US" sz="32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Υπογράμμιση </a:t>
            </a:r>
            <a:r>
              <a:rPr lang="en-US" sz="3200" b="1" i="0" u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&lt;/U&gt;</a:t>
            </a:r>
            <a:endParaRPr/>
          </a:p>
          <a:p>
            <a:pPr marL="342900" marR="0" lvl="0" indent="-114300" algn="l" rtl="0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endParaRPr sz="3600" b="1" i="0" u="none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rgbClr val="FF0000"/>
              </a:buClr>
              <a:buSzPts val="3600"/>
              <a:buFont typeface="Arial"/>
              <a:buChar char="–"/>
            </a:pPr>
            <a:r>
              <a:rPr lang="en-US" sz="3600" b="1" i="0" u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&lt;H1&gt; </a:t>
            </a:r>
            <a:r>
              <a:rPr lang="en-US" sz="36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πολύ μεγάλο μέγεθος </a:t>
            </a:r>
            <a:r>
              <a:rPr lang="en-US" sz="3600" b="1" i="0" u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&lt;/H1&gt;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–"/>
            </a:pPr>
            <a:r>
              <a:rPr lang="en-US" sz="36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…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rgbClr val="FF0000"/>
              </a:buClr>
              <a:buSzPts val="3600"/>
              <a:buFont typeface="Arial"/>
              <a:buChar char="–"/>
            </a:pPr>
            <a:r>
              <a:rPr lang="en-US" sz="3600" b="1" i="0" u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&lt;Η6&gt; </a:t>
            </a:r>
            <a:r>
              <a:rPr lang="en-US" sz="36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μικρό μέγεθος </a:t>
            </a:r>
            <a:r>
              <a:rPr lang="en-US" sz="3600" b="1" i="0" u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&lt;/Η6&gt;</a:t>
            </a:r>
            <a:endParaRPr/>
          </a:p>
        </p:txBody>
      </p:sp>
      <p:sp>
        <p:nvSpPr>
          <p:cNvPr id="151" name="Google Shape;151;p7"/>
          <p:cNvSpPr/>
          <p:nvPr/>
        </p:nvSpPr>
        <p:spPr>
          <a:xfrm>
            <a:off x="6300787" y="1773237"/>
            <a:ext cx="2447925" cy="1655762"/>
          </a:xfrm>
          <a:prstGeom prst="wedgeRectCallout">
            <a:avLst>
              <a:gd name="adj1" fmla="val -93147"/>
              <a:gd name="adj2" fmla="val 63418"/>
            </a:avLst>
          </a:prstGeom>
          <a:solidFill>
            <a:schemeClr val="accent1"/>
          </a:solidFill>
          <a:ln w="25400" cap="flat" cmpd="sng">
            <a:solidFill>
              <a:srgbClr val="385D8A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Font typeface="Calibri"/>
              <a:buNone/>
            </a:pPr>
            <a:r>
              <a:rPr lang="en-US" sz="3600" b="1" i="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Διπλές ετικέτες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</a:pPr>
            <a:r>
              <a:rPr lang="en-US" sz="40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Διάφορες μορφοποιήσεις κειμένου</a:t>
            </a:r>
            <a:endParaRPr/>
          </a:p>
        </p:txBody>
      </p:sp>
      <p:sp>
        <p:nvSpPr>
          <p:cNvPr id="157" name="Google Shape;157;p8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3200"/>
              <a:buFont typeface="Arial"/>
              <a:buChar char="•"/>
            </a:pPr>
            <a:r>
              <a:rPr lang="en-US" sz="3200" b="1" i="0" u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&lt;H1 ALIGN= LEFT&gt;</a:t>
            </a:r>
            <a:r>
              <a:rPr lang="en-US" sz="32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Στοίχιση αριστερά </a:t>
            </a:r>
            <a:r>
              <a:rPr lang="en-US" sz="3200" b="1" i="0" u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&lt;/H1&gt; 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FF0000"/>
              </a:buClr>
              <a:buSzPts val="3200"/>
              <a:buFont typeface="Arial"/>
              <a:buChar char="•"/>
            </a:pPr>
            <a:r>
              <a:rPr lang="en-US" sz="3200" b="1" i="0" u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&lt;H1 ALIGN= CENTER&gt;  </a:t>
            </a:r>
            <a:r>
              <a:rPr lang="en-US" sz="32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Στοίχιση κέντρο </a:t>
            </a:r>
            <a:r>
              <a:rPr lang="en-US" sz="3200" b="1" i="0" u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&lt;/H1&gt; 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FF0000"/>
              </a:buClr>
              <a:buSzPts val="3200"/>
              <a:buFont typeface="Arial"/>
              <a:buChar char="•"/>
            </a:pPr>
            <a:r>
              <a:rPr lang="en-US" sz="3200" b="1" i="0" u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&lt;H1 ALIGN= RIGHT&gt;  </a:t>
            </a:r>
            <a:r>
              <a:rPr lang="en-US" sz="32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Στοίχιση δεξιά </a:t>
            </a:r>
            <a:r>
              <a:rPr lang="en-US" sz="3200" b="1" i="0" u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&lt;/H1&gt; </a:t>
            </a:r>
            <a:endParaRPr/>
          </a:p>
          <a:p>
            <a:pPr marL="342900" marR="0" lvl="0" indent="-1397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FF0000"/>
              </a:buClr>
              <a:buSzPts val="3200"/>
              <a:buFont typeface="Arial"/>
              <a:buChar char="•"/>
            </a:pPr>
            <a:r>
              <a:rPr lang="en-US" sz="3200" b="1" i="0" u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&lt;BLINK&gt;</a:t>
            </a:r>
            <a:r>
              <a:rPr lang="en-US" sz="32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το κείμενο αναβοσβήνει </a:t>
            </a:r>
            <a:r>
              <a:rPr lang="en-US" sz="3200" b="1" i="0" u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&lt;/BLINK&gt;</a:t>
            </a:r>
            <a:endParaRPr/>
          </a:p>
          <a:p>
            <a:pPr marL="342900" marR="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1" i="0" u="none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8" name="Google Shape;158;p8"/>
          <p:cNvSpPr/>
          <p:nvPr/>
        </p:nvSpPr>
        <p:spPr>
          <a:xfrm>
            <a:off x="5435600" y="4941887"/>
            <a:ext cx="2449512" cy="1655762"/>
          </a:xfrm>
          <a:prstGeom prst="wedgeRectCallout">
            <a:avLst>
              <a:gd name="adj1" fmla="val 47290"/>
              <a:gd name="adj2" fmla="val -75744"/>
            </a:avLst>
          </a:prstGeom>
          <a:solidFill>
            <a:schemeClr val="accent1"/>
          </a:solidFill>
          <a:ln w="25400" cap="flat" cmpd="sng">
            <a:solidFill>
              <a:srgbClr val="385D8A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Font typeface="Calibri"/>
              <a:buNone/>
            </a:pPr>
            <a:r>
              <a:rPr lang="en-US" sz="3600" b="1" i="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Διπλές ετικέτες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44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Αλλαγή γραμμής-παραγράφου / οριζόντια γραμμή</a:t>
            </a:r>
            <a:endParaRPr/>
          </a:p>
        </p:txBody>
      </p:sp>
      <p:sp>
        <p:nvSpPr>
          <p:cNvPr id="165" name="Google Shape;165;p9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3200"/>
              <a:buFont typeface="Arial"/>
              <a:buChar char="•"/>
            </a:pPr>
            <a:r>
              <a:rPr lang="en-US" sz="3200" b="1" i="0" u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&lt;ΒR&gt; </a:t>
            </a:r>
            <a:r>
              <a:rPr lang="en-US" sz="32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αλλαγή γραμμής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FF0000"/>
              </a:buClr>
              <a:buSzPts val="3200"/>
              <a:buFont typeface="Arial"/>
              <a:buChar char="•"/>
            </a:pPr>
            <a:r>
              <a:rPr lang="en-US" sz="3200" b="1" i="0" u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&lt;P&gt; </a:t>
            </a:r>
            <a:r>
              <a:rPr lang="en-US" sz="32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αλλαγή παραγράφου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FF0000"/>
              </a:buClr>
              <a:buSzPts val="3200"/>
              <a:buFont typeface="Arial"/>
              <a:buChar char="•"/>
            </a:pPr>
            <a:r>
              <a:rPr lang="en-US" sz="3200" b="1" i="0" u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&lt;HR&gt; </a:t>
            </a:r>
            <a:r>
              <a:rPr lang="en-US" sz="32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εισαγωγή οριζόντιας γραμμής</a:t>
            </a:r>
            <a:endParaRPr/>
          </a:p>
          <a:p>
            <a:pPr marL="342900" marR="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6" name="Google Shape;166;p9"/>
          <p:cNvSpPr/>
          <p:nvPr/>
        </p:nvSpPr>
        <p:spPr>
          <a:xfrm>
            <a:off x="5867400" y="4005262"/>
            <a:ext cx="2449512" cy="1655762"/>
          </a:xfrm>
          <a:prstGeom prst="wedgeRectCallout">
            <a:avLst>
              <a:gd name="adj1" fmla="val -37783"/>
              <a:gd name="adj2" fmla="val -82987"/>
            </a:avLst>
          </a:prstGeom>
          <a:solidFill>
            <a:schemeClr val="accent1"/>
          </a:solidFill>
          <a:ln w="25400" cap="flat" cmpd="sng">
            <a:solidFill>
              <a:srgbClr val="385D8A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Font typeface="Calibri"/>
              <a:buNone/>
            </a:pPr>
            <a:r>
              <a:rPr lang="en-US" sz="3600" b="1" i="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Μονές ετικέτες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844</Words>
  <Application>Microsoft Office PowerPoint</Application>
  <PresentationFormat>Προβολή στην οθόνη (4:3)</PresentationFormat>
  <Paragraphs>188</Paragraphs>
  <Slides>23</Slides>
  <Notes>23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23</vt:i4>
      </vt:variant>
    </vt:vector>
  </HeadingPairs>
  <TitlesOfParts>
    <vt:vector size="27" baseType="lpstr">
      <vt:lpstr>Arial</vt:lpstr>
      <vt:lpstr>Calibri</vt:lpstr>
      <vt:lpstr>Courier New</vt:lpstr>
      <vt:lpstr>Θέμα του Office</vt:lpstr>
      <vt:lpstr>HyperText Markup Language - HTML</vt:lpstr>
      <vt:lpstr>Τι είναι η HTML;</vt:lpstr>
      <vt:lpstr>Παραδείγματα tags</vt:lpstr>
      <vt:lpstr>Η δομή ενός αρχείου HTML</vt:lpstr>
      <vt:lpstr>Η δομή ενός αρχείου HTML</vt:lpstr>
      <vt:lpstr>Ένα παράδειγμα HTML</vt:lpstr>
      <vt:lpstr>Διάφορες μορφοποιήσεις κειμένου</vt:lpstr>
      <vt:lpstr>Διάφορες μορφοποιήσεις κειμένου</vt:lpstr>
      <vt:lpstr>Αλλαγή γραμμής-παραγράφου / οριζόντια γραμμή</vt:lpstr>
      <vt:lpstr>Διάφορες μορφοποιήσεις</vt:lpstr>
      <vt:lpstr>Παράδειγμα μορφοποίησης</vt:lpstr>
      <vt:lpstr>Παράδειγμα μορφοποίησης</vt:lpstr>
      <vt:lpstr>Παράδειγμα μορφοποίησης</vt:lpstr>
      <vt:lpstr>Παρουσίαση του PowerPoint</vt:lpstr>
      <vt:lpstr>Εικόνες</vt:lpstr>
      <vt:lpstr>Παραπομπές (σύνδεσμοι)</vt:lpstr>
      <vt:lpstr>Παραπομπές (σύνδεσμοι)</vt:lpstr>
      <vt:lpstr>Λίστες</vt:lpstr>
      <vt:lpstr>Παράδειγμα λίστας</vt:lpstr>
      <vt:lpstr>Δραστηριότητα 1</vt:lpstr>
      <vt:lpstr>Δραστηριότητα 1 Μορφοποίηση</vt:lpstr>
      <vt:lpstr>Δραστηριότητα 2 Μορφοποίηση και φόντο</vt:lpstr>
      <vt:lpstr>Δραστηριότητα 2 Μορφοποίηση και εικόνα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HyperText Markup Language - HTML</dc:title>
  <dc:creator>phel</dc:creator>
  <cp:lastModifiedBy>Λογαριασμός Microsoft</cp:lastModifiedBy>
  <cp:revision>1</cp:revision>
  <dcterms:created xsi:type="dcterms:W3CDTF">2010-11-29T19:47:45Z</dcterms:created>
  <dcterms:modified xsi:type="dcterms:W3CDTF">2024-03-31T08:03:58Z</dcterms:modified>
</cp:coreProperties>
</file>