
<file path=[Content_Types].xml><?xml version="1.0" encoding="utf-8"?>
<Types xmlns="http://schemas.openxmlformats.org/package/2006/content-types">
  <Default Extension="jpeg" ContentType="image/jpeg"/>
  <Default Extension="png" ContentType="image/png"/>
  <Default Extension="rels" ContentType="application/vnd.openxmlformats-package.relationships+xml"/>
  <Default Extension="xml" ContentType="application/xml"/>
  <Override PartName="/ppt/presentation.xml" ContentType="application/vnd.openxmlformats-officedocument.presentationml.presentation.main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slides/slide2.xml" ContentType="application/vnd.openxmlformats-officedocument.presentationml.slide+xml"/>
  <Override PartName="/ppt/slides/slide3.xml" ContentType="application/vnd.openxmlformats-officedocument.presentationml.slide+xml"/>
  <Override PartName="/ppt/slides/slide4.xml" ContentType="application/vnd.openxmlformats-officedocument.presentationml.slide+xml"/>
  <Override PartName="/ppt/slides/slide5.xml" ContentType="application/vnd.openxmlformats-officedocument.presentationml.slide+xml"/>
  <Override PartName="/ppt/slides/slide6.xml" ContentType="application/vnd.openxmlformats-officedocument.presentationml.slide+xml"/>
  <Override PartName="/ppt/slides/slide7.xml" ContentType="application/vnd.openxmlformats-officedocument.presentationml.slide+xml"/>
  <Override PartName="/ppt/slides/slide8.xml" ContentType="application/vnd.openxmlformats-officedocument.presentationml.slide+xml"/>
  <Override PartName="/ppt/slides/slide9.xml" ContentType="application/vnd.openxmlformats-officedocument.presentationml.slide+xml"/>
  <Override PartName="/ppt/slides/slide10.xml" ContentType="application/vnd.openxmlformats-officedocument.presentationml.slide+xml"/>
  <Override PartName="/ppt/slides/slide11.xml" ContentType="application/vnd.openxmlformats-officedocument.presentationml.slide+xml"/>
  <Override PartName="/ppt/slides/slide12.xml" ContentType="application/vnd.openxmlformats-officedocument.presentationml.slide+xml"/>
  <Override PartName="/ppt/slides/slide13.xml" ContentType="application/vnd.openxmlformats-officedocument.presentationml.slide+xml"/>
  <Override PartName="/ppt/slides/slide14.xml" ContentType="application/vnd.openxmlformats-officedocument.presentationml.slide+xml"/>
  <Override PartName="/ppt/slides/slide15.xml" ContentType="application/vnd.openxmlformats-officedocument.presentationml.slide+xml"/>
  <Override PartName="/ppt/slides/slide16.xml" ContentType="application/vnd.openxmlformats-officedocument.presentationml.slide+xml"/>
  <Override PartName="/ppt/slides/slide17.xml" ContentType="application/vnd.openxmlformats-officedocument.presentationml.slide+xml"/>
  <Override PartName="/ppt/presProps.xml" ContentType="application/vnd.openxmlformats-officedocument.presentationml.presProps+xml"/>
  <Override PartName="/ppt/viewProps.xml" ContentType="application/vnd.openxmlformats-officedocument.presentationml.viewProps+xml"/>
  <Override PartName="/ppt/theme/theme1.xml" ContentType="application/vnd.openxmlformats-officedocument.theme+xml"/>
  <Override PartName="/ppt/tableStyles.xml" ContentType="application/vnd.openxmlformats-officedocument.presentationml.tableStyles+xml"/>
  <Override PartName="/ppt/slideLayouts/slideLayout1.xml" ContentType="application/vnd.openxmlformats-officedocument.presentationml.slideLayout+xml"/>
  <Override PartName="/ppt/slideLayouts/slideLayout2.xml" ContentType="application/vnd.openxmlformats-officedocument.presentationml.slideLayout+xml"/>
  <Override PartName="/ppt/slideLayouts/slideLayout3.xml" ContentType="application/vnd.openxmlformats-officedocument.presentationml.slideLayout+xml"/>
  <Override PartName="/ppt/slideLayouts/slideLayout4.xml" ContentType="application/vnd.openxmlformats-officedocument.presentationml.slideLayout+xml"/>
  <Override PartName="/ppt/slideLayouts/slideLayout5.xml" ContentType="application/vnd.openxmlformats-officedocument.presentationml.slideLayout+xml"/>
  <Override PartName="/ppt/slideLayouts/slideLayout6.xml" ContentType="application/vnd.openxmlformats-officedocument.presentationml.slideLayout+xml"/>
  <Override PartName="/ppt/slideLayouts/slideLayout7.xml" ContentType="application/vnd.openxmlformats-officedocument.presentationml.slideLayout+xml"/>
  <Override PartName="/ppt/slideLayouts/slideLayout8.xml" ContentType="application/vnd.openxmlformats-officedocument.presentationml.slideLayout+xml"/>
  <Override PartName="/ppt/slideLayouts/slideLayout9.xml" ContentType="application/vnd.openxmlformats-officedocument.presentationml.slideLayout+xml"/>
  <Override PartName="/ppt/slideLayouts/slideLayout10.xml" ContentType="application/vnd.openxmlformats-officedocument.presentationml.slideLayout+xml"/>
  <Override PartName="/ppt/slideLayouts/slideLayout11.xml" ContentType="application/vnd.openxmlformats-officedocument.presentationml.slideLayout+xml"/>
  <Override PartName="/ppt/tags/tag1.xml" ContentType="application/vnd.openxmlformats-officedocument.presentationml.tags+xml"/>
  <Override PartName="/ppt/tags/tag2.xml" ContentType="application/vnd.openxmlformats-officedocument.presentationml.tags+xml"/>
  <Override PartName="/docProps/core.xml" ContentType="application/vnd.openxmlformats-package.core-properties+xml"/>
  <Override PartName="/docProps/app.xml" ContentType="application/vnd.openxmlformats-officedocument.extended-properties+xml"/>
</Types>
</file>

<file path=_rels/.rels><?xml version="1.0" encoding="UTF-8" standalone="yes"?>
<Relationships xmlns="http://schemas.openxmlformats.org/package/2006/relationships"><Relationship Id="rId3" Type="http://schemas.openxmlformats.org/package/2006/relationships/metadata/core-properties" Target="docProps/core.xml"/><Relationship Id="rId2" Type="http://schemas.openxmlformats.org/package/2006/relationships/metadata/thumbnail" Target="docProps/thumbnail.jpeg"/><Relationship Id="rId1" Type="http://schemas.openxmlformats.org/officeDocument/2006/relationships/officeDocument" Target="ppt/presentation.xml"/><Relationship Id="rId4" Type="http://schemas.openxmlformats.org/officeDocument/2006/relationships/extended-properties" Target="docProps/app.xml"/></Relationships>
</file>

<file path=ppt/presentation.xml><?xml version="1.0" encoding="utf-8"?>
<p:presentation xmlns:a="http://schemas.openxmlformats.org/drawingml/2006/main" xmlns:r="http://schemas.openxmlformats.org/officeDocument/2006/relationships" xmlns:p="http://schemas.openxmlformats.org/presentationml/2006/main" saveSubsetFonts="1">
  <p:sldMasterIdLst>
    <p:sldMasterId id="2147483660" r:id="rId1"/>
  </p:sldMasterIdLst>
  <p:sldIdLst>
    <p:sldId id="256" r:id="rId2"/>
    <p:sldId id="257" r:id="rId3"/>
    <p:sldId id="258" r:id="rId4"/>
    <p:sldId id="269" r:id="rId5"/>
    <p:sldId id="259" r:id="rId6"/>
    <p:sldId id="263" r:id="rId7"/>
    <p:sldId id="261" r:id="rId8"/>
    <p:sldId id="260" r:id="rId9"/>
    <p:sldId id="271" r:id="rId10"/>
    <p:sldId id="280" r:id="rId11"/>
    <p:sldId id="264" r:id="rId12"/>
    <p:sldId id="274" r:id="rId13"/>
    <p:sldId id="281" r:id="rId14"/>
    <p:sldId id="267" r:id="rId15"/>
    <p:sldId id="270" r:id="rId16"/>
    <p:sldId id="266" r:id="rId17"/>
    <p:sldId id="268" r:id="rId18"/>
  </p:sldIdLst>
  <p:sldSz cx="12192000" cy="6858000"/>
  <p:notesSz cx="6858000" cy="9144000"/>
  <p:defaultTextStyle>
    <a:defPPr>
      <a:defRPr lang="en-US"/>
    </a:defPPr>
    <a:lvl1pPr marL="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1pPr>
    <a:lvl2pPr marL="457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2pPr>
    <a:lvl3pPr marL="914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3pPr>
    <a:lvl4pPr marL="1371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4pPr>
    <a:lvl5pPr marL="18288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5pPr>
    <a:lvl6pPr marL="22860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6pPr>
    <a:lvl7pPr marL="27432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7pPr>
    <a:lvl8pPr marL="32004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8pPr>
    <a:lvl9pPr marL="3657600" algn="l" defTabSz="457200" rtl="0" eaLnBrk="1" latinLnBrk="0" hangingPunct="1">
      <a:defRPr sz="1800" kern="1200">
        <a:solidFill>
          <a:schemeClr val="tx1"/>
        </a:solidFill>
        <a:latin typeface="+mn-lt"/>
        <a:ea typeface="+mn-ea"/>
        <a:cs typeface="+mn-cs"/>
      </a:defRPr>
    </a:lvl9pPr>
  </p:defaultTextStyle>
  <p:extLst>
    <p:ext uri="{EFAFB233-063F-42B5-8137-9DF3F51BA10A}">
      <p15:sldGuideLst xmlns:p15="http://schemas.microsoft.com/office/powerpoint/2012/main"/>
    </p:ext>
  </p:extLst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>
    <p:ext uri="{E76CE94A-603C-4142-B9EB-6D1370010A27}">
      <p14:discardImageEditData xmlns:p14="http://schemas.microsoft.com/office/powerpoint/2010/main" val="0"/>
    </p:ext>
    <p:ext uri="{D31A062A-798A-4329-ABDD-BBA856620510}">
      <p14:defaultImageDpi xmlns:p14="http://schemas.microsoft.com/office/powerpoint/2010/main" val="32767"/>
    </p:ext>
    <p:ext uri="{FD5EFAAD-0ECE-453E-9831-46B23BE46B34}">
      <p15:chartTrackingRefBased xmlns:p15="http://schemas.microsoft.com/office/powerpoint/2012/main" val="1"/>
    </p:ext>
  </p:extLst>
</p:presentationPr>
</file>

<file path=ppt/tableStyles.xml><?xml version="1.0" encoding="utf-8"?>
<a:tblStyleLst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 lastView="sldThumbnailView">
  <p:normalViewPr>
    <p:restoredLeft sz="15021" autoAdjust="0"/>
    <p:restoredTop sz="94660"/>
  </p:normalViewPr>
  <p:slideViewPr>
    <p:cSldViewPr snapToGrid="0">
      <p:cViewPr varScale="1">
        <p:scale>
          <a:sx n="70" d="100"/>
          <a:sy n="70" d="100"/>
        </p:scale>
        <p:origin x="888" y="78"/>
      </p:cViewPr>
      <p:guideLst/>
    </p:cSldViewPr>
  </p:slideViewPr>
  <p:notesTextViewPr>
    <p:cViewPr>
      <p:scale>
        <a:sx n="1" d="1"/>
        <a:sy n="1" d="1"/>
      </p:scale>
      <p:origin x="0" y="0"/>
    </p:cViewPr>
  </p:notesTextViewPr>
  <p:gridSpacing cx="76200" cy="76200"/>
</p:viewPr>
</file>

<file path=ppt/_rels/presentation.xml.rels><?xml version="1.0" encoding="UTF-8" standalone="yes"?>
<Relationships xmlns="http://schemas.openxmlformats.org/package/2006/relationships"><Relationship Id="rId8" Type="http://schemas.openxmlformats.org/officeDocument/2006/relationships/slide" Target="slides/slide7.xml"/><Relationship Id="rId13" Type="http://schemas.openxmlformats.org/officeDocument/2006/relationships/slide" Target="slides/slide12.xml"/><Relationship Id="rId18" Type="http://schemas.openxmlformats.org/officeDocument/2006/relationships/slide" Target="slides/slide17.xml"/><Relationship Id="rId3" Type="http://schemas.openxmlformats.org/officeDocument/2006/relationships/slide" Target="slides/slide2.xml"/><Relationship Id="rId21" Type="http://schemas.openxmlformats.org/officeDocument/2006/relationships/theme" Target="theme/theme1.xml"/><Relationship Id="rId7" Type="http://schemas.openxmlformats.org/officeDocument/2006/relationships/slide" Target="slides/slide6.xml"/><Relationship Id="rId12" Type="http://schemas.openxmlformats.org/officeDocument/2006/relationships/slide" Target="slides/slide11.xml"/><Relationship Id="rId17" Type="http://schemas.openxmlformats.org/officeDocument/2006/relationships/slide" Target="slides/slide16.xml"/><Relationship Id="rId2" Type="http://schemas.openxmlformats.org/officeDocument/2006/relationships/slide" Target="slides/slide1.xml"/><Relationship Id="rId16" Type="http://schemas.openxmlformats.org/officeDocument/2006/relationships/slide" Target="slides/slide15.xml"/><Relationship Id="rId20" Type="http://schemas.openxmlformats.org/officeDocument/2006/relationships/viewProps" Target="viewProps.xml"/><Relationship Id="rId1" Type="http://schemas.openxmlformats.org/officeDocument/2006/relationships/slideMaster" Target="slideMasters/slideMaster1.xml"/><Relationship Id="rId6" Type="http://schemas.openxmlformats.org/officeDocument/2006/relationships/slide" Target="slides/slide5.xml"/><Relationship Id="rId11" Type="http://schemas.openxmlformats.org/officeDocument/2006/relationships/slide" Target="slides/slide10.xml"/><Relationship Id="rId5" Type="http://schemas.openxmlformats.org/officeDocument/2006/relationships/slide" Target="slides/slide4.xml"/><Relationship Id="rId15" Type="http://schemas.openxmlformats.org/officeDocument/2006/relationships/slide" Target="slides/slide14.xml"/><Relationship Id="rId10" Type="http://schemas.openxmlformats.org/officeDocument/2006/relationships/slide" Target="slides/slide9.xml"/><Relationship Id="rId19" Type="http://schemas.openxmlformats.org/officeDocument/2006/relationships/presProps" Target="presProps.xml"/><Relationship Id="rId4" Type="http://schemas.openxmlformats.org/officeDocument/2006/relationships/slide" Target="slides/slide3.xml"/><Relationship Id="rId9" Type="http://schemas.openxmlformats.org/officeDocument/2006/relationships/slide" Target="slides/slide8.xml"/><Relationship Id="rId14" Type="http://schemas.openxmlformats.org/officeDocument/2006/relationships/slide" Target="slides/slide13.xml"/><Relationship Id="rId22" Type="http://schemas.openxmlformats.org/officeDocument/2006/relationships/tableStyles" Target="tableStyles.xml"/></Relationships>
</file>

<file path=ppt/slideLayouts/_rels/slideLayout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0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11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2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3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4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5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6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7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8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_rels/slideLayout9.xml.rels><?xml version="1.0" encoding="UTF-8" standalone="yes"?>
<Relationships xmlns="http://schemas.openxmlformats.org/package/2006/relationships"><Relationship Id="rId1" Type="http://schemas.openxmlformats.org/officeDocument/2006/relationships/slideMaster" Target="../slideMasters/slideMaster1.xml"/></Relationships>
</file>

<file path=ppt/slideLayouts/slideLayout1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title" preserve="1">
  <p:cSld name="Διαφάνεια τίτλου"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ctrTitle"/>
          </p:nvPr>
        </p:nvSpPr>
        <p:spPr>
          <a:xfrm>
            <a:off x="1915128" y="1788454"/>
            <a:ext cx="8361229" cy="2098226"/>
          </a:xfrm>
        </p:spPr>
        <p:txBody>
          <a:bodyPr anchor="b">
            <a:noAutofit/>
          </a:bodyPr>
          <a:lstStyle>
            <a:lvl1pPr algn="ct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Subtitle 2"/>
          <p:cNvSpPr>
            <a:spLocks noGrp="1"/>
          </p:cNvSpPr>
          <p:nvPr>
            <p:ph type="subTitle" idx="1"/>
          </p:nvPr>
        </p:nvSpPr>
        <p:spPr>
          <a:xfrm>
            <a:off x="2679906" y="3956279"/>
            <a:ext cx="6831673" cy="1086237"/>
          </a:xfrm>
        </p:spPr>
        <p:txBody>
          <a:bodyPr>
            <a:normAutofit/>
          </a:bodyPr>
          <a:lstStyle>
            <a:lvl1pPr marL="0" indent="0" algn="ct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300"/>
            </a:lvl1pPr>
            <a:lvl2pPr marL="457200" indent="0" algn="ctr">
              <a:buNone/>
              <a:defRPr sz="2000"/>
            </a:lvl2pPr>
            <a:lvl3pPr marL="914400" indent="0" algn="ctr">
              <a:buNone/>
              <a:defRPr sz="1800"/>
            </a:lvl3pPr>
            <a:lvl4pPr marL="1371600" indent="0" algn="ctr">
              <a:buNone/>
              <a:defRPr sz="1600"/>
            </a:lvl4pPr>
            <a:lvl5pPr marL="1828800" indent="0" algn="ctr">
              <a:buNone/>
              <a:defRPr sz="1600"/>
            </a:lvl5pPr>
            <a:lvl6pPr marL="2286000" indent="0" algn="ctr">
              <a:buNone/>
              <a:defRPr sz="1600"/>
            </a:lvl6pPr>
            <a:lvl7pPr marL="2743200" indent="0" algn="ctr">
              <a:buNone/>
              <a:defRPr sz="1600"/>
            </a:lvl7pPr>
            <a:lvl8pPr marL="3200400" indent="0" algn="ctr">
              <a:buNone/>
              <a:defRPr sz="1600"/>
            </a:lvl8pPr>
            <a:lvl9pPr marL="3657600" indent="0" algn="ctr">
              <a:buNone/>
              <a:defRPr sz="1600"/>
            </a:lvl9pPr>
          </a:lstStyle>
          <a:p>
            <a:r>
              <a:rPr lang="el-GR"/>
              <a:t>Κάντε κλικ για να επεξεργαστείτε τον υπότιτλο του υποδείγματος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52858" y="6453386"/>
            <a:ext cx="1607944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054" y="6453386"/>
            <a:ext cx="7023377" cy="404614"/>
          </a:xfrm>
        </p:spPr>
        <p:txBody>
          <a:bodyPr/>
          <a:lstStyle>
            <a:lvl1pPr algn="ctr">
              <a:defRPr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</a:lstStyle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  <p:grpSp>
        <p:nvGrpSpPr>
          <p:cNvPr id="7" name="Group 6"/>
          <p:cNvGrpSpPr/>
          <p:nvPr/>
        </p:nvGrpSpPr>
        <p:grpSpPr>
          <a:xfrm>
            <a:off x="752858" y="744469"/>
            <a:ext cx="10674117" cy="5349671"/>
            <a:chOff x="752858" y="744469"/>
            <a:chExt cx="10674117" cy="5349671"/>
          </a:xfrm>
        </p:grpSpPr>
        <p:sp>
          <p:nvSpPr>
            <p:cNvPr id="11" name="Freeform 6"/>
            <p:cNvSpPr/>
            <p:nvPr/>
          </p:nvSpPr>
          <p:spPr bwMode="auto">
            <a:xfrm>
              <a:off x="8151962" y="1685652"/>
              <a:ext cx="3275013" cy="4408488"/>
            </a:xfrm>
            <a:custGeom>
              <a:avLst/>
              <a:gdLst/>
              <a:ahLst/>
              <a:cxnLst/>
              <a:rect l="l" t="t" r="r" b="b"/>
              <a:pathLst>
                <a:path w="10000" h="10000">
                  <a:moveTo>
                    <a:pt x="8761" y="0"/>
                  </a:moveTo>
                  <a:lnTo>
                    <a:pt x="10000" y="0"/>
                  </a:lnTo>
                  <a:lnTo>
                    <a:pt x="10000" y="10000"/>
                  </a:lnTo>
                  <a:lnTo>
                    <a:pt x="0" y="10000"/>
                  </a:lnTo>
                  <a:lnTo>
                    <a:pt x="0" y="9126"/>
                  </a:lnTo>
                  <a:lnTo>
                    <a:pt x="8761" y="9127"/>
                  </a:lnTo>
                  <a:lnTo>
                    <a:pt x="8761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  <p:sp>
          <p:nvSpPr>
            <p:cNvPr id="14" name="Freeform 6"/>
            <p:cNvSpPr/>
            <p:nvPr/>
          </p:nvSpPr>
          <p:spPr bwMode="auto">
            <a:xfrm flipH="1" flipV="1">
              <a:off x="752858" y="744469"/>
              <a:ext cx="3275668" cy="4408488"/>
            </a:xfrm>
            <a:custGeom>
              <a:avLst/>
              <a:gdLst/>
              <a:ahLst/>
              <a:cxnLst/>
              <a:rect l="l" t="t" r="r" b="b"/>
              <a:pathLst>
                <a:path w="10002" h="10000">
                  <a:moveTo>
                    <a:pt x="8763" y="0"/>
                  </a:moveTo>
                  <a:lnTo>
                    <a:pt x="10002" y="0"/>
                  </a:lnTo>
                  <a:lnTo>
                    <a:pt x="10002" y="10000"/>
                  </a:lnTo>
                  <a:lnTo>
                    <a:pt x="2" y="10000"/>
                  </a:lnTo>
                  <a:cubicBezTo>
                    <a:pt x="-2" y="9698"/>
                    <a:pt x="4" y="9427"/>
                    <a:pt x="0" y="9125"/>
                  </a:cubicBezTo>
                  <a:lnTo>
                    <a:pt x="8763" y="9128"/>
                  </a:lnTo>
                  <a:lnTo>
                    <a:pt x="8763" y="0"/>
                  </a:lnTo>
                  <a:close/>
                </a:path>
              </a:pathLst>
            </a:custGeom>
            <a:solidFill>
              <a:schemeClr val="tx2"/>
            </a:solidFill>
            <a:ln w="0">
              <a:noFill/>
              <a:prstDash val="solid"/>
              <a:round/>
              <a:headEnd/>
              <a:tailEnd/>
            </a:ln>
          </p:spPr>
        </p:sp>
      </p:grpSp>
    </p:spTree>
    <p:extLst>
      <p:ext uri="{BB962C8B-B14F-4D97-AF65-F5344CB8AC3E}">
        <p14:creationId xmlns:p14="http://schemas.microsoft.com/office/powerpoint/2010/main" val="2384091788"/>
      </p:ext>
    </p:extLst>
  </p:cSld>
  <p:clrMapOvr>
    <a:overrideClrMapping bg1="lt1" tx1="dk1" bg2="lt2" tx2="dk2" accent1="accent1" accent2="accent2" accent3="accent3" accent4="accent4" accent5="accent5" accent6="accent6" hlink="hlink" folHlink="folHlink"/>
  </p:clrMapOvr>
</p:sldLayout>
</file>

<file path=ppt/slideLayouts/slideLayout10.xml><?xml version="1.0" encoding="utf-8"?>
<p:sldLayout xmlns:a="http://schemas.openxmlformats.org/drawingml/2006/main" xmlns:r="http://schemas.openxmlformats.org/officeDocument/2006/relationships" xmlns:p="http://schemas.openxmlformats.org/presentationml/2006/main" type="vertTx" preserve="1">
  <p:cSld name="Τίτλος και Κατακόρυφο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2295525"/>
            <a:ext cx="9601200" cy="3571875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49654687"/>
      </p:ext>
    </p:extLst>
  </p:cSld>
  <p:clrMapOvr>
    <a:masterClrMapping/>
  </p:clrMapOvr>
</p:sldLayout>
</file>

<file path=ppt/slideLayouts/slideLayout11.xml><?xml version="1.0" encoding="utf-8"?>
<p:sldLayout xmlns:a="http://schemas.openxmlformats.org/drawingml/2006/main" xmlns:r="http://schemas.openxmlformats.org/officeDocument/2006/relationships" xmlns:p="http://schemas.openxmlformats.org/presentationml/2006/main" type="vertTitleAndTx" preserve="1">
  <p:cSld name="Κατακόρυφος τίτλος και Κεί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Vertical Title 1"/>
          <p:cNvSpPr>
            <a:spLocks noGrp="1"/>
          </p:cNvSpPr>
          <p:nvPr>
            <p:ph type="title" orient="vert"/>
          </p:nvPr>
        </p:nvSpPr>
        <p:spPr>
          <a:xfrm>
            <a:off x="9596561" y="624156"/>
            <a:ext cx="1565766" cy="5243244"/>
          </a:xfrm>
        </p:spPr>
        <p:txBody>
          <a:bodyPr vert="eaVert"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Vertical Text Placeholder 2"/>
          <p:cNvSpPr>
            <a:spLocks noGrp="1"/>
          </p:cNvSpPr>
          <p:nvPr>
            <p:ph type="body" orient="vert" idx="1"/>
          </p:nvPr>
        </p:nvSpPr>
        <p:spPr>
          <a:xfrm>
            <a:off x="1371600" y="624156"/>
            <a:ext cx="8179641" cy="5243244"/>
          </a:xfrm>
        </p:spPr>
        <p:txBody>
          <a:bodyPr vert="eaVert"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2802350024"/>
      </p:ext>
    </p:extLst>
  </p:cSld>
  <p:clrMapOvr>
    <a:masterClrMapping/>
  </p:clrMapOvr>
</p:sldLayout>
</file>

<file path=ppt/slideLayouts/slideLayout2.xml><?xml version="1.0" encoding="utf-8"?>
<p:sldLayout xmlns:a="http://schemas.openxmlformats.org/drawingml/2006/main" xmlns:r="http://schemas.openxmlformats.org/officeDocument/2006/relationships" xmlns:p="http://schemas.openxmlformats.org/presentationml/2006/main" type="obj" preserve="1">
  <p:cSld name="Τίτλος και περιεχόμενο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/>
        <p:txBody>
          <a:bodyPr/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18886381"/>
      </p:ext>
    </p:extLst>
  </p:cSld>
  <p:clrMapOvr>
    <a:masterClrMapping/>
  </p:clrMapOvr>
</p:sldLayout>
</file>

<file path=ppt/slideLayouts/slideLayout3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secHead" preserve="1">
  <p:cSld name="Κεφαλίδα ενότητας">
    <p:bg>
      <p:bgRef idx="1001">
        <a:schemeClr val="bg2"/>
      </p:bgRef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65025" y="1301360"/>
            <a:ext cx="9612971" cy="2852737"/>
          </a:xfrm>
        </p:spPr>
        <p:txBody>
          <a:bodyPr anchor="b">
            <a:normAutofit/>
          </a:bodyPr>
          <a:lstStyle>
            <a:lvl1pPr algn="r">
              <a:defRPr sz="7200" cap="all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765025" y="4216328"/>
            <a:ext cx="9612971" cy="1143324"/>
          </a:xfrm>
        </p:spPr>
        <p:txBody>
          <a:bodyPr/>
          <a:lstStyle>
            <a:lvl1pPr marL="0" indent="0" algn="r">
              <a:lnSpc>
                <a:spcPct val="112000"/>
              </a:lnSpc>
              <a:spcBef>
                <a:spcPts val="0"/>
              </a:spcBef>
              <a:spcAft>
                <a:spcPts val="0"/>
              </a:spcAft>
              <a:buNone/>
              <a:defRPr sz="2400">
                <a:solidFill>
                  <a:schemeClr val="tx2"/>
                </a:solidFill>
              </a:defRPr>
            </a:lvl1pPr>
            <a:lvl2pPr marL="457200" indent="0">
              <a:buNone/>
              <a:defRPr sz="2000">
                <a:solidFill>
                  <a:schemeClr val="tx1">
                    <a:tint val="75000"/>
                  </a:schemeClr>
                </a:solidFill>
              </a:defRPr>
            </a:lvl2pPr>
            <a:lvl3pPr marL="914400" indent="0">
              <a:buNone/>
              <a:defRPr sz="1800">
                <a:solidFill>
                  <a:schemeClr val="tx1">
                    <a:tint val="75000"/>
                  </a:schemeClr>
                </a:solidFill>
              </a:defRPr>
            </a:lvl3pPr>
            <a:lvl4pPr marL="1371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4pPr>
            <a:lvl5pPr marL="18288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5pPr>
            <a:lvl6pPr marL="22860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6pPr>
            <a:lvl7pPr marL="27432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7pPr>
            <a:lvl8pPr marL="32004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8pPr>
            <a:lvl9pPr marL="3657600" indent="0">
              <a:buNone/>
              <a:defRPr sz="1600">
                <a:solidFill>
                  <a:schemeClr val="tx1">
                    <a:tint val="75000"/>
                  </a:schemeClr>
                </a:solidFill>
              </a:defRPr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10"/>
          </p:nvPr>
        </p:nvSpPr>
        <p:spPr>
          <a:xfrm>
            <a:off x="738908" y="6453386"/>
            <a:ext cx="1622409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11"/>
          </p:nvPr>
        </p:nvSpPr>
        <p:spPr>
          <a:xfrm>
            <a:off x="2584312" y="6453386"/>
            <a:ext cx="7023377" cy="404614"/>
          </a:xfrm>
        </p:spPr>
        <p:txBody>
          <a:bodyPr/>
          <a:lstStyle>
            <a:lvl1pPr algn="ctr"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12"/>
          </p:nvPr>
        </p:nvSpPr>
        <p:spPr>
          <a:xfrm>
            <a:off x="9830683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  <p:sp>
        <p:nvSpPr>
          <p:cNvPr id="7" name="Freeform 6" title="Crop Mark"/>
          <p:cNvSpPr/>
          <p:nvPr/>
        </p:nvSpPr>
        <p:spPr bwMode="auto">
          <a:xfrm>
            <a:off x="8151962" y="1685652"/>
            <a:ext cx="3275013" cy="4408488"/>
          </a:xfrm>
          <a:custGeom>
            <a:avLst/>
            <a:gdLst/>
            <a:ahLst/>
            <a:cxnLst/>
            <a:rect l="0" t="0" r="r" b="b"/>
            <a:pathLst>
              <a:path w="4125" h="5554">
                <a:moveTo>
                  <a:pt x="3614" y="0"/>
                </a:moveTo>
                <a:lnTo>
                  <a:pt x="4125" y="0"/>
                </a:lnTo>
                <a:lnTo>
                  <a:pt x="4125" y="5554"/>
                </a:lnTo>
                <a:lnTo>
                  <a:pt x="0" y="5554"/>
                </a:lnTo>
                <a:lnTo>
                  <a:pt x="0" y="5074"/>
                </a:lnTo>
                <a:lnTo>
                  <a:pt x="3614" y="5074"/>
                </a:lnTo>
                <a:lnTo>
                  <a:pt x="3614" y="0"/>
                </a:lnTo>
                <a:close/>
              </a:path>
            </a:pathLst>
          </a:custGeom>
          <a:solidFill>
            <a:schemeClr val="tx2"/>
          </a:solidFill>
          <a:ln w="0">
            <a:noFill/>
            <a:prstDash val="solid"/>
            <a:round/>
            <a:headEnd/>
            <a:tailEnd/>
          </a:ln>
        </p:spPr>
      </p:sp>
    </p:spTree>
    <p:extLst>
      <p:ext uri="{BB962C8B-B14F-4D97-AF65-F5344CB8AC3E}">
        <p14:creationId xmlns:p14="http://schemas.microsoft.com/office/powerpoint/2010/main" val="573797302"/>
      </p:ext>
    </p:extLst>
  </p:cSld>
  <p:clrMapOvr>
    <a:overrideClrMapping bg1="dk1" tx1="lt1" bg2="dk2" tx2="lt2" accent1="accent1" accent2="accent2" accent3="accent3" accent4="accent4" accent5="accent5" accent6="accent6" hlink="hlink" folHlink="folHlink"/>
  </p:clrMapOvr>
</p:sldLayout>
</file>

<file path=ppt/slideLayouts/slideLayout4.xml><?xml version="1.0" encoding="utf-8"?>
<p:sldLayout xmlns:a="http://schemas.openxmlformats.org/drawingml/2006/main" xmlns:r="http://schemas.openxmlformats.org/officeDocument/2006/relationships" xmlns:p="http://schemas.openxmlformats.org/presentationml/2006/main" type="twoObj" preserve="1">
  <p:cSld name="Δύο περιεχόμεν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sz="half" idx="1"/>
          </p:nvPr>
        </p:nvSpPr>
        <p:spPr>
          <a:xfrm>
            <a:off x="1371600" y="2285999"/>
            <a:ext cx="4447786" cy="3581401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6525403" y="2285999"/>
            <a:ext cx="4447786" cy="3581401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  <a:lvl2pPr>
              <a:defRPr>
                <a:solidFill>
                  <a:schemeClr val="tx2"/>
                </a:solidFill>
              </a:defRPr>
            </a:lvl2pPr>
            <a:lvl3pPr>
              <a:defRPr>
                <a:solidFill>
                  <a:schemeClr val="tx2"/>
                </a:solidFill>
              </a:defRPr>
            </a:lvl3pPr>
            <a:lvl4pPr>
              <a:defRPr>
                <a:solidFill>
                  <a:schemeClr val="tx2"/>
                </a:solidFill>
              </a:defRPr>
            </a:lvl4pPr>
            <a:lvl5pPr>
              <a:defRPr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002124439"/>
      </p:ext>
    </p:extLst>
  </p:cSld>
  <p:clrMapOvr>
    <a:masterClrMapping/>
  </p:clrMapOvr>
</p:sldLayout>
</file>

<file path=ppt/slideLayouts/slideLayout5.xml><?xml version="1.0" encoding="utf-8"?>
<p:sldLayout xmlns:a="http://schemas.openxmlformats.org/drawingml/2006/main" xmlns:r="http://schemas.openxmlformats.org/officeDocument/2006/relationships" xmlns:p="http://schemas.openxmlformats.org/presentationml/2006/main" type="twoTxTwoObj" preserve="1">
  <p:cSld name="Σύγκριση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4" name="Content Placeholder 3"/>
          <p:cNvSpPr>
            <a:spLocks noGrp="1"/>
          </p:cNvSpPr>
          <p:nvPr>
            <p:ph sz="half" idx="2"/>
          </p:nvPr>
        </p:nvSpPr>
        <p:spPr>
          <a:xfrm>
            <a:off x="1371600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5" name="Text Placeholder 4"/>
          <p:cNvSpPr>
            <a:spLocks noGrp="1"/>
          </p:cNvSpPr>
          <p:nvPr>
            <p:ph type="body" sz="quarter" idx="3"/>
          </p:nvPr>
        </p:nvSpPr>
        <p:spPr>
          <a:xfrm>
            <a:off x="6525014" y="2340864"/>
            <a:ext cx="4443984" cy="823912"/>
          </a:xfrm>
        </p:spPr>
        <p:txBody>
          <a:bodyPr anchor="b">
            <a:noAutofit/>
          </a:bodyPr>
          <a:lstStyle>
            <a:lvl1pPr marL="0" indent="0">
              <a:lnSpc>
                <a:spcPct val="84000"/>
              </a:lnSpc>
              <a:spcBef>
                <a:spcPts val="0"/>
              </a:spcBef>
              <a:spcAft>
                <a:spcPts val="0"/>
              </a:spcAft>
              <a:buNone/>
              <a:defRPr sz="3000" b="0" baseline="0">
                <a:solidFill>
                  <a:schemeClr val="tx2"/>
                </a:solidFill>
              </a:defRPr>
            </a:lvl1pPr>
            <a:lvl2pPr marL="457200" indent="0">
              <a:buNone/>
              <a:defRPr sz="2000" b="1"/>
            </a:lvl2pPr>
            <a:lvl3pPr marL="914400" indent="0">
              <a:buNone/>
              <a:defRPr sz="1800" b="1"/>
            </a:lvl3pPr>
            <a:lvl4pPr marL="1371600" indent="0">
              <a:buNone/>
              <a:defRPr sz="1600" b="1"/>
            </a:lvl4pPr>
            <a:lvl5pPr marL="1828800" indent="0">
              <a:buNone/>
              <a:defRPr sz="1600" b="1"/>
            </a:lvl5pPr>
            <a:lvl6pPr marL="2286000" indent="0">
              <a:buNone/>
              <a:defRPr sz="1600" b="1"/>
            </a:lvl6pPr>
            <a:lvl7pPr marL="2743200" indent="0">
              <a:buNone/>
              <a:defRPr sz="1600" b="1"/>
            </a:lvl7pPr>
            <a:lvl8pPr marL="3200400" indent="0">
              <a:buNone/>
              <a:defRPr sz="1600" b="1"/>
            </a:lvl8pPr>
            <a:lvl9pPr marL="3657600" indent="0">
              <a:buNone/>
              <a:defRPr sz="1600" b="1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6" name="Content Placeholder 5"/>
          <p:cNvSpPr>
            <a:spLocks noGrp="1"/>
          </p:cNvSpPr>
          <p:nvPr>
            <p:ph sz="quarter" idx="4"/>
          </p:nvPr>
        </p:nvSpPr>
        <p:spPr>
          <a:xfrm>
            <a:off x="6525014" y="3305207"/>
            <a:ext cx="4443984" cy="2562193"/>
          </a:xfrm>
        </p:spPr>
        <p:txBody>
          <a:bodyPr/>
          <a:lstStyle>
            <a:lvl1pPr>
              <a:defRPr baseline="0">
                <a:solidFill>
                  <a:schemeClr val="tx2"/>
                </a:solidFill>
              </a:defRPr>
            </a:lvl1pPr>
            <a:lvl2pPr>
              <a:defRPr baseline="0">
                <a:solidFill>
                  <a:schemeClr val="tx2"/>
                </a:solidFill>
              </a:defRPr>
            </a:lvl2pPr>
            <a:lvl3pPr>
              <a:defRPr baseline="0">
                <a:solidFill>
                  <a:schemeClr val="tx2"/>
                </a:solidFill>
              </a:defRPr>
            </a:lvl3pPr>
            <a:lvl4pPr>
              <a:defRPr baseline="0">
                <a:solidFill>
                  <a:schemeClr val="tx2"/>
                </a:solidFill>
              </a:defRPr>
            </a:lvl4pPr>
            <a:lvl5pPr>
              <a:defRPr baseline="0">
                <a:solidFill>
                  <a:schemeClr val="tx2"/>
                </a:solidFill>
              </a:defRPr>
            </a:lvl5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7" name="Date Placeholder 6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8" name="Footer Placeholder 7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9" name="Slide Number Placeholder 8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1675337717"/>
      </p:ext>
    </p:extLst>
  </p:cSld>
  <p:clrMapOvr>
    <a:masterClrMapping/>
  </p:clrMapOvr>
</p:sldLayout>
</file>

<file path=ppt/slideLayouts/slideLayout6.xml><?xml version="1.0" encoding="utf-8"?>
<p:sldLayout xmlns:a="http://schemas.openxmlformats.org/drawingml/2006/main" xmlns:r="http://schemas.openxmlformats.org/officeDocument/2006/relationships" xmlns:p="http://schemas.openxmlformats.org/presentationml/2006/main" type="titleOnly" preserve="1">
  <p:cSld name="Μόνο τίτλος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1"/>
          <p:cNvSpPr>
            <a:spLocks noGrp="1"/>
          </p:cNvSpPr>
          <p:nvPr>
            <p:ph type="title"/>
          </p:nvPr>
        </p:nvSpPr>
        <p:spPr/>
        <p:txBody>
          <a:bodyPr/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Date Placeholder 2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4" name="Footer Placeholder 3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5" name="Slide Number Placeholder 4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3719034241"/>
      </p:ext>
    </p:extLst>
  </p:cSld>
  <p:clrMapOvr>
    <a:masterClrMapping/>
  </p:clrMapOvr>
</p:sldLayout>
</file>

<file path=ppt/slideLayouts/slideLayout7.xml><?xml version="1.0" encoding="utf-8"?>
<p:sldLayout xmlns:a="http://schemas.openxmlformats.org/drawingml/2006/main" xmlns:r="http://schemas.openxmlformats.org/officeDocument/2006/relationships" xmlns:p="http://schemas.openxmlformats.org/presentationml/2006/main" type="blank" preserve="1">
  <p:cSld name="Κενό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Date Placeholder 1"/>
          <p:cNvSpPr>
            <a:spLocks noGrp="1"/>
          </p:cNvSpPr>
          <p:nvPr>
            <p:ph type="dt" sz="half" idx="10"/>
          </p:nvPr>
        </p:nvSpPr>
        <p:spPr/>
        <p:txBody>
          <a:bodyPr/>
          <a:lstStyle/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3" name="Footer Placeholder 2"/>
          <p:cNvSpPr>
            <a:spLocks noGrp="1"/>
          </p:cNvSpPr>
          <p:nvPr>
            <p:ph type="ftr" sz="quarter" idx="11"/>
          </p:nvPr>
        </p:nvSpPr>
        <p:spPr/>
        <p:txBody>
          <a:bodyPr/>
          <a:lstStyle/>
          <a:p>
            <a:endParaRPr lang="el-GR"/>
          </a:p>
        </p:txBody>
      </p:sp>
      <p:sp>
        <p:nvSpPr>
          <p:cNvPr id="4" name="Slide Number Placeholder 3"/>
          <p:cNvSpPr>
            <a:spLocks noGrp="1"/>
          </p:cNvSpPr>
          <p:nvPr>
            <p:ph type="sldNum" sz="quarter" idx="12"/>
          </p:nvPr>
        </p:nvSpPr>
        <p:spPr/>
        <p:txBody>
          <a:bodyPr/>
          <a:lstStyle/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</p:spTree>
    <p:extLst>
      <p:ext uri="{BB962C8B-B14F-4D97-AF65-F5344CB8AC3E}">
        <p14:creationId xmlns:p14="http://schemas.microsoft.com/office/powerpoint/2010/main" val="405173605"/>
      </p:ext>
    </p:extLst>
  </p:cSld>
  <p:clrMapOvr>
    <a:masterClrMapping/>
  </p:clrMapOvr>
</p:sldLayout>
</file>

<file path=ppt/slideLayouts/slideLayout8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objTx" preserve="1">
  <p:cSld name="Περιεχόμενο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Autofit/>
          </a:bodyPr>
          <a:lstStyle>
            <a:lvl1pPr>
              <a:lnSpc>
                <a:spcPct val="84000"/>
              </a:lnSpc>
              <a:defRPr sz="4800" baseline="0">
                <a:solidFill>
                  <a:schemeClr val="tx2"/>
                </a:solidFill>
              </a:defRPr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6256020" y="685801"/>
            <a:ext cx="5212080" cy="5175250"/>
          </a:xfrm>
        </p:spPr>
        <p:txBody>
          <a:bodyPr/>
          <a:lstStyle>
            <a:lvl1pPr>
              <a:defRPr sz="2000"/>
            </a:lvl1pPr>
            <a:lvl2pPr>
              <a:defRPr sz="2000"/>
            </a:lvl2pPr>
            <a:lvl3pPr>
              <a:defRPr sz="1800"/>
            </a:lvl3pPr>
            <a:lvl4pPr>
              <a:defRPr sz="1800"/>
            </a:lvl4pPr>
            <a:lvl5pPr>
              <a:defRPr sz="1600"/>
            </a:lvl5pPr>
            <a:lvl6pPr>
              <a:defRPr sz="1600"/>
            </a:lvl6pPr>
            <a:lvl7pPr>
              <a:defRPr sz="1600"/>
            </a:lvl7pPr>
            <a:lvl8pPr>
              <a:defRPr sz="1600"/>
            </a:lvl8pPr>
            <a:lvl9pPr>
              <a:defRPr sz="1600"/>
            </a:lvl9pPr>
          </a:lstStyle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6344"/>
            <a:ext cx="3855720" cy="3011056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040851668"/>
      </p:ext>
    </p:extLst>
  </p:cSld>
  <p:clrMapOvr>
    <a:masterClrMapping/>
  </p:clrMapOvr>
</p:sldLayout>
</file>

<file path=ppt/slideLayouts/slideLayout9.xml><?xml version="1.0" encoding="utf-8"?>
<p:sldLayout xmlns:a="http://schemas.openxmlformats.org/drawingml/2006/main" xmlns:r="http://schemas.openxmlformats.org/officeDocument/2006/relationships" xmlns:p="http://schemas.openxmlformats.org/presentationml/2006/main" showMasterSp="0" type="picTx" preserve="1">
  <p:cSld name="Εικόνα με λεζάντα"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8" name="Rectangle 7" title="Background Shape"/>
          <p:cNvSpPr/>
          <p:nvPr/>
        </p:nvSpPr>
        <p:spPr>
          <a:xfrm>
            <a:off x="0" y="376"/>
            <a:ext cx="5303520" cy="6857624"/>
          </a:xfrm>
          <a:prstGeom prst="rect">
            <a:avLst/>
          </a:prstGeom>
          <a:solidFill>
            <a:schemeClr val="accent1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  <p:sp>
        <p:nvSpPr>
          <p:cNvPr id="2" name="Title 1"/>
          <p:cNvSpPr>
            <a:spLocks noGrp="1"/>
          </p:cNvSpPr>
          <p:nvPr>
            <p:ph type="title"/>
          </p:nvPr>
        </p:nvSpPr>
        <p:spPr>
          <a:xfrm>
            <a:off x="723900" y="685800"/>
            <a:ext cx="3855720" cy="2157884"/>
          </a:xfrm>
        </p:spPr>
        <p:txBody>
          <a:bodyPr anchor="t">
            <a:normAutofit/>
          </a:bodyPr>
          <a:lstStyle>
            <a:lvl1pPr>
              <a:lnSpc>
                <a:spcPct val="84000"/>
              </a:lnSpc>
              <a:defRPr sz="4800" baseline="0"/>
            </a:lvl1pPr>
          </a:lstStyle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Picture Placeholder 2"/>
          <p:cNvSpPr>
            <a:spLocks noGrp="1" noChangeAspect="1"/>
          </p:cNvSpPr>
          <p:nvPr>
            <p:ph type="pic" idx="1"/>
          </p:nvPr>
        </p:nvSpPr>
        <p:spPr>
          <a:xfrm>
            <a:off x="5532120" y="0"/>
            <a:ext cx="6659880" cy="6857999"/>
          </a:xfrm>
        </p:spPr>
        <p:txBody>
          <a:bodyPr anchor="t">
            <a:normAutofit/>
          </a:bodyPr>
          <a:lstStyle>
            <a:lvl1pPr marL="0" indent="0">
              <a:buNone/>
              <a:defRPr sz="2000"/>
            </a:lvl1pPr>
            <a:lvl2pPr marL="457200" indent="0">
              <a:buNone/>
              <a:defRPr sz="2000"/>
            </a:lvl2pPr>
            <a:lvl3pPr marL="914400" indent="0">
              <a:buNone/>
              <a:defRPr sz="2000"/>
            </a:lvl3pPr>
            <a:lvl4pPr marL="1371600" indent="0">
              <a:buNone/>
              <a:defRPr sz="2000"/>
            </a:lvl4pPr>
            <a:lvl5pPr marL="1828800" indent="0">
              <a:buNone/>
              <a:defRPr sz="2000"/>
            </a:lvl5pPr>
            <a:lvl6pPr marL="2286000" indent="0">
              <a:buNone/>
              <a:defRPr sz="2000"/>
            </a:lvl6pPr>
            <a:lvl7pPr marL="2743200" indent="0">
              <a:buNone/>
              <a:defRPr sz="2000"/>
            </a:lvl7pPr>
            <a:lvl8pPr marL="3200400" indent="0">
              <a:buNone/>
              <a:defRPr sz="2000"/>
            </a:lvl8pPr>
            <a:lvl9pPr marL="3657600" indent="0">
              <a:buNone/>
              <a:defRPr sz="2000"/>
            </a:lvl9pPr>
          </a:lstStyle>
          <a:p>
            <a:r>
              <a:rPr lang="el-GR"/>
              <a:t>Κάντε κλικ στο εικονίδιο για να προσθέσετε εικόνα</a:t>
            </a:r>
            <a:endParaRPr lang="en-US" dirty="0"/>
          </a:p>
        </p:txBody>
      </p:sp>
      <p:sp>
        <p:nvSpPr>
          <p:cNvPr id="4" name="Text Placeholder 3"/>
          <p:cNvSpPr>
            <a:spLocks noGrp="1"/>
          </p:cNvSpPr>
          <p:nvPr>
            <p:ph type="body" sz="half" idx="2"/>
          </p:nvPr>
        </p:nvSpPr>
        <p:spPr>
          <a:xfrm>
            <a:off x="723900" y="2855968"/>
            <a:ext cx="3855720" cy="3011432"/>
          </a:xfrm>
        </p:spPr>
        <p:txBody>
          <a:bodyPr/>
          <a:lstStyle>
            <a:lvl1pPr marL="0" indent="0">
              <a:lnSpc>
                <a:spcPct val="113000"/>
              </a:lnSpc>
              <a:spcBef>
                <a:spcPts val="0"/>
              </a:spcBef>
              <a:spcAft>
                <a:spcPts val="1500"/>
              </a:spcAft>
              <a:buNone/>
              <a:defRPr sz="1600"/>
            </a:lvl1pPr>
            <a:lvl2pPr marL="457200" indent="0">
              <a:buNone/>
              <a:defRPr sz="1400"/>
            </a:lvl2pPr>
            <a:lvl3pPr marL="914400" indent="0">
              <a:buNone/>
              <a:defRPr sz="1200"/>
            </a:lvl3pPr>
            <a:lvl4pPr marL="1371600" indent="0">
              <a:buNone/>
              <a:defRPr sz="1000"/>
            </a:lvl4pPr>
            <a:lvl5pPr marL="1828800" indent="0">
              <a:buNone/>
              <a:defRPr sz="1000"/>
            </a:lvl5pPr>
            <a:lvl6pPr marL="2286000" indent="0">
              <a:buNone/>
              <a:defRPr sz="1000"/>
            </a:lvl6pPr>
            <a:lvl7pPr marL="2743200" indent="0">
              <a:buNone/>
              <a:defRPr sz="1000"/>
            </a:lvl7pPr>
            <a:lvl8pPr marL="3200400" indent="0">
              <a:buNone/>
              <a:defRPr sz="1000"/>
            </a:lvl8pPr>
            <a:lvl9pPr marL="3657600" indent="0">
              <a:buNone/>
              <a:defRPr sz="1000"/>
            </a:lvl9pPr>
          </a:lstStyle>
          <a:p>
            <a:pPr lvl="0"/>
            <a:r>
              <a:rPr lang="el-GR"/>
              <a:t>Στυλ κειμένου υποδείγματος</a:t>
            </a:r>
          </a:p>
        </p:txBody>
      </p:sp>
      <p:sp>
        <p:nvSpPr>
          <p:cNvPr id="5" name="Date Placeholder 4"/>
          <p:cNvSpPr>
            <a:spLocks noGrp="1"/>
          </p:cNvSpPr>
          <p:nvPr>
            <p:ph type="dt" sz="half" idx="10"/>
          </p:nvPr>
        </p:nvSpPr>
        <p:spPr>
          <a:xfrm>
            <a:off x="723900" y="6453386"/>
            <a:ext cx="120457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6" name="Footer Placeholder 5"/>
          <p:cNvSpPr>
            <a:spLocks noGrp="1"/>
          </p:cNvSpPr>
          <p:nvPr>
            <p:ph type="ftr" sz="quarter" idx="11"/>
          </p:nvPr>
        </p:nvSpPr>
        <p:spPr>
          <a:xfrm>
            <a:off x="2205945" y="6453386"/>
            <a:ext cx="2373675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7" name="Slide Number Placeholder 6"/>
          <p:cNvSpPr>
            <a:spLocks noGrp="1"/>
          </p:cNvSpPr>
          <p:nvPr>
            <p:ph type="sldNum" sz="quarter" idx="12"/>
          </p:nvPr>
        </p:nvSpPr>
        <p:spPr>
          <a:xfrm>
            <a:off x="9883140" y="6453386"/>
            <a:ext cx="1596292" cy="404614"/>
          </a:xfrm>
        </p:spPr>
        <p:txBody>
          <a:bodyPr/>
          <a:lstStyle>
            <a:lvl1pPr>
              <a:defRPr>
                <a:solidFill>
                  <a:schemeClr val="tx2"/>
                </a:solidFill>
              </a:defRPr>
            </a:lvl1pPr>
          </a:lstStyle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Divider Bar"/>
          <p:cNvSpPr/>
          <p:nvPr/>
        </p:nvSpPr>
        <p:spPr>
          <a:xfrm>
            <a:off x="5303520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890642231"/>
      </p:ext>
    </p:extLst>
  </p:cSld>
  <p:clrMapOvr>
    <a:masterClrMapping/>
  </p:clrMapOvr>
</p:sldLayout>
</file>

<file path=ppt/slideMasters/_rels/slideMaster1.xml.rels><?xml version="1.0" encoding="UTF-8" standalone="yes"?>
<Relationships xmlns="http://schemas.openxmlformats.org/package/2006/relationships"><Relationship Id="rId8" Type="http://schemas.openxmlformats.org/officeDocument/2006/relationships/slideLayout" Target="../slideLayouts/slideLayout8.xml"/><Relationship Id="rId3" Type="http://schemas.openxmlformats.org/officeDocument/2006/relationships/slideLayout" Target="../slideLayouts/slideLayout3.xml"/><Relationship Id="rId7" Type="http://schemas.openxmlformats.org/officeDocument/2006/relationships/slideLayout" Target="../slideLayouts/slideLayout7.xml"/><Relationship Id="rId12" Type="http://schemas.openxmlformats.org/officeDocument/2006/relationships/theme" Target="../theme/theme1.xml"/><Relationship Id="rId2" Type="http://schemas.openxmlformats.org/officeDocument/2006/relationships/slideLayout" Target="../slideLayouts/slideLayout2.xml"/><Relationship Id="rId1" Type="http://schemas.openxmlformats.org/officeDocument/2006/relationships/slideLayout" Target="../slideLayouts/slideLayout1.xml"/><Relationship Id="rId6" Type="http://schemas.openxmlformats.org/officeDocument/2006/relationships/slideLayout" Target="../slideLayouts/slideLayout6.xml"/><Relationship Id="rId11" Type="http://schemas.openxmlformats.org/officeDocument/2006/relationships/slideLayout" Target="../slideLayouts/slideLayout11.xml"/><Relationship Id="rId5" Type="http://schemas.openxmlformats.org/officeDocument/2006/relationships/slideLayout" Target="../slideLayouts/slideLayout5.xml"/><Relationship Id="rId10" Type="http://schemas.openxmlformats.org/officeDocument/2006/relationships/slideLayout" Target="../slideLayouts/slideLayout10.xml"/><Relationship Id="rId4" Type="http://schemas.openxmlformats.org/officeDocument/2006/relationships/slideLayout" Target="../slideLayouts/slideLayout4.xml"/><Relationship Id="rId9" Type="http://schemas.openxmlformats.org/officeDocument/2006/relationships/slideLayout" Target="../slideLayouts/slideLayout9.xml"/></Relationships>
</file>

<file path=ppt/slideMasters/slideMaster1.xml><?xml version="1.0" encoding="utf-8"?>
<p:sldMaster xmlns:a="http://schemas.openxmlformats.org/drawingml/2006/main" xmlns:r="http://schemas.openxmlformats.org/officeDocument/2006/relationships" xmlns:p="http://schemas.openxmlformats.org/presentationml/2006/main">
  <p:cSld>
    <p:bg>
      <p:bgPr>
        <a:solidFill>
          <a:schemeClr val="bg2"/>
        </a:solidFill>
        <a:effectLst/>
      </p:bgPr>
    </p:bg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Title Placeholder 1"/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485900"/>
          </a:xfrm>
          <a:prstGeom prst="rect">
            <a:avLst/>
          </a:prstGeom>
        </p:spPr>
        <p:txBody>
          <a:bodyPr vert="horz" lIns="91440" tIns="45720" rIns="91440" bIns="45720" rtlCol="0" anchor="t">
            <a:normAutofit/>
          </a:bodyPr>
          <a:lstStyle/>
          <a:p>
            <a:r>
              <a:rPr lang="el-GR"/>
              <a:t>Κάντε κλικ για να επεξεργαστείτε τον τίτλο υποδείγματος</a:t>
            </a:r>
            <a:endParaRPr lang="en-US" dirty="0"/>
          </a:p>
        </p:txBody>
      </p:sp>
      <p:sp>
        <p:nvSpPr>
          <p:cNvPr id="3" name="Text Placeholder 2"/>
          <p:cNvSpPr>
            <a:spLocks noGrp="1"/>
          </p:cNvSpPr>
          <p:nvPr>
            <p:ph type="body" idx="1"/>
          </p:nvPr>
        </p:nvSpPr>
        <p:spPr>
          <a:xfrm>
            <a:off x="1371600" y="2286000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/>
          <a:p>
            <a:pPr lvl="0"/>
            <a:r>
              <a:rPr lang="el-GR"/>
              <a:t>Στυλ κειμένου υποδείγματος</a:t>
            </a:r>
          </a:p>
          <a:p>
            <a:pPr lvl="1"/>
            <a:r>
              <a:rPr lang="el-GR"/>
              <a:t>Δεύτερο επίπεδο</a:t>
            </a:r>
          </a:p>
          <a:p>
            <a:pPr lvl="2"/>
            <a:r>
              <a:rPr lang="el-GR"/>
              <a:t>Τρίτο επίπεδο</a:t>
            </a:r>
          </a:p>
          <a:p>
            <a:pPr lvl="3"/>
            <a:r>
              <a:rPr lang="el-GR"/>
              <a:t>Τέταρτο επίπεδο</a:t>
            </a:r>
          </a:p>
          <a:p>
            <a:pPr lvl="4"/>
            <a:r>
              <a:rPr lang="el-GR"/>
              <a:t>Πέμπτο επίπεδο</a:t>
            </a:r>
            <a:endParaRPr lang="en-US" dirty="0"/>
          </a:p>
        </p:txBody>
      </p:sp>
      <p:sp>
        <p:nvSpPr>
          <p:cNvPr id="4" name="Date Placeholder 3"/>
          <p:cNvSpPr>
            <a:spLocks noGrp="1"/>
          </p:cNvSpPr>
          <p:nvPr>
            <p:ph type="dt" sz="half" idx="2"/>
          </p:nvPr>
        </p:nvSpPr>
        <p:spPr>
          <a:xfrm>
            <a:off x="1390650" y="6453386"/>
            <a:ext cx="120457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fld id="{3CDFC49F-9612-4F65-B948-D50E85891C45}" type="datetimeFigureOut">
              <a:rPr lang="el-GR" smtClean="0"/>
              <a:t>11/2/2025</a:t>
            </a:fld>
            <a:endParaRPr lang="el-GR"/>
          </a:p>
        </p:txBody>
      </p:sp>
      <p:sp>
        <p:nvSpPr>
          <p:cNvPr id="5" name="Footer Placeholder 4"/>
          <p:cNvSpPr>
            <a:spLocks noGrp="1"/>
          </p:cNvSpPr>
          <p:nvPr>
            <p:ph type="ftr" sz="quarter" idx="3"/>
          </p:nvPr>
        </p:nvSpPr>
        <p:spPr>
          <a:xfrm>
            <a:off x="2893564" y="6453386"/>
            <a:ext cx="6280830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l">
              <a:defRPr sz="1200" baseline="0">
                <a:solidFill>
                  <a:schemeClr val="tx2"/>
                </a:solidFill>
              </a:defRPr>
            </a:lvl1pPr>
          </a:lstStyle>
          <a:p>
            <a:endParaRPr lang="el-GR"/>
          </a:p>
        </p:txBody>
      </p:sp>
      <p:sp>
        <p:nvSpPr>
          <p:cNvPr id="6" name="Slide Number Placeholder 5"/>
          <p:cNvSpPr>
            <a:spLocks noGrp="1"/>
          </p:cNvSpPr>
          <p:nvPr>
            <p:ph type="sldNum" sz="quarter" idx="4"/>
          </p:nvPr>
        </p:nvSpPr>
        <p:spPr>
          <a:xfrm>
            <a:off x="9472736" y="6453386"/>
            <a:ext cx="1596292" cy="404614"/>
          </a:xfrm>
          <a:prstGeom prst="rect">
            <a:avLst/>
          </a:prstGeom>
        </p:spPr>
        <p:txBody>
          <a:bodyPr vert="horz" lIns="91440" tIns="45720" rIns="91440" bIns="45720" rtlCol="0" anchor="ctr"/>
          <a:lstStyle>
            <a:lvl1pPr algn="r">
              <a:defRPr sz="1200" baseline="0">
                <a:solidFill>
                  <a:schemeClr val="tx2"/>
                </a:solidFill>
              </a:defRPr>
            </a:lvl1pPr>
          </a:lstStyle>
          <a:p>
            <a:fld id="{EF89C675-4557-40F3-BF67-424D9B00AA06}" type="slidenum">
              <a:rPr lang="el-GR" smtClean="0"/>
              <a:t>‹#›</a:t>
            </a:fld>
            <a:endParaRPr lang="el-GR"/>
          </a:p>
        </p:txBody>
      </p:sp>
      <p:sp>
        <p:nvSpPr>
          <p:cNvPr id="9" name="Rectangle 8" title="Side bar"/>
          <p:cNvSpPr/>
          <p:nvPr/>
        </p:nvSpPr>
        <p:spPr>
          <a:xfrm>
            <a:off x="478095" y="376"/>
            <a:ext cx="228600" cy="6858000"/>
          </a:xfrm>
          <a:prstGeom prst="rect">
            <a:avLst/>
          </a:prstGeom>
          <a:solidFill>
            <a:schemeClr val="tx2"/>
          </a:solidFill>
          <a:ln>
            <a:noFill/>
          </a:ln>
        </p:spPr>
        <p:style>
          <a:lnRef idx="2">
            <a:schemeClr val="accent1">
              <a:shade val="50000"/>
            </a:schemeClr>
          </a:lnRef>
          <a:fillRef idx="1">
            <a:schemeClr val="accent1"/>
          </a:fillRef>
          <a:effectRef idx="0">
            <a:schemeClr val="accent1"/>
          </a:effectRef>
          <a:fontRef idx="minor">
            <a:schemeClr val="lt1"/>
          </a:fontRef>
        </p:style>
      </p:sp>
    </p:spTree>
    <p:extLst>
      <p:ext uri="{BB962C8B-B14F-4D97-AF65-F5344CB8AC3E}">
        <p14:creationId xmlns:p14="http://schemas.microsoft.com/office/powerpoint/2010/main" val="121608635"/>
      </p:ext>
    </p:extLst>
  </p:cSld>
  <p:clrMap bg1="lt1" tx1="dk1" bg2="lt2" tx2="dk2" accent1="accent1" accent2="accent2" accent3="accent3" accent4="accent4" accent5="accent5" accent6="accent6" hlink="hlink" folHlink="folHlink"/>
  <p:sldLayoutIdLst>
    <p:sldLayoutId id="2147483661" r:id="rId1"/>
    <p:sldLayoutId id="2147483662" r:id="rId2"/>
    <p:sldLayoutId id="2147483663" r:id="rId3"/>
    <p:sldLayoutId id="2147483664" r:id="rId4"/>
    <p:sldLayoutId id="2147483665" r:id="rId5"/>
    <p:sldLayoutId id="2147483666" r:id="rId6"/>
    <p:sldLayoutId id="2147483667" r:id="rId7"/>
    <p:sldLayoutId id="2147483668" r:id="rId8"/>
    <p:sldLayoutId id="2147483669" r:id="rId9"/>
    <p:sldLayoutId id="2147483670" r:id="rId10"/>
    <p:sldLayoutId id="2147483671" r:id="rId11"/>
  </p:sldLayoutIdLst>
  <p:txStyles>
    <p:titleStyle>
      <a:lvl1pPr algn="l" defTabSz="914400" rtl="0" eaLnBrk="1" latinLnBrk="0" hangingPunct="1">
        <a:lnSpc>
          <a:spcPct val="89000"/>
        </a:lnSpc>
        <a:spcBef>
          <a:spcPct val="0"/>
        </a:spcBef>
        <a:buNone/>
        <a:defRPr sz="4400" kern="1200" baseline="0">
          <a:solidFill>
            <a:schemeClr val="tx2"/>
          </a:solidFill>
          <a:latin typeface="+mj-lt"/>
          <a:ea typeface="+mj-ea"/>
          <a:cs typeface="+mj-cs"/>
        </a:defRPr>
      </a:lvl1pPr>
    </p:titleStyle>
    <p:bodyStyle>
      <a:lvl1pPr marL="384048" indent="-384048" algn="l" defTabSz="914400" rtl="0" eaLnBrk="1" latinLnBrk="0" hangingPunct="1">
        <a:lnSpc>
          <a:spcPct val="94000"/>
        </a:lnSpc>
        <a:spcBef>
          <a:spcPts val="1000"/>
        </a:spcBef>
        <a:spcAft>
          <a:spcPts val="200"/>
        </a:spcAft>
        <a:buFont typeface="Franklin Gothic Book" panose="020B0503020102020204" pitchFamily="34" charset="0"/>
        <a:buChar char="■"/>
        <a:defRPr sz="2000" kern="1200" baseline="0">
          <a:solidFill>
            <a:schemeClr val="tx2"/>
          </a:solidFill>
          <a:latin typeface="+mn-lt"/>
          <a:ea typeface="+mn-ea"/>
          <a:cs typeface="+mn-cs"/>
        </a:defRPr>
      </a:lvl1pPr>
      <a:lvl2pPr marL="914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2000" i="1" kern="1200" baseline="0">
          <a:solidFill>
            <a:schemeClr val="tx2"/>
          </a:solidFill>
          <a:latin typeface="+mn-lt"/>
          <a:ea typeface="+mn-ea"/>
          <a:cs typeface="+mn-cs"/>
        </a:defRPr>
      </a:lvl2pPr>
      <a:lvl3pPr marL="1371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800" kern="1200" baseline="0">
          <a:solidFill>
            <a:schemeClr val="tx2"/>
          </a:solidFill>
          <a:latin typeface="+mn-lt"/>
          <a:ea typeface="+mn-ea"/>
          <a:cs typeface="+mn-cs"/>
        </a:defRPr>
      </a:lvl3pPr>
      <a:lvl4pPr marL="1828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800" i="1" kern="1200" baseline="0">
          <a:solidFill>
            <a:schemeClr val="tx2"/>
          </a:solidFill>
          <a:latin typeface="+mn-lt"/>
          <a:ea typeface="+mn-ea"/>
          <a:cs typeface="+mn-cs"/>
        </a:defRPr>
      </a:lvl4pPr>
      <a:lvl5pPr marL="22860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600" kern="1200" baseline="0">
          <a:solidFill>
            <a:schemeClr val="tx2"/>
          </a:solidFill>
          <a:latin typeface="+mn-lt"/>
          <a:ea typeface="+mn-ea"/>
          <a:cs typeface="+mn-cs"/>
        </a:defRPr>
      </a:lvl5pPr>
      <a:lvl6pPr marL="27432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600" i="1" kern="1200" baseline="0">
          <a:solidFill>
            <a:schemeClr val="tx2"/>
          </a:solidFill>
          <a:latin typeface="+mn-lt"/>
          <a:ea typeface="+mn-ea"/>
          <a:cs typeface="+mn-cs"/>
        </a:defRPr>
      </a:lvl6pPr>
      <a:lvl7pPr marL="32004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7pPr>
      <a:lvl8pPr marL="36576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–"/>
        <a:defRPr sz="1400" i="1" kern="1200" baseline="0">
          <a:solidFill>
            <a:schemeClr val="tx2"/>
          </a:solidFill>
          <a:latin typeface="+mn-lt"/>
          <a:ea typeface="+mn-ea"/>
          <a:cs typeface="+mn-cs"/>
        </a:defRPr>
      </a:lvl8pPr>
      <a:lvl9pPr marL="4114800" indent="-384048" algn="l" defTabSz="914400" rtl="0" eaLnBrk="1" latinLnBrk="0" hangingPunct="1">
        <a:lnSpc>
          <a:spcPct val="94000"/>
        </a:lnSpc>
        <a:spcBef>
          <a:spcPts val="500"/>
        </a:spcBef>
        <a:spcAft>
          <a:spcPts val="200"/>
        </a:spcAft>
        <a:buFont typeface="Franklin Gothic Book" panose="020B0503020102020204" pitchFamily="34" charset="0"/>
        <a:buChar char="■"/>
        <a:defRPr sz="1400" kern="1200" baseline="0">
          <a:solidFill>
            <a:schemeClr val="tx2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1pPr>
      <a:lvl2pPr marL="457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2pPr>
      <a:lvl3pPr marL="914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3pPr>
      <a:lvl4pPr marL="1371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4pPr>
      <a:lvl5pPr marL="18288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  <p:extLst>
    <p:ext uri="{27BBF7A9-308A-43DC-89C8-2F10F3537804}">
      <p15:sldGuideLst xmlns:p15="http://schemas.microsoft.com/office/powerpoint/2012/main">
        <p15:guide id="3" orient="horz" pos="1368">
          <p15:clr>
            <a:srgbClr val="F26B43"/>
          </p15:clr>
        </p15:guide>
        <p15:guide id="4" orient="horz" pos="1440">
          <p15:clr>
            <a:srgbClr val="F26B43"/>
          </p15:clr>
        </p15:guide>
        <p15:guide id="6" orient="horz" pos="3696">
          <p15:clr>
            <a:srgbClr val="F26B43"/>
          </p15:clr>
        </p15:guide>
        <p15:guide id="7" orient="horz" pos="432">
          <p15:clr>
            <a:srgbClr val="F26B43"/>
          </p15:clr>
        </p15:guide>
        <p15:guide id="8" orient="horz" pos="1512">
          <p15:clr>
            <a:srgbClr val="F26B43"/>
          </p15:clr>
        </p15:guide>
        <p15:guide id="9" pos="6912">
          <p15:clr>
            <a:srgbClr val="F26B43"/>
          </p15:clr>
        </p15:guide>
        <p15:guide id="10" pos="936">
          <p15:clr>
            <a:srgbClr val="F26B43"/>
          </p15:clr>
        </p15:guide>
        <p15:guide id="11" pos="864">
          <p15:clr>
            <a:srgbClr val="F26B43"/>
          </p15:clr>
        </p15:guide>
      </p15:sldGuideLst>
    </p:ext>
  </p:extLst>
</p:sldMaster>
</file>

<file path=ppt/slides/_rels/slide1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1.xml"/></Relationships>
</file>

<file path=ppt/slides/_rels/slide10.xml.rels><?xml version="1.0" encoding="UTF-8" standalone="yes"?>
<Relationships xmlns="http://schemas.openxmlformats.org/package/2006/relationships"><Relationship Id="rId3" Type="http://schemas.openxmlformats.org/officeDocument/2006/relationships/image" Target="../media/image2.png"/><Relationship Id="rId2" Type="http://schemas.openxmlformats.org/officeDocument/2006/relationships/image" Target="../media/image1.png"/><Relationship Id="rId1" Type="http://schemas.openxmlformats.org/officeDocument/2006/relationships/slideLayout" Target="../slideLayouts/slideLayout2.xml"/></Relationships>
</file>

<file path=ppt/slides/_rels/slide11.xml.rels><?xml version="1.0" encoding="UTF-8" standalone="yes"?>
<Relationships xmlns="http://schemas.openxmlformats.org/package/2006/relationships"><Relationship Id="rId3" Type="http://schemas.openxmlformats.org/officeDocument/2006/relationships/image" Target="../media/image4.png"/><Relationship Id="rId2" Type="http://schemas.openxmlformats.org/officeDocument/2006/relationships/image" Target="../media/image3.png"/><Relationship Id="rId1" Type="http://schemas.openxmlformats.org/officeDocument/2006/relationships/slideLayout" Target="../slideLayouts/slideLayout2.xml"/></Relationships>
</file>

<file path=ppt/slides/_rels/slide12.xml.rels><?xml version="1.0" encoding="UTF-8" standalone="yes"?>
<Relationships xmlns="http://schemas.openxmlformats.org/package/2006/relationships"><Relationship Id="rId2" Type="http://schemas.openxmlformats.org/officeDocument/2006/relationships/image" Target="../media/image5.png"/><Relationship Id="rId1" Type="http://schemas.openxmlformats.org/officeDocument/2006/relationships/slideLayout" Target="../slideLayouts/slideLayout2.xml"/></Relationships>
</file>

<file path=ppt/slides/_rels/slide13.xml.rels><?xml version="1.0" encoding="UTF-8" standalone="yes"?>
<Relationships xmlns="http://schemas.openxmlformats.org/package/2006/relationships"><Relationship Id="rId2" Type="http://schemas.openxmlformats.org/officeDocument/2006/relationships/image" Target="../media/image6.png"/><Relationship Id="rId1" Type="http://schemas.openxmlformats.org/officeDocument/2006/relationships/slideLayout" Target="../slideLayouts/slideLayout2.xml"/></Relationships>
</file>

<file path=ppt/slides/_rels/slide14.xml.rels><?xml version="1.0" encoding="UTF-8" standalone="yes"?>
<Relationships xmlns="http://schemas.openxmlformats.org/package/2006/relationships"><Relationship Id="rId3" Type="http://schemas.openxmlformats.org/officeDocument/2006/relationships/image" Target="../media/image8.png"/><Relationship Id="rId2" Type="http://schemas.openxmlformats.org/officeDocument/2006/relationships/image" Target="../media/image7.png"/><Relationship Id="rId1" Type="http://schemas.openxmlformats.org/officeDocument/2006/relationships/slideLayout" Target="../slideLayouts/slideLayout2.xml"/></Relationships>
</file>

<file path=ppt/slides/_rels/slide15.xml.rels><?xml version="1.0" encoding="UTF-8" standalone="yes"?>
<Relationships xmlns="http://schemas.openxmlformats.org/package/2006/relationships"><Relationship Id="rId2" Type="http://schemas.openxmlformats.org/officeDocument/2006/relationships/image" Target="../media/image9.png"/><Relationship Id="rId1" Type="http://schemas.openxmlformats.org/officeDocument/2006/relationships/slideLayout" Target="../slideLayouts/slideLayout2.xml"/></Relationships>
</file>

<file path=ppt/slides/_rels/slide16.xml.rels><?xml version="1.0" encoding="UTF-8" standalone="yes"?>
<Relationships xmlns="http://schemas.openxmlformats.org/package/2006/relationships"><Relationship Id="rId2" Type="http://schemas.openxmlformats.org/officeDocument/2006/relationships/image" Target="../media/image10.png"/><Relationship Id="rId1" Type="http://schemas.openxmlformats.org/officeDocument/2006/relationships/slideLayout" Target="../slideLayouts/slideLayout2.xml"/></Relationships>
</file>

<file path=ppt/slides/_rels/slide17.xml.rels><?xml version="1.0" encoding="UTF-8" standalone="yes"?>
<Relationships xmlns="http://schemas.openxmlformats.org/package/2006/relationships"><Relationship Id="rId3" Type="http://schemas.openxmlformats.org/officeDocument/2006/relationships/image" Target="../media/image11.png"/><Relationship Id="rId2" Type="http://schemas.openxmlformats.org/officeDocument/2006/relationships/slideLayout" Target="../slideLayouts/slideLayout2.xml"/><Relationship Id="rId1" Type="http://schemas.openxmlformats.org/officeDocument/2006/relationships/tags" Target="../tags/tag2.xml"/></Relationships>
</file>

<file path=ppt/slides/_rels/slide2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3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4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5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6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7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_rels/slide8.xml.rels><?xml version="1.0" encoding="UTF-8" standalone="yes"?>
<Relationships xmlns="http://schemas.openxmlformats.org/package/2006/relationships"><Relationship Id="rId2" Type="http://schemas.openxmlformats.org/officeDocument/2006/relationships/slideLayout" Target="../slideLayouts/slideLayout2.xml"/><Relationship Id="rId1" Type="http://schemas.openxmlformats.org/officeDocument/2006/relationships/tags" Target="../tags/tag1.xml"/></Relationships>
</file>

<file path=ppt/slides/_rels/slide9.xml.rels><?xml version="1.0" encoding="UTF-8" standalone="yes"?>
<Relationships xmlns="http://schemas.openxmlformats.org/package/2006/relationships"><Relationship Id="rId1" Type="http://schemas.openxmlformats.org/officeDocument/2006/relationships/slideLayout" Target="../slideLayouts/slideLayout2.xml"/></Relationships>
</file>

<file path=ppt/slides/slide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38FF1A23-80CE-0152-ED07-09188C531CBA}"/>
              </a:ext>
            </a:extLst>
          </p:cNvPr>
          <p:cNvSpPr>
            <a:spLocks noGrp="1"/>
          </p:cNvSpPr>
          <p:nvPr>
            <p:ph type="ctrTitle"/>
          </p:nvPr>
        </p:nvSpPr>
        <p:spPr>
          <a:xfrm>
            <a:off x="1915385" y="1676400"/>
            <a:ext cx="8361229" cy="1322774"/>
          </a:xfrm>
        </p:spPr>
        <p:txBody>
          <a:bodyPr/>
          <a:lstStyle/>
          <a:p>
            <a:r>
              <a:rPr lang="en-US" dirty="0"/>
              <a:t>Python</a:t>
            </a:r>
            <a:endParaRPr lang="el-GR" dirty="0"/>
          </a:p>
        </p:txBody>
      </p:sp>
      <p:sp>
        <p:nvSpPr>
          <p:cNvPr id="3" name="Υπότιτλος 2">
            <a:extLst>
              <a:ext uri="{FF2B5EF4-FFF2-40B4-BE49-F238E27FC236}">
                <a16:creationId xmlns:a16="http://schemas.microsoft.com/office/drawing/2014/main" id="{22E0994D-4615-E8BE-BE12-4DB13226EDC4}"/>
              </a:ext>
            </a:extLst>
          </p:cNvPr>
          <p:cNvSpPr>
            <a:spLocks noGrp="1"/>
          </p:cNvSpPr>
          <p:nvPr>
            <p:ph type="subTitle" idx="1"/>
          </p:nvPr>
        </p:nvSpPr>
        <p:spPr/>
        <p:txBody>
          <a:bodyPr/>
          <a:lstStyle/>
          <a:p>
            <a:r>
              <a:rPr lang="el-GR" dirty="0"/>
              <a:t>Το κέλυφος του </a:t>
            </a:r>
            <a:r>
              <a:rPr lang="en-US" dirty="0"/>
              <a:t>Thonny</a:t>
            </a: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881267505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8815"/>
    </mc:Choice>
    <mc:Fallback xmlns="">
      <p:transition spd="slow" advTm="8815"/>
    </mc:Fallback>
  </mc:AlternateContent>
</p:sld>
</file>

<file path=ppt/slides/slide10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3D9625F-AFB6-C0DD-C8D4-02B66CC8181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569492" y="685800"/>
            <a:ext cx="9403307" cy="838200"/>
          </a:xfrm>
        </p:spPr>
        <p:txBody>
          <a:bodyPr>
            <a:normAutofit/>
          </a:bodyPr>
          <a:lstStyle/>
          <a:p>
            <a:r>
              <a:rPr lang="el-GR" sz="3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Εισαγωγή στο Κέλυφος</a:t>
            </a:r>
            <a:endParaRPr lang="el-GR" sz="3200" dirty="0"/>
          </a:p>
        </p:txBody>
      </p:sp>
      <p:sp>
        <p:nvSpPr>
          <p:cNvPr id="4" name="Θέση περιεχομένου 2">
            <a:extLst>
              <a:ext uri="{FF2B5EF4-FFF2-40B4-BE49-F238E27FC236}">
                <a16:creationId xmlns:a16="http://schemas.microsoft.com/office/drawing/2014/main" id="{4C391EC1-368E-4936-AA27-EB9F0935325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43317" y="1638299"/>
            <a:ext cx="10067365" cy="4939681"/>
          </a:xfrm>
        </p:spPr>
        <p:txBody>
          <a:bodyPr>
            <a:normAutofit/>
          </a:bodyPr>
          <a:lstStyle/>
          <a:p>
            <a:pPr marL="0" indent="0">
              <a:buNone/>
            </a:pPr>
            <a:r>
              <a:rPr lang="el-GR" sz="2400" dirty="0"/>
              <a:t>Ανοίγουμε το </a:t>
            </a:r>
            <a:r>
              <a:rPr lang="en-US" sz="2400" dirty="0"/>
              <a:t>Thonny </a:t>
            </a:r>
            <a:r>
              <a:rPr lang="el-GR" sz="2400" dirty="0"/>
              <a:t>από το εικονίδιο </a:t>
            </a:r>
          </a:p>
        </p:txBody>
      </p:sp>
      <p:pic>
        <p:nvPicPr>
          <p:cNvPr id="5" name="Εικόνα 4">
            <a:extLst>
              <a:ext uri="{FF2B5EF4-FFF2-40B4-BE49-F238E27FC236}">
                <a16:creationId xmlns:a16="http://schemas.microsoft.com/office/drawing/2014/main" id="{780BFF39-D416-AFC4-6A82-88BC8CD1B11B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6836357" y="1524000"/>
            <a:ext cx="1068558" cy="1013759"/>
          </a:xfrm>
          <a:prstGeom prst="rect">
            <a:avLst/>
          </a:prstGeom>
        </p:spPr>
      </p:pic>
      <p:sp>
        <p:nvSpPr>
          <p:cNvPr id="7" name="TextBox 6">
            <a:extLst>
              <a:ext uri="{FF2B5EF4-FFF2-40B4-BE49-F238E27FC236}">
                <a16:creationId xmlns:a16="http://schemas.microsoft.com/office/drawing/2014/main" id="{41D9FAA5-DB32-631F-CC85-788EA5F5DF8A}"/>
              </a:ext>
            </a:extLst>
          </p:cNvPr>
          <p:cNvSpPr txBox="1"/>
          <p:nvPr/>
        </p:nvSpPr>
        <p:spPr>
          <a:xfrm>
            <a:off x="6981448" y="3615868"/>
            <a:ext cx="4529234" cy="1569660"/>
          </a:xfrm>
          <a:prstGeom prst="rect">
            <a:avLst/>
          </a:prstGeom>
          <a:noFill/>
        </p:spPr>
        <p:txBody>
          <a:bodyPr wrap="square">
            <a:spAutoFit/>
          </a:bodyPr>
          <a:lstStyle/>
          <a:p>
            <a:pPr algn="ctr"/>
            <a:r>
              <a:rPr lang="el-GR" sz="2400" kern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Το κάτω μέρος της οθόνης είναι το </a:t>
            </a:r>
            <a:r>
              <a:rPr lang="el-GR" sz="2400" b="1" kern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κέλυφος</a:t>
            </a:r>
            <a:r>
              <a:rPr lang="el-GR" sz="2400" kern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. Ό,τι γράφουμε </a:t>
            </a:r>
          </a:p>
          <a:p>
            <a:pPr algn="ctr"/>
            <a:r>
              <a:rPr lang="el-GR" sz="2400" kern="0" dirty="0">
                <a:solidFill>
                  <a:schemeClr val="accent1">
                    <a:lumMod val="50000"/>
                  </a:schemeClr>
                </a:solidFill>
                <a:effectLst/>
                <a:latin typeface="+mj-lt"/>
                <a:ea typeface="Times New Roman" panose="02020603050405020304" pitchFamily="18" charset="0"/>
                <a:cs typeface="Times New Roman" panose="02020603050405020304" pitchFamily="18" charset="0"/>
              </a:rPr>
              <a:t>εδώ, ο υπολογιστής το διαβάζει και μας δίνει άμεσα απάντηση!</a:t>
            </a:r>
            <a:endParaRPr lang="el-GR" sz="2400" kern="100" dirty="0">
              <a:solidFill>
                <a:schemeClr val="accent1">
                  <a:lumMod val="50000"/>
                </a:schemeClr>
              </a:solidFill>
              <a:effectLst/>
              <a:latin typeface="+mj-lt"/>
              <a:ea typeface="Calibri" panose="020F0502020204030204" pitchFamily="34" charset="0"/>
              <a:cs typeface="Times New Roman" panose="02020603050405020304" pitchFamily="18" charset="0"/>
            </a:endParaRPr>
          </a:p>
        </p:txBody>
      </p:sp>
      <p:pic>
        <p:nvPicPr>
          <p:cNvPr id="8" name="Εικόνα 7">
            <a:extLst>
              <a:ext uri="{FF2B5EF4-FFF2-40B4-BE49-F238E27FC236}">
                <a16:creationId xmlns:a16="http://schemas.microsoft.com/office/drawing/2014/main" id="{EA0EAAC9-2E26-49EF-9541-89558CCFF147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1780262" y="2554177"/>
            <a:ext cx="4719150" cy="4023804"/>
          </a:xfrm>
          <a:prstGeom prst="rect">
            <a:avLst/>
          </a:prstGeom>
        </p:spPr>
      </p:pic>
      <p:cxnSp>
        <p:nvCxnSpPr>
          <p:cNvPr id="10" name="Ευθύγραμμο βέλος σύνδεσης 9">
            <a:extLst>
              <a:ext uri="{FF2B5EF4-FFF2-40B4-BE49-F238E27FC236}">
                <a16:creationId xmlns:a16="http://schemas.microsoft.com/office/drawing/2014/main" id="{D6197404-C4E5-504D-E620-44789A4C4D4B}"/>
              </a:ext>
            </a:extLst>
          </p:cNvPr>
          <p:cNvCxnSpPr/>
          <p:nvPr/>
        </p:nvCxnSpPr>
        <p:spPr>
          <a:xfrm flipH="1">
            <a:off x="2151529" y="4566079"/>
            <a:ext cx="4903695" cy="400368"/>
          </a:xfrm>
          <a:prstGeom prst="straightConnector1">
            <a:avLst/>
          </a:prstGeom>
          <a:ln>
            <a:tailEnd type="triangle"/>
          </a:ln>
        </p:spPr>
        <p:style>
          <a:lnRef idx="1">
            <a:schemeClr val="accent1"/>
          </a:lnRef>
          <a:fillRef idx="0">
            <a:schemeClr val="accent1"/>
          </a:fillRef>
          <a:effectRef idx="0">
            <a:schemeClr val="accent1"/>
          </a:effectRef>
          <a:fontRef idx="minor">
            <a:schemeClr val="tx1"/>
          </a:fontRef>
        </p:style>
      </p:cxnSp>
    </p:spTree>
    <p:extLst>
      <p:ext uri="{BB962C8B-B14F-4D97-AF65-F5344CB8AC3E}">
        <p14:creationId xmlns:p14="http://schemas.microsoft.com/office/powerpoint/2010/main" val="1803840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318"/>
    </mc:Choice>
    <mc:Fallback xmlns="">
      <p:transition spd="slow" advTm="10318"/>
    </mc:Fallback>
  </mc:AlternateContent>
</p:sld>
</file>

<file path=ppt/slides/slide11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E0082DA2-953E-D6C1-1A17-9AF30C02D06A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5" y="685800"/>
            <a:ext cx="8910918" cy="703729"/>
          </a:xfrm>
        </p:spPr>
        <p:txBody>
          <a:bodyPr>
            <a:normAutofit fontScale="90000"/>
          </a:bodyPr>
          <a:lstStyle/>
          <a:p>
            <a:r>
              <a:rPr lang="el-GR" sz="36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Κάνουμε πράξεις με α</a:t>
            </a:r>
            <a:r>
              <a:rPr lang="el-G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ριθμούς</a:t>
            </a:r>
            <a:b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sp>
        <p:nvSpPr>
          <p:cNvPr id="10" name="Θέση περιεχομένου 2">
            <a:extLst>
              <a:ext uri="{FF2B5EF4-FFF2-40B4-BE49-F238E27FC236}">
                <a16:creationId xmlns:a16="http://schemas.microsoft.com/office/drawing/2014/main" id="{7CBA4A2F-A118-59F2-C87F-88266AD0391F}"/>
              </a:ext>
            </a:extLst>
          </p:cNvPr>
          <p:cNvSpPr txBox="1">
            <a:spLocks/>
          </p:cNvSpPr>
          <p:nvPr/>
        </p:nvSpPr>
        <p:spPr>
          <a:xfrm>
            <a:off x="1990165" y="1507971"/>
            <a:ext cx="9157446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400" dirty="0"/>
              <a:t>Γράφουμε μετά το  </a:t>
            </a:r>
            <a:r>
              <a:rPr lang="el-GR" sz="2400" spc="-300" dirty="0"/>
              <a:t>&gt;&gt;&gt;</a:t>
            </a:r>
            <a:r>
              <a:rPr lang="el-GR" sz="2400" dirty="0"/>
              <a:t>  τις αριθμητικές πράξεις και τις εκτελούμε άμεσα πατώντας </a:t>
            </a:r>
            <a:r>
              <a:rPr lang="en-US" sz="2400" dirty="0"/>
              <a:t>enter.</a:t>
            </a:r>
            <a:endParaRPr lang="el-GR" sz="2400" dirty="0"/>
          </a:p>
          <a:p>
            <a:pPr marL="0" indent="0">
              <a:buNone/>
            </a:pPr>
            <a:r>
              <a:rPr lang="el-GR" dirty="0"/>
              <a:t>Υπενθύμιση των αριθμητικών τελεστών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  <p:pic>
        <p:nvPicPr>
          <p:cNvPr id="12" name="Εικόνα 11">
            <a:extLst>
              <a:ext uri="{FF2B5EF4-FFF2-40B4-BE49-F238E27FC236}">
                <a16:creationId xmlns:a16="http://schemas.microsoft.com/office/drawing/2014/main" id="{625A3575-5078-FDCB-9DBA-E7718ED71595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1990165" y="3298671"/>
            <a:ext cx="4715435" cy="2165658"/>
          </a:xfrm>
          <a:prstGeom prst="rect">
            <a:avLst/>
          </a:prstGeom>
        </p:spPr>
      </p:pic>
      <p:pic>
        <p:nvPicPr>
          <p:cNvPr id="14" name="Θέση περιεχομένου 9">
            <a:extLst>
              <a:ext uri="{FF2B5EF4-FFF2-40B4-BE49-F238E27FC236}">
                <a16:creationId xmlns:a16="http://schemas.microsoft.com/office/drawing/2014/main" id="{A86149CC-C409-0F56-9ADA-978FBA4AC3E6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205556" y="2590800"/>
            <a:ext cx="4210996" cy="3581400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417949680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770"/>
    </mc:Choice>
    <mc:Fallback xmlns="">
      <p:transition spd="slow" advTm="18770"/>
    </mc:Fallback>
  </mc:AlternateContent>
</p:sld>
</file>

<file path=ppt/slides/slide1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9A65D96F-FA6A-F1E4-809A-153FEBE8003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09337"/>
            <a:ext cx="10119815" cy="1056933"/>
          </a:xfrm>
        </p:spPr>
        <p:txBody>
          <a:bodyPr>
            <a:normAutofit/>
          </a:bodyPr>
          <a:lstStyle/>
          <a:p>
            <a:pPr algn="just"/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Χρησιμοποιούμε αριθμητικούς τελεστές και για χαρακτήρες.</a:t>
            </a:r>
          </a:p>
        </p:txBody>
      </p:sp>
      <p:pic>
        <p:nvPicPr>
          <p:cNvPr id="6" name="Θέση περιεχομένου 4">
            <a:extLst>
              <a:ext uri="{FF2B5EF4-FFF2-40B4-BE49-F238E27FC236}">
                <a16:creationId xmlns:a16="http://schemas.microsoft.com/office/drawing/2014/main" id="{9433BD54-FB22-6988-865A-1A4E19C7F87D}"/>
              </a:ext>
            </a:extLst>
          </p:cNvPr>
          <p:cNvPicPr>
            <a:picLocks noChangeAspect="1"/>
          </p:cNvPicPr>
          <p:nvPr/>
        </p:nvPicPr>
        <p:blipFill>
          <a:blip r:embed="rId2"/>
          <a:stretch>
            <a:fillRect/>
          </a:stretch>
        </p:blipFill>
        <p:spPr>
          <a:xfrm>
            <a:off x="3425950" y="3601188"/>
            <a:ext cx="6011114" cy="1886213"/>
          </a:xfrm>
          <a:prstGeom prst="rect">
            <a:avLst/>
          </a:prstGeom>
        </p:spPr>
      </p:pic>
      <p:sp>
        <p:nvSpPr>
          <p:cNvPr id="7" name="Θέση περιεχομένου 2">
            <a:extLst>
              <a:ext uri="{FF2B5EF4-FFF2-40B4-BE49-F238E27FC236}">
                <a16:creationId xmlns:a16="http://schemas.microsoft.com/office/drawing/2014/main" id="{33160399-278C-9A32-7E5D-E28AA624E78B}"/>
              </a:ext>
            </a:extLst>
          </p:cNvPr>
          <p:cNvSpPr txBox="1">
            <a:spLocks/>
          </p:cNvSpPr>
          <p:nvPr/>
        </p:nvSpPr>
        <p:spPr>
          <a:xfrm>
            <a:off x="1371600" y="1770913"/>
            <a:ext cx="9601200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endParaRPr lang="el-GR" dirty="0"/>
          </a:p>
        </p:txBody>
      </p:sp>
      <p:sp>
        <p:nvSpPr>
          <p:cNvPr id="14" name="Θέση περιεχομένου 13">
            <a:extLst>
              <a:ext uri="{FF2B5EF4-FFF2-40B4-BE49-F238E27FC236}">
                <a16:creationId xmlns:a16="http://schemas.microsoft.com/office/drawing/2014/main" id="{E4B2B38A-B11B-6D31-1A39-071FF4A039EA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467134" y="2047006"/>
            <a:ext cx="9724029" cy="1209805"/>
          </a:xfrm>
        </p:spPr>
        <p:txBody>
          <a:bodyPr>
            <a:noAutofit/>
          </a:bodyPr>
          <a:lstStyle/>
          <a:p>
            <a:pPr marL="0" indent="0" algn="just">
              <a:buNone/>
            </a:pPr>
            <a:r>
              <a:rPr lang="el-GR" sz="2400" dirty="0"/>
              <a:t>Χρησιμοποιούμε το + για συνένωση δύο ή περισσοτέρων </a:t>
            </a:r>
            <a:r>
              <a:rPr lang="en-US" sz="2400" dirty="0"/>
              <a:t>strings </a:t>
            </a:r>
            <a:r>
              <a:rPr lang="el-GR" sz="2400" dirty="0"/>
              <a:t>και το * για επανάληψη ενός</a:t>
            </a:r>
            <a:r>
              <a:rPr lang="en-US" sz="2400" dirty="0"/>
              <a:t> string . H </a:t>
            </a:r>
            <a:r>
              <a:rPr lang="en-US" sz="2400" dirty="0" err="1"/>
              <a:t>len</a:t>
            </a:r>
            <a:r>
              <a:rPr lang="en-US" sz="2400" dirty="0"/>
              <a:t>( ) </a:t>
            </a:r>
            <a:r>
              <a:rPr lang="el-GR" sz="2400" dirty="0"/>
              <a:t>μας επιστρέφει τον αριθμό των χαρακτήρων που υπάρχουν μέσα στην παρένθεση.</a:t>
            </a:r>
          </a:p>
        </p:txBody>
      </p:sp>
    </p:spTree>
    <p:extLst>
      <p:ext uri="{BB962C8B-B14F-4D97-AF65-F5344CB8AC3E}">
        <p14:creationId xmlns:p14="http://schemas.microsoft.com/office/powerpoint/2010/main" val="376642236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280"/>
    </mc:Choice>
    <mc:Fallback xmlns="">
      <p:transition spd="slow" advTm="14280"/>
    </mc:Fallback>
  </mc:AlternateContent>
</p:sld>
</file>

<file path=ppt/slides/slide1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05C6149-7333-A69F-96FA-82511B6186CB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67736" y="685800"/>
            <a:ext cx="8905063" cy="1040412"/>
          </a:xfrm>
        </p:spPr>
        <p:txBody>
          <a:bodyPr>
            <a:normAutofit/>
          </a:bodyPr>
          <a:lstStyle/>
          <a:p>
            <a:r>
              <a:rPr lang="el-GR" sz="3200" b="1" dirty="0">
                <a:latin typeface="Arial" panose="020B0604020202020204" pitchFamily="34" charset="0"/>
                <a:cs typeface="Arial" panose="020B0604020202020204" pitchFamily="34" charset="0"/>
              </a:rPr>
              <a:t>Δίνουμε τιμές σε μεταβλητές</a:t>
            </a:r>
          </a:p>
        </p:txBody>
      </p:sp>
      <p:pic>
        <p:nvPicPr>
          <p:cNvPr id="9" name="Θέση περιεχομένου 8">
            <a:extLst>
              <a:ext uri="{FF2B5EF4-FFF2-40B4-BE49-F238E27FC236}">
                <a16:creationId xmlns:a16="http://schemas.microsoft.com/office/drawing/2014/main" id="{A52552C4-00E7-0E92-19CB-10E496B03EF1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533964" y="2033723"/>
            <a:ext cx="5152231" cy="4284961"/>
          </a:xfrm>
        </p:spPr>
      </p:pic>
      <p:sp>
        <p:nvSpPr>
          <p:cNvPr id="10" name="Θέση περιεχομένου 2">
            <a:extLst>
              <a:ext uri="{FF2B5EF4-FFF2-40B4-BE49-F238E27FC236}">
                <a16:creationId xmlns:a16="http://schemas.microsoft.com/office/drawing/2014/main" id="{093D4E7C-8F04-9C1C-9C9F-3E8A4BA22BB8}"/>
              </a:ext>
            </a:extLst>
          </p:cNvPr>
          <p:cNvSpPr txBox="1">
            <a:spLocks/>
          </p:cNvSpPr>
          <p:nvPr/>
        </p:nvSpPr>
        <p:spPr>
          <a:xfrm>
            <a:off x="2067736" y="1435752"/>
            <a:ext cx="9157446" cy="3581400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400" dirty="0"/>
              <a:t>Γράφουμε μετά το  </a:t>
            </a:r>
            <a:r>
              <a:rPr lang="el-GR" sz="2400" spc="-300" dirty="0"/>
              <a:t>&gt;&gt;&gt;</a:t>
            </a:r>
            <a:r>
              <a:rPr lang="el-GR" sz="2400" dirty="0"/>
              <a:t>  εντολές ανάθεσης τιμής και τις εκτελούμε άμεσα πατώντας </a:t>
            </a:r>
            <a:r>
              <a:rPr lang="en-US" sz="2400" dirty="0"/>
              <a:t>enter.</a:t>
            </a:r>
            <a:endParaRPr lang="el-GR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564890671"/>
      </p:ext>
    </p:extLst>
  </p:cSld>
  <p:clrMapOvr>
    <a:masterClrMapping/>
  </p:clrMapOvr>
</p:sld>
</file>

<file path=ppt/slides/slide1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D22ECF6-E0FE-24C5-5186-19E959B8F5C9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097741" y="685801"/>
            <a:ext cx="9291667" cy="918882"/>
          </a:xfrm>
        </p:spPr>
        <p:txBody>
          <a:bodyPr>
            <a:normAutofit fontScale="90000"/>
          </a:bodyPr>
          <a:lstStyle/>
          <a:p>
            <a:r>
              <a:rPr lang="el-G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Κάνουμε εκτύπωση με την εντολή</a:t>
            </a:r>
            <a:r>
              <a:rPr lang="en-US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print( )</a:t>
            </a:r>
            <a:r>
              <a:rPr lang="el-G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b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19C32316-C4D6-D209-4400-3D71A65ABA35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2285999" y="2684458"/>
            <a:ext cx="4190853" cy="3669666"/>
          </a:xfrm>
        </p:spPr>
      </p:pic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27939931-70BA-8CB2-5F7C-0AFA3D95D108}"/>
              </a:ext>
            </a:extLst>
          </p:cNvPr>
          <p:cNvSpPr txBox="1">
            <a:spLocks/>
          </p:cNvSpPr>
          <p:nvPr/>
        </p:nvSpPr>
        <p:spPr>
          <a:xfrm>
            <a:off x="2097741" y="1392072"/>
            <a:ext cx="9278471" cy="660846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9600" dirty="0"/>
              <a:t>Γράφουμε μετά το  </a:t>
            </a:r>
            <a:r>
              <a:rPr lang="el-GR" sz="9600" spc="-300" dirty="0"/>
              <a:t>&gt;&gt;&gt;</a:t>
            </a:r>
            <a:r>
              <a:rPr lang="el-GR" sz="9600" dirty="0"/>
              <a:t>  την εντολή </a:t>
            </a:r>
            <a:r>
              <a:rPr lang="en-US" sz="9600" dirty="0"/>
              <a:t>print </a:t>
            </a:r>
            <a:r>
              <a:rPr lang="el-GR" sz="9600" dirty="0"/>
              <a:t> και την εκτελούμε άμεσα πατώντας </a:t>
            </a:r>
            <a:r>
              <a:rPr lang="en-US" sz="9600" dirty="0"/>
              <a:t>enter</a:t>
            </a:r>
            <a:r>
              <a:rPr lang="en-US" sz="8000" dirty="0"/>
              <a:t>.</a:t>
            </a:r>
            <a:endParaRPr lang="el-GR" sz="8000" dirty="0"/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  <p:sp>
        <p:nvSpPr>
          <p:cNvPr id="7" name="Θέση περιεχομένου 2">
            <a:extLst>
              <a:ext uri="{FF2B5EF4-FFF2-40B4-BE49-F238E27FC236}">
                <a16:creationId xmlns:a16="http://schemas.microsoft.com/office/drawing/2014/main" id="{1D8C6869-1BCA-E8FB-9F59-68730778D050}"/>
              </a:ext>
            </a:extLst>
          </p:cNvPr>
          <p:cNvSpPr txBox="1">
            <a:spLocks/>
          </p:cNvSpPr>
          <p:nvPr/>
        </p:nvSpPr>
        <p:spPr>
          <a:xfrm>
            <a:off x="2026024" y="2146947"/>
            <a:ext cx="9350188" cy="443482"/>
          </a:xfrm>
          <a:prstGeom prst="rect">
            <a:avLst/>
          </a:prstGeom>
        </p:spPr>
        <p:txBody>
          <a:bodyPr vert="horz" lIns="91440" tIns="45720" rIns="91440" bIns="45720" rtlCol="0">
            <a:normAutofit fontScale="25000" lnSpcReduction="20000"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algn="ctr">
              <a:buFont typeface="+mj-lt"/>
              <a:buAutoNum type="arabicPeriod"/>
            </a:pPr>
            <a:r>
              <a:rPr lang="el-GR" sz="7200" b="1" dirty="0"/>
              <a:t>Εμφάνιση απλών τιμών                                                     </a:t>
            </a:r>
            <a:r>
              <a:rPr lang="en-US" sz="7200" b="1" dirty="0"/>
              <a:t>2. </a:t>
            </a:r>
            <a:r>
              <a:rPr lang="el-GR" sz="7200" b="1" dirty="0"/>
              <a:t>Εμφάνιση πολλών τιμών</a:t>
            </a:r>
            <a:r>
              <a:rPr lang="el-GR" sz="7200" dirty="0"/>
              <a:t>:</a:t>
            </a:r>
            <a:endParaRPr lang="en-US" sz="7200" dirty="0"/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  <p:pic>
        <p:nvPicPr>
          <p:cNvPr id="9" name="Εικόνα 8">
            <a:extLst>
              <a:ext uri="{FF2B5EF4-FFF2-40B4-BE49-F238E27FC236}">
                <a16:creationId xmlns:a16="http://schemas.microsoft.com/office/drawing/2014/main" id="{8FB5A4BD-B5EB-73BD-1B55-7078ED9EA8E2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7095712" y="2684458"/>
            <a:ext cx="4293696" cy="3669666"/>
          </a:xfrm>
          <a:prstGeom prst="rect">
            <a:avLst/>
          </a:prstGeom>
        </p:spPr>
      </p:pic>
    </p:spTree>
    <p:extLst>
      <p:ext uri="{BB962C8B-B14F-4D97-AF65-F5344CB8AC3E}">
        <p14:creationId xmlns:p14="http://schemas.microsoft.com/office/powerpoint/2010/main" val="3845050048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1239"/>
    </mc:Choice>
    <mc:Fallback xmlns="">
      <p:transition spd="slow" advTm="11239"/>
    </mc:Fallback>
  </mc:AlternateContent>
</p:sld>
</file>

<file path=ppt/slides/slide1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27E4D887-13C4-72F4-0206-837B76E28193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90164" y="685800"/>
            <a:ext cx="9487603" cy="1485900"/>
          </a:xfrm>
        </p:spPr>
        <p:txBody>
          <a:bodyPr>
            <a:normAutofit/>
          </a:bodyPr>
          <a:lstStyle/>
          <a:p>
            <a:r>
              <a:rPr lang="el-GR" sz="3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Δίνουμε τιμές σε μεταβλητές από το πληκτρολόγιο με </a:t>
            </a:r>
            <a:r>
              <a:rPr lang="el-GR" sz="32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την εντολή </a:t>
            </a:r>
            <a:r>
              <a:rPr lang="en-US" sz="3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input</a:t>
            </a:r>
            <a:r>
              <a:rPr lang="el-GR" sz="3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( )</a:t>
            </a:r>
            <a:r>
              <a:rPr lang="en-US" sz="3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endParaRPr lang="el-GR" sz="3200" dirty="0"/>
          </a:p>
        </p:txBody>
      </p:sp>
      <p:pic>
        <p:nvPicPr>
          <p:cNvPr id="5" name="Θέση περιεχομένου 4">
            <a:extLst>
              <a:ext uri="{FF2B5EF4-FFF2-40B4-BE49-F238E27FC236}">
                <a16:creationId xmlns:a16="http://schemas.microsoft.com/office/drawing/2014/main" id="{BB515180-6C9A-2E39-CFAA-063DC035694B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7476565" y="2171700"/>
            <a:ext cx="4177592" cy="3547782"/>
          </a:xfrm>
        </p:spPr>
      </p:pic>
      <p:sp>
        <p:nvSpPr>
          <p:cNvPr id="6" name="Θέση περιεχομένου 2">
            <a:extLst>
              <a:ext uri="{FF2B5EF4-FFF2-40B4-BE49-F238E27FC236}">
                <a16:creationId xmlns:a16="http://schemas.microsoft.com/office/drawing/2014/main" id="{310AE65D-522F-9E75-5B0D-065A89391405}"/>
              </a:ext>
            </a:extLst>
          </p:cNvPr>
          <p:cNvSpPr txBox="1">
            <a:spLocks/>
          </p:cNvSpPr>
          <p:nvPr/>
        </p:nvSpPr>
        <p:spPr>
          <a:xfrm>
            <a:off x="1990165" y="2034989"/>
            <a:ext cx="5226423" cy="4139452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>
              <a:buNone/>
            </a:pPr>
            <a:r>
              <a:rPr lang="el-GR" sz="2400" dirty="0"/>
              <a:t>Γράφουμε μετά το  </a:t>
            </a:r>
            <a:r>
              <a:rPr lang="el-GR" sz="2400" spc="-300" dirty="0"/>
              <a:t>&gt;&gt;&gt;</a:t>
            </a:r>
            <a:r>
              <a:rPr lang="el-GR" sz="2400" dirty="0"/>
              <a:t>  την εντολή μας και την εκτελούμε άμεσα πατώντας </a:t>
            </a:r>
            <a:r>
              <a:rPr lang="en-US" sz="2400" dirty="0"/>
              <a:t>enter</a:t>
            </a:r>
            <a:r>
              <a:rPr lang="el-GR" sz="2400" dirty="0"/>
              <a:t>. </a:t>
            </a:r>
          </a:p>
          <a:p>
            <a:pPr marL="0" indent="0">
              <a:buNone/>
            </a:pPr>
            <a:r>
              <a:rPr lang="el-GR" sz="2400" dirty="0"/>
              <a:t>Προσοχή όμως!!! Τα δεδομένα που εισάγονται από το πληκτρολόγιο η </a:t>
            </a:r>
            <a:r>
              <a:rPr lang="en-US" sz="2400" dirty="0"/>
              <a:t>Python </a:t>
            </a:r>
            <a:r>
              <a:rPr lang="el-GR" sz="2400" dirty="0"/>
              <a:t>τα εκλαμβάνει όλα ως τύπου χαρακτήρα (</a:t>
            </a:r>
            <a:r>
              <a:rPr lang="en-US" sz="2400" dirty="0"/>
              <a:t>string)</a:t>
            </a:r>
            <a:endParaRPr lang="el-GR" sz="2400" dirty="0"/>
          </a:p>
          <a:p>
            <a:pPr marL="0" indent="0">
              <a:buNone/>
            </a:pPr>
            <a:endParaRPr lang="el-GR" sz="2400" dirty="0"/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 </a:t>
            </a:r>
          </a:p>
        </p:txBody>
      </p:sp>
    </p:spTree>
    <p:extLst>
      <p:ext uri="{BB962C8B-B14F-4D97-AF65-F5344CB8AC3E}">
        <p14:creationId xmlns:p14="http://schemas.microsoft.com/office/powerpoint/2010/main" val="395415658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4056"/>
    </mc:Choice>
    <mc:Fallback xmlns="">
      <p:transition spd="slow" advTm="14056"/>
    </mc:Fallback>
  </mc:AlternateContent>
</p:sld>
</file>

<file path=ppt/slides/slide1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D80C0AC9-5F40-6041-6BF0-D8C1808C6F78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151528" y="685800"/>
            <a:ext cx="8821271" cy="963706"/>
          </a:xfrm>
        </p:spPr>
        <p:txBody>
          <a:bodyPr>
            <a:normAutofit fontScale="90000"/>
          </a:bodyPr>
          <a:lstStyle/>
          <a:p>
            <a:r>
              <a:rPr lang="el-GR" sz="36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Διορθώνουμε τα λάθη</a:t>
            </a:r>
            <a:br>
              <a:rPr lang="el-GR" sz="1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  <p:pic>
        <p:nvPicPr>
          <p:cNvPr id="7" name="Θέση περιεχομένου 6">
            <a:extLst>
              <a:ext uri="{FF2B5EF4-FFF2-40B4-BE49-F238E27FC236}">
                <a16:creationId xmlns:a16="http://schemas.microsoft.com/office/drawing/2014/main" id="{FDD21BD5-8EFA-E611-6CC3-CDA674AB52EC}"/>
              </a:ext>
            </a:extLst>
          </p:cNvPr>
          <p:cNvPicPr>
            <a:picLocks noGrp="1" noChangeAspect="1"/>
          </p:cNvPicPr>
          <p:nvPr>
            <p:ph idx="1"/>
          </p:nvPr>
        </p:nvPicPr>
        <p:blipFill>
          <a:blip r:embed="rId2"/>
          <a:stretch>
            <a:fillRect/>
          </a:stretch>
        </p:blipFill>
        <p:spPr>
          <a:xfrm>
            <a:off x="5864583" y="2472019"/>
            <a:ext cx="4552405" cy="3871764"/>
          </a:xfrm>
        </p:spPr>
      </p:pic>
      <p:sp>
        <p:nvSpPr>
          <p:cNvPr id="8" name="Θέση περιεχομένου 2">
            <a:extLst>
              <a:ext uri="{FF2B5EF4-FFF2-40B4-BE49-F238E27FC236}">
                <a16:creationId xmlns:a16="http://schemas.microsoft.com/office/drawing/2014/main" id="{D692B59A-5B22-9F2C-233A-E67675C3301F}"/>
              </a:ext>
            </a:extLst>
          </p:cNvPr>
          <p:cNvSpPr txBox="1">
            <a:spLocks/>
          </p:cNvSpPr>
          <p:nvPr/>
        </p:nvSpPr>
        <p:spPr>
          <a:xfrm>
            <a:off x="2151528" y="1572564"/>
            <a:ext cx="8650943" cy="4411377"/>
          </a:xfrm>
          <a:prstGeom prst="rect">
            <a:avLst/>
          </a:prstGeom>
        </p:spPr>
        <p:txBody>
          <a:bodyPr vert="horz" lIns="91440" tIns="45720" rIns="91440" bIns="45720" rtlCol="0">
            <a:normAutofit/>
          </a:bodyPr>
          <a:lstStyle>
            <a:lvl1pPr marL="384048" indent="-384048" algn="l" defTabSz="914400" rtl="0" eaLnBrk="1" latinLnBrk="0" hangingPunct="1">
              <a:lnSpc>
                <a:spcPct val="94000"/>
              </a:lnSpc>
              <a:spcBef>
                <a:spcPts val="10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20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1pPr>
            <a:lvl2pPr marL="914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20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2pPr>
            <a:lvl3pPr marL="1371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8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3pPr>
            <a:lvl4pPr marL="1828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8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4pPr>
            <a:lvl5pPr marL="22860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6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5pPr>
            <a:lvl6pPr marL="27432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6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6pPr>
            <a:lvl7pPr marL="32004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7pPr>
            <a:lvl8pPr marL="36576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–"/>
              <a:defRPr sz="1400" i="1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8pPr>
            <a:lvl9pPr marL="4114800" indent="-384048" algn="l" defTabSz="914400" rtl="0" eaLnBrk="1" latinLnBrk="0" hangingPunct="1">
              <a:lnSpc>
                <a:spcPct val="94000"/>
              </a:lnSpc>
              <a:spcBef>
                <a:spcPts val="500"/>
              </a:spcBef>
              <a:spcAft>
                <a:spcPts val="200"/>
              </a:spcAft>
              <a:buFont typeface="Franklin Gothic Book" panose="020B0503020102020204" pitchFamily="34" charset="0"/>
              <a:buChar char="■"/>
              <a:defRPr sz="1400" kern="1200" baseline="0">
                <a:solidFill>
                  <a:schemeClr val="tx2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indent="0" algn="just">
              <a:buNone/>
            </a:pPr>
            <a:r>
              <a:rPr lang="el-GR" sz="2400" dirty="0"/>
              <a:t>Γράφουμε μετά το  </a:t>
            </a:r>
            <a:r>
              <a:rPr lang="el-GR" sz="2400" spc="-300" dirty="0"/>
              <a:t>&gt;&gt;&gt;</a:t>
            </a:r>
            <a:r>
              <a:rPr lang="el-GR" sz="2400" dirty="0"/>
              <a:t>  την εντολή μας, την εκτελούμε άμεσα πατώντας </a:t>
            </a:r>
            <a:r>
              <a:rPr lang="en-US" sz="2400" dirty="0"/>
              <a:t>enter</a:t>
            </a:r>
            <a:r>
              <a:rPr lang="el-GR" sz="2400" dirty="0"/>
              <a:t> και αν έχει λάθος μας το επισημαίνει για να το διορθώσουμε.</a:t>
            </a:r>
          </a:p>
          <a:p>
            <a:pPr marL="0" indent="0">
              <a:buNone/>
            </a:pPr>
            <a:endParaRPr lang="en-US" dirty="0"/>
          </a:p>
          <a:p>
            <a:pPr marL="0" indent="0">
              <a:buNone/>
            </a:pPr>
            <a:r>
              <a:rPr lang="el-GR" dirty="0"/>
              <a:t> Τι λάθος έχουμε κάνει;</a:t>
            </a:r>
          </a:p>
        </p:txBody>
      </p:sp>
    </p:spTree>
    <p:extLst>
      <p:ext uri="{BB962C8B-B14F-4D97-AF65-F5344CB8AC3E}">
        <p14:creationId xmlns:p14="http://schemas.microsoft.com/office/powerpoint/2010/main" val="3066575973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550"/>
    </mc:Choice>
    <mc:Fallback xmlns="">
      <p:transition spd="slow" advTm="3550"/>
    </mc:Fallback>
  </mc:AlternateContent>
</p:sld>
</file>

<file path=ppt/slides/slide1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105D0713-9FDC-D9DE-3C6C-B9E2DFCB4DF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566147" y="1269242"/>
            <a:ext cx="4730625" cy="4326340"/>
          </a:xfrm>
        </p:spPr>
        <p:txBody>
          <a:bodyPr>
            <a:normAutofit/>
          </a:bodyPr>
          <a:lstStyle/>
          <a:p>
            <a:pPr marL="0" indent="0" algn="ctr">
              <a:lnSpc>
                <a:spcPct val="120000"/>
              </a:lnSpc>
              <a:buNone/>
            </a:pPr>
            <a:r>
              <a:rPr lang="el-GR" sz="2400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Τέλος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l-GR" sz="2400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 </a:t>
            </a:r>
            <a:r>
              <a:rPr lang="el-GR" sz="24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κέλυφος του </a:t>
            </a:r>
            <a:r>
              <a:rPr lang="en-US" sz="24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Thonny</a:t>
            </a:r>
            <a:r>
              <a:rPr lang="el-GR" sz="24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l-GR" sz="24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2400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βλέπουμε 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l-GR" sz="24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τα αποτελέσματα του κώδικα</a:t>
            </a:r>
            <a:r>
              <a:rPr lang="el-GR" sz="2400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l-GR" sz="2400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που γράφουμε και εκτελούμε </a:t>
            </a:r>
          </a:p>
          <a:p>
            <a:pPr marL="0" indent="0" algn="ctr">
              <a:lnSpc>
                <a:spcPct val="120000"/>
              </a:lnSpc>
              <a:buNone/>
            </a:pPr>
            <a:r>
              <a:rPr lang="el-GR" sz="2400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στο προγραμματιστικό περιβάλλον του </a:t>
            </a:r>
            <a:r>
              <a:rPr lang="el-GR" sz="24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Thonny</a:t>
            </a:r>
            <a:r>
              <a:rPr lang="el-GR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</a:t>
            </a:r>
            <a:endParaRPr lang="el-GR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indent="0" algn="ctr">
              <a:buNone/>
            </a:pPr>
            <a:endParaRPr lang="el-GR" sz="2400" dirty="0"/>
          </a:p>
        </p:txBody>
      </p:sp>
      <p:pic>
        <p:nvPicPr>
          <p:cNvPr id="2" name="Θέση περιεχομένου 4">
            <a:extLst>
              <a:ext uri="{FF2B5EF4-FFF2-40B4-BE49-F238E27FC236}">
                <a16:creationId xmlns:a16="http://schemas.microsoft.com/office/drawing/2014/main" id="{A587F1B1-E823-8386-C4D0-9C7720333D8D}"/>
              </a:ext>
            </a:extLst>
          </p:cNvPr>
          <p:cNvPicPr>
            <a:picLocks noChangeAspect="1"/>
          </p:cNvPicPr>
          <p:nvPr/>
        </p:nvPicPr>
        <p:blipFill>
          <a:blip r:embed="rId3"/>
          <a:stretch>
            <a:fillRect/>
          </a:stretch>
        </p:blipFill>
        <p:spPr>
          <a:xfrm>
            <a:off x="6788086" y="1269242"/>
            <a:ext cx="4730625" cy="4503761"/>
          </a:xfrm>
          <a:prstGeom prst="rect">
            <a:avLst/>
          </a:prstGeom>
        </p:spPr>
      </p:pic>
    </p:spTree>
    <p:custDataLst>
      <p:tags r:id="rId1"/>
    </p:custDataLst>
    <p:extLst>
      <p:ext uri="{BB962C8B-B14F-4D97-AF65-F5344CB8AC3E}">
        <p14:creationId xmlns:p14="http://schemas.microsoft.com/office/powerpoint/2010/main" val="3770679002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771"/>
    </mc:Choice>
    <mc:Fallback xmlns="">
      <p:transition spd="slow" advTm="2771"/>
    </mc:Fallback>
  </mc:AlternateContent>
</p:sld>
</file>

<file path=ppt/slides/slide2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EC04057-1C3B-EC7C-8B03-1F0F6C0F1E25}"/>
              </a:ext>
            </a:extLst>
          </p:cNvPr>
          <p:cNvSpPr>
            <a:spLocks noGrp="1"/>
          </p:cNvSpPr>
          <p:nvPr>
            <p:ph type="title"/>
          </p:nvPr>
        </p:nvSpPr>
        <p:spPr/>
        <p:txBody>
          <a:bodyPr>
            <a:normAutofit/>
          </a:bodyPr>
          <a:lstStyle/>
          <a:p>
            <a:r>
              <a:rPr lang="el-GR" sz="4800" b="1" kern="0" spc="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Τι είναι το κέλυφος του Thonny;</a:t>
            </a:r>
            <a:br>
              <a:rPr lang="el-GR" sz="4800" kern="100" spc="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4800" spc="3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5EBA9A5A-2348-2FD0-250C-C4DAC44A81BD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82588" y="2286000"/>
            <a:ext cx="8498540" cy="3581400"/>
          </a:xfrm>
        </p:spPr>
        <p:txBody>
          <a:bodyPr>
            <a:normAutofit/>
          </a:bodyPr>
          <a:lstStyle/>
          <a:p>
            <a:pPr marL="0" indent="0" algn="just">
              <a:buNone/>
            </a:pPr>
            <a:r>
              <a:rPr lang="el-GR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</a:t>
            </a:r>
            <a:r>
              <a:rPr lang="el-GR" sz="2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κέλυφος </a:t>
            </a:r>
            <a:r>
              <a:rPr lang="el-GR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του </a:t>
            </a:r>
            <a:r>
              <a:rPr lang="el-GR" sz="2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Thonny</a:t>
            </a:r>
            <a:r>
              <a:rPr lang="el-GR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(ή αλλιώς </a:t>
            </a:r>
            <a:r>
              <a:rPr lang="el-GR" sz="2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Python Shell</a:t>
            </a:r>
            <a:r>
              <a:rPr lang="el-GR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 είναι 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κάτω μέρος του περιβάλλοντος εργασίας του προγραμματιστικού περιβάλλοντος του </a:t>
            </a:r>
            <a:r>
              <a:rPr lang="el-GR" sz="2400" kern="0" dirty="0" err="1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Thonn</a:t>
            </a:r>
            <a:r>
              <a:rPr lang="en-US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y </a:t>
            </a:r>
            <a:r>
              <a:rPr lang="el-GR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</a:t>
            </a:r>
          </a:p>
          <a:p>
            <a:pPr algn="just">
              <a:buFont typeface="Wingdings" panose="05000000000000000000" pitchFamily="2" charset="2"/>
              <a:buChar char="Ø"/>
            </a:pPr>
            <a:r>
              <a:rPr lang="el-GR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ένα πολύ </a:t>
            </a:r>
            <a:r>
              <a:rPr lang="el-GR" sz="2400" b="1" kern="0" dirty="0">
                <a:solidFill>
                  <a:srgbClr val="FF0000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χρήσιμο</a:t>
            </a:r>
            <a:r>
              <a:rPr lang="el-GR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εργαλείο για την κατανόηση και την εκτέλεση κώδικα Python, ιδιαίτερα για αρχάριους</a:t>
            </a:r>
            <a:r>
              <a:rPr lang="el-GR" sz="30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. </a:t>
            </a:r>
            <a:endParaRPr lang="el-GR" sz="30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77199162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8900"/>
    </mc:Choice>
    <mc:Fallback xmlns="">
      <p:transition spd="slow" advTm="18900"/>
    </mc:Fallback>
  </mc:AlternateContent>
</p:sld>
</file>

<file path=ppt/slides/slide3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A282EE8C-F058-A707-F269-E2DFCE3C4E4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89212"/>
          </a:xfrm>
        </p:spPr>
        <p:txBody>
          <a:bodyPr>
            <a:noAutofit/>
          </a:bodyPr>
          <a:lstStyle/>
          <a:p>
            <a:pPr algn="ctr"/>
            <a:r>
              <a:rPr lang="el-GR" sz="6000" b="1" kern="0" spc="30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Τι το κάνει χρήσιμο;</a:t>
            </a:r>
            <a:br>
              <a:rPr lang="el-GR" sz="6000" kern="100" spc="3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6000" spc="3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01798369-CF75-AC48-7C8B-B1926A40238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371600" y="1775012"/>
            <a:ext cx="9601200" cy="4625788"/>
          </a:xfrm>
        </p:spPr>
        <p:txBody>
          <a:bodyPr>
            <a:normAutofit/>
          </a:bodyPr>
          <a:lstStyle/>
          <a:p>
            <a:pPr marL="342900" marR="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/>
              <a:tabLst>
                <a:tab pos="457200" algn="l"/>
              </a:tabLst>
            </a:pPr>
            <a:r>
              <a:rPr lang="el-GR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άμεση Ανατροφοδότηση: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3504" lvl="1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Μπορούμε </a:t>
            </a:r>
            <a:r>
              <a:rPr lang="el-GR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γράφουμε </a:t>
            </a:r>
            <a:r>
              <a:rPr lang="el-GR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εκτελούμε </a:t>
            </a:r>
            <a:r>
              <a:rPr lang="el-GR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άμεσα εντολές Python σε πραγματικό χρόνο, χωρίς να χρειάζεται να γράψουμε ολόκληρα προγράμματα και να βλέπουμε αμέσως τι αποτέλεσμα δίνει ο κώδικάς μας. 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 startAt="2"/>
              <a:tabLst>
                <a:tab pos="457200" algn="l"/>
              </a:tabLst>
            </a:pPr>
            <a:r>
              <a:rPr lang="el-GR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Οι Δοκιμές &amp; ο Πειραματισμός: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3504" lvl="1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Μπορούμε </a:t>
            </a:r>
            <a:r>
              <a:rPr lang="el-GR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δοκιμάζουμε </a:t>
            </a:r>
            <a:r>
              <a:rPr lang="el-GR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</a:t>
            </a:r>
            <a:r>
              <a:rPr lang="el-GR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να πειραματιζόμαστε </a:t>
            </a:r>
            <a:r>
              <a:rPr lang="el-GR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με</a:t>
            </a:r>
            <a:r>
              <a:rPr lang="el-GR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</a:t>
            </a:r>
            <a:r>
              <a:rPr lang="el-GR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μικρά κομμάτια κώδικα,   π.χ. αριθμητικές πράξεις ή συναρτήσεις, πριν τα χρησιμοποιήσουμε στο πρόγραμμά μας. 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342900" marR="0" lvl="0" indent="-342900" algn="just">
              <a:lnSpc>
                <a:spcPct val="115000"/>
              </a:lnSpc>
              <a:spcAft>
                <a:spcPts val="800"/>
              </a:spcAft>
              <a:buFont typeface="+mj-lt"/>
              <a:buAutoNum type="arabicPeriod" startAt="3"/>
              <a:tabLst>
                <a:tab pos="457200" algn="l"/>
              </a:tabLst>
            </a:pPr>
            <a:r>
              <a:rPr lang="el-GR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Η εξοικείωση με τη Python: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603504" lvl="1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Μας βοηθά να </a:t>
            </a:r>
            <a:r>
              <a:rPr lang="el-GR" sz="18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εξοικειωθούμε</a:t>
            </a:r>
            <a:r>
              <a:rPr lang="el-GR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με τη γλώσσα </a:t>
            </a:r>
            <a:r>
              <a:rPr lang="en-US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Python </a:t>
            </a:r>
            <a:r>
              <a:rPr lang="el-GR" sz="1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και να μάθουμε πώς λειτουργούν βασικές εντολές.</a:t>
            </a: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10094952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663"/>
    </mc:Choice>
    <mc:Fallback xmlns="">
      <p:transition spd="slow" advTm="32663"/>
    </mc:Fallback>
  </mc:AlternateContent>
</p:sld>
</file>

<file path=ppt/slides/slide4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CEB7090-B5A1-DAA3-F2AA-C7CF24232F30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909483" y="2093259"/>
            <a:ext cx="9601200" cy="1485900"/>
          </a:xfrm>
        </p:spPr>
        <p:txBody>
          <a:bodyPr/>
          <a:lstStyle/>
          <a:p>
            <a:pPr algn="ctr"/>
            <a:r>
              <a:rPr lang="el-GR" sz="44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Πώς το χρησιμοποιούμε;</a:t>
            </a:r>
            <a:br>
              <a:rPr lang="el-GR" sz="4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3029789499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3240"/>
    </mc:Choice>
    <mc:Fallback xmlns="">
      <p:transition spd="slow" advTm="3240"/>
    </mc:Fallback>
  </mc:AlternateContent>
</p:sld>
</file>

<file path=ppt/slides/slide5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506B493D-37CD-4BD5-D2B6-DB7CA25BE701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685800"/>
            <a:ext cx="9601200" cy="1071282"/>
          </a:xfrm>
        </p:spPr>
        <p:txBody>
          <a:bodyPr>
            <a:noAutofit/>
          </a:bodyPr>
          <a:lstStyle/>
          <a:p>
            <a:pPr algn="ctr"/>
            <a:r>
              <a:rPr lang="el-GR" sz="32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1. Γράφουμε εντολές κατευθείαν στο κέλυφος.</a:t>
            </a:r>
            <a:br>
              <a:rPr lang="el-GR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CDA530FD-F4A7-73FB-A12C-B2DE3E7E6EFC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00518" y="1972235"/>
            <a:ext cx="9072282" cy="3895165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Παράδειγμα: </a:t>
            </a:r>
            <a:endParaRPr lang="el-G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0352" lvl="1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 γράψουμε: </a:t>
            </a:r>
            <a:endParaRPr lang="el-G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60704" lvl="2" indent="0" algn="just">
              <a:lnSpc>
                <a:spcPct val="115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&gt;&gt;&gt; print('Γειά σου, κόσμε! ')</a:t>
            </a:r>
            <a:endParaRPr lang="el-G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0352" lvl="1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κέλυφος θα μας εμφανίσει: </a:t>
            </a:r>
            <a:endParaRPr lang="el-G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7552" lvl="1" indent="0" algn="just">
              <a:lnSpc>
                <a:spcPct val="115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Γειά σου, κόσμε!</a:t>
            </a:r>
            <a:endParaRPr lang="el-G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560474544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196"/>
    </mc:Choice>
    <mc:Fallback xmlns="">
      <p:transition spd="slow" advTm="10196"/>
    </mc:Fallback>
  </mc:AlternateContent>
</p:sld>
</file>

<file path=ppt/slides/slide6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462D7A45-F639-4DF6-A615-F139043CD384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981199" y="2169459"/>
            <a:ext cx="9296401" cy="4585447"/>
          </a:xfrm>
        </p:spPr>
        <p:txBody>
          <a:bodyPr>
            <a:normAutofit/>
          </a:bodyPr>
          <a:lstStyle/>
          <a:p>
            <a:pPr marL="0" marR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Παράδειγμα: </a:t>
            </a:r>
            <a:endParaRPr lang="el-G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0352" lvl="1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 γράψουμε: </a:t>
            </a:r>
            <a:endParaRPr lang="el-G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7552" lvl="2" indent="0" algn="just">
              <a:lnSpc>
                <a:spcPct val="115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&gt;&gt;&gt; 5 % 3</a:t>
            </a:r>
            <a:endParaRPr lang="el-G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    Το κέλυφος θα μας δώσει την απάντηση: </a:t>
            </a:r>
            <a:endParaRPr lang="el-GR" sz="28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22860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28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  <a:t>              </a:t>
            </a:r>
            <a:r>
              <a:rPr lang="el-GR" sz="28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</a:t>
            </a:r>
            <a:endParaRPr lang="el-GR" sz="2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73152" marR="0" indent="0" algn="just">
              <a:lnSpc>
                <a:spcPct val="115000"/>
              </a:lnSpc>
              <a:spcAft>
                <a:spcPts val="800"/>
              </a:spcAft>
              <a:buNone/>
            </a:pPr>
            <a:endParaRPr lang="el-GR" sz="18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A3A7F71E-4952-DFD9-9C51-2A26FB563C37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371600" y="560294"/>
            <a:ext cx="9601200" cy="1485900"/>
          </a:xfrm>
        </p:spPr>
        <p:txBody>
          <a:bodyPr>
            <a:noAutofit/>
          </a:bodyPr>
          <a:lstStyle/>
          <a:p>
            <a:pPr algn="ctr"/>
            <a:r>
              <a:rPr lang="el-GR" sz="32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2. Εκτελούμε υπολογισμούς ή εντολές  Python σε πραγματικό χρόνο.</a:t>
            </a:r>
            <a:br>
              <a:rPr lang="el-GR" sz="3200" kern="100" dirty="0">
                <a:effectLst/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2166788776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0762"/>
    </mc:Choice>
    <mc:Fallback xmlns="">
      <p:transition spd="slow" advTm="10762"/>
    </mc:Fallback>
  </mc:AlternateContent>
</p:sld>
</file>

<file path=ppt/slides/slide7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D1C48C9D-AA59-0EFC-434C-F393D0586DD8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03009" y="1030941"/>
            <a:ext cx="9296400" cy="4796118"/>
          </a:xfrm>
        </p:spPr>
        <p:txBody>
          <a:bodyPr>
            <a:normAutofit fontScale="25000" lnSpcReduction="20000"/>
          </a:bodyPr>
          <a:lstStyle/>
          <a:p>
            <a:pPr marL="0" marR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9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 υπάρχει κάποιο λάθος στον κώδικα, το κέλυφος μας δείχνει ακριβώς πού βρίσκεται το λάθος και μας δίνει και ένα κατάλληλο μήνυμα για να το διορθώσουμε.</a:t>
            </a:r>
            <a:endParaRPr lang="el-GR" sz="9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9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Παράδειγμα: </a:t>
            </a:r>
            <a:endParaRPr lang="el-GR" sz="9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0352" lvl="1" indent="0" algn="just">
              <a:lnSpc>
                <a:spcPct val="120000"/>
              </a:lnSpc>
              <a:spcAft>
                <a:spcPts val="800"/>
              </a:spcAft>
              <a:buNone/>
            </a:pPr>
            <a:r>
              <a:rPr lang="el-GR" sz="9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Αν γράψουμε: </a:t>
            </a:r>
            <a:endParaRPr lang="el-GR" sz="9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987552" lvl="2" indent="0" algn="just">
              <a:lnSpc>
                <a:spcPct val="120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9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&gt;&gt;&gt;print(Γειά σου)</a:t>
            </a:r>
            <a:endParaRPr lang="el-GR" sz="9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530352" lvl="1" indent="0" algn="just">
              <a:lnSpc>
                <a:spcPct val="120000"/>
              </a:lnSpc>
              <a:spcAft>
                <a:spcPts val="80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l-GR" sz="9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Το κέλυφος θα μας δώσει την απάντηση: </a:t>
            </a:r>
            <a:endParaRPr lang="el-GR" sz="9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60704" lvl="2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File "&lt;stdin&gt;", line 1</a:t>
            </a:r>
            <a:endParaRPr lang="el-GR" sz="9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60704" lvl="2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print(</a:t>
            </a:r>
            <a:r>
              <a:rPr lang="el-GR" sz="9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Γειά σου</a:t>
            </a:r>
            <a:r>
              <a:rPr lang="en-US" sz="9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)</a:t>
            </a:r>
            <a:endParaRPr lang="el-GR" sz="9600" kern="100" dirty="0"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1060704" lvl="2" indent="0" algn="just">
              <a:lnSpc>
                <a:spcPct val="120000"/>
              </a:lnSpc>
              <a:spcBef>
                <a:spcPts val="0"/>
              </a:spcBef>
              <a:spcAft>
                <a:spcPts val="0"/>
              </a:spcAft>
              <a:buNone/>
              <a:tabLst>
                <a:tab pos="581660" algn="l"/>
                <a:tab pos="1163320" algn="l"/>
                <a:tab pos="1744980" algn="l"/>
                <a:tab pos="2326640" algn="l"/>
                <a:tab pos="2908300" algn="l"/>
                <a:tab pos="3489960" algn="l"/>
                <a:tab pos="4071620" algn="l"/>
                <a:tab pos="4653280" algn="l"/>
                <a:tab pos="5234940" algn="l"/>
                <a:tab pos="5816600" algn="l"/>
                <a:tab pos="6398260" algn="l"/>
                <a:tab pos="6979920" algn="l"/>
                <a:tab pos="7561580" algn="l"/>
                <a:tab pos="8143240" algn="l"/>
                <a:tab pos="8724900" algn="l"/>
                <a:tab pos="9306560" algn="l"/>
              </a:tabLst>
            </a:pPr>
            <a:r>
              <a:rPr lang="en-US" sz="9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SyntaxError: invalid syntax. Perhaps you forgot a comma?    </a:t>
            </a:r>
            <a:endParaRPr lang="el-GR" sz="9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pPr marL="0" marR="0" indent="0" algn="just">
              <a:lnSpc>
                <a:spcPct val="115000"/>
              </a:lnSpc>
              <a:spcAft>
                <a:spcPts val="800"/>
              </a:spcAft>
              <a:buNone/>
            </a:pPr>
            <a:r>
              <a:rPr lang="el-GR" sz="96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Έτσι καταλαβαίνουμε ότι ξεχάσαμε τα εισαγωγικά και  διορθώνουμε το λάθος μας.</a:t>
            </a:r>
            <a:endParaRPr lang="el-GR" sz="9600" kern="100" dirty="0">
              <a:effectLst/>
              <a:latin typeface="Calibri" panose="020F0502020204030204" pitchFamily="34" charset="0"/>
              <a:ea typeface="Calibri" panose="020F0502020204030204" pitchFamily="34" charset="0"/>
              <a:cs typeface="Times New Roman" panose="02020603050405020304" pitchFamily="18" charset="0"/>
            </a:endParaRPr>
          </a:p>
          <a:p>
            <a:endParaRPr lang="el-GR" dirty="0"/>
          </a:p>
        </p:txBody>
      </p:sp>
      <p:sp>
        <p:nvSpPr>
          <p:cNvPr id="4" name="Τίτλος 1">
            <a:extLst>
              <a:ext uri="{FF2B5EF4-FFF2-40B4-BE49-F238E27FC236}">
                <a16:creationId xmlns:a16="http://schemas.microsoft.com/office/drawing/2014/main" id="{9A18CA9A-FC65-896D-B247-FCDA54A65E0C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676400" y="277837"/>
            <a:ext cx="9296401" cy="1062318"/>
          </a:xfrm>
        </p:spPr>
        <p:txBody>
          <a:bodyPr>
            <a:noAutofit/>
          </a:bodyPr>
          <a:lstStyle/>
          <a:p>
            <a:r>
              <a:rPr lang="el-GR" sz="3200" b="1" kern="0" dirty="0">
                <a:latin typeface="Arial" panose="020B0604020202020204" pitchFamily="34" charset="0"/>
                <a:ea typeface="Times New Roman" panose="02020603050405020304" pitchFamily="18" charset="0"/>
                <a:cs typeface="Times New Roman" panose="02020603050405020304" pitchFamily="18" charset="0"/>
              </a:rPr>
              <a:t>3. Εμφάνιση λαθών (Error Messages):</a:t>
            </a:r>
            <a:br>
              <a:rPr lang="el-GR" sz="3200" kern="100" dirty="0">
                <a:latin typeface="Calibri" panose="020F0502020204030204" pitchFamily="34" charset="0"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sz="3200" dirty="0"/>
          </a:p>
        </p:txBody>
      </p:sp>
    </p:spTree>
    <p:extLst>
      <p:ext uri="{BB962C8B-B14F-4D97-AF65-F5344CB8AC3E}">
        <p14:creationId xmlns:p14="http://schemas.microsoft.com/office/powerpoint/2010/main" val="368579688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0153"/>
    </mc:Choice>
    <mc:Fallback xmlns="">
      <p:transition spd="slow" advTm="20153"/>
    </mc:Fallback>
  </mc:AlternateContent>
</p:sld>
</file>

<file path=ppt/slides/slide8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888BE60F-86BF-A543-C669-938FFA59ED7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1859749" y="728003"/>
            <a:ext cx="9070848" cy="886968"/>
          </a:xfrm>
        </p:spPr>
        <p:txBody>
          <a:bodyPr>
            <a:normAutofit/>
          </a:bodyPr>
          <a:lstStyle/>
          <a:p>
            <a:r>
              <a:rPr lang="el-GR" sz="3200" b="1" kern="0" dirty="0">
                <a:effectLst/>
                <a:ea typeface="Times New Roman" panose="02020603050405020304" pitchFamily="18" charset="0"/>
              </a:rPr>
              <a:t>Με απλά λόγια </a:t>
            </a:r>
            <a:endParaRPr lang="el-GR" sz="3200" dirty="0"/>
          </a:p>
        </p:txBody>
      </p:sp>
      <p:sp>
        <p:nvSpPr>
          <p:cNvPr id="3" name="Θέση περιεχομένου 2">
            <a:extLst>
              <a:ext uri="{FF2B5EF4-FFF2-40B4-BE49-F238E27FC236}">
                <a16:creationId xmlns:a16="http://schemas.microsoft.com/office/drawing/2014/main" id="{82F87C6B-DC9C-8A47-81C1-1AD013175615}"/>
              </a:ext>
            </a:extLst>
          </p:cNvPr>
          <p:cNvSpPr>
            <a:spLocks noGrp="1"/>
          </p:cNvSpPr>
          <p:nvPr>
            <p:ph idx="1"/>
          </p:nvPr>
        </p:nvSpPr>
        <p:spPr>
          <a:xfrm>
            <a:off x="1828799" y="1792224"/>
            <a:ext cx="9070847" cy="4075176"/>
          </a:xfrm>
        </p:spPr>
        <p:txBody>
          <a:bodyPr>
            <a:normAutofit/>
          </a:bodyPr>
          <a:lstStyle/>
          <a:p>
            <a:pPr marL="0" indent="0" algn="just">
              <a:lnSpc>
                <a:spcPct val="150000"/>
              </a:lnSpc>
              <a:buNone/>
            </a:pPr>
            <a:r>
              <a:rPr lang="el-GR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Το κέλυφος του Thonny είναι σαν μια "</a:t>
            </a:r>
            <a:r>
              <a:rPr lang="el-GR" sz="2400" b="1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συνομιλία</a:t>
            </a:r>
            <a:r>
              <a:rPr lang="el-GR" sz="2400" kern="0" dirty="0">
                <a:effectLst/>
                <a:latin typeface="Arial" panose="020B0604020202020204" pitchFamily="34" charset="0"/>
                <a:ea typeface="Times New Roman" panose="02020603050405020304" pitchFamily="18" charset="0"/>
              </a:rPr>
              <a:t>" με τον υπολογιστή μας. Γράφουμε μια εντολή μετά τα &gt;&gt;&gt;, πατάμε Enter  και το κέλυφος μας δείχνει άμεσα τα αποτελέσματά μας  καθώς και να εντοπίζουμε και να διορθώνουμε τα λάθη μας!</a:t>
            </a:r>
            <a:endParaRPr lang="el-GR" sz="2400" dirty="0"/>
          </a:p>
        </p:txBody>
      </p:sp>
      <p:sp>
        <p:nvSpPr>
          <p:cNvPr id="8" name="Rectangle 3">
            <a:extLst>
              <a:ext uri="{FF2B5EF4-FFF2-40B4-BE49-F238E27FC236}">
                <a16:creationId xmlns:a16="http://schemas.microsoft.com/office/drawing/2014/main" id="{7F96AC4D-DC93-0C79-A291-6CF4C8F3900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0"/>
          </a:xfrm>
          <a:prstGeom prst="rect">
            <a:avLst/>
          </a:prstGeom>
          <a:noFill/>
          <a:ln>
            <a:noFill/>
          </a:ln>
          <a:effectLst/>
          <a:extLst>
            <a:ext uri="{909E8E84-426E-40DD-AFC4-6F175D3DCCD1}">
              <a14:hiddenFill xmlns:a14="http://schemas.microsoft.com/office/drawing/2010/main">
                <a:solidFill>
                  <a:schemeClr val="accent1"/>
                </a:solidFill>
              </a14:hiddenFill>
            </a:ext>
            <a:ext uri="{91240B29-F687-4F45-9708-019B960494DF}">
              <a14:hiddenLine xmlns:a14="http://schemas.microsoft.com/office/drawing/2010/main" w="9525">
                <a:solidFill>
                  <a:schemeClr val="tx1"/>
                </a:solidFill>
                <a:miter lim="800000"/>
                <a:headEnd/>
                <a:tailEnd/>
              </a14:hiddenLine>
            </a:ex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0" tIns="0" rIns="0" bIns="101568" numCol="1" anchor="ctr" anchorCtr="0" compatLnSpc="1">
            <a:prstTxWarp prst="textNoShape">
              <a:avLst/>
            </a:prstTxWarp>
            <a:spAutoFit/>
          </a:bodyPr>
          <a:lstStyle/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Το κέλυφος του Thonny είναι σαν μια "</a:t>
            </a:r>
            <a:r>
              <a:rPr kumimoji="0" lang="el-GR" altLang="el-GR" sz="1200" b="1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συνομιλία</a:t>
            </a:r>
            <a:r>
              <a:rPr kumimoji="0" lang="el-GR" altLang="el-GR" sz="12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  <a:latin typeface="Arial" panose="020B0604020202020204" pitchFamily="34" charset="0"/>
                <a:ea typeface="Times New Roman" panose="02020603050405020304" pitchFamily="18" charset="0"/>
                <a:cs typeface="Arial" panose="020B0604020202020204" pitchFamily="34" charset="0"/>
              </a:rPr>
              <a:t>" με τον υπολογιστή σου. Γράφουμε μια εντολή μετά τα &gt;&gt;&gt;, πατάμε Enter  και το κέλυφος μας δείχνει άμεσα τα αποτελέσματα μας  και μας βοηθά να βρίσκουμε και να διορθώνουμε τα λάθη μας!</a:t>
            </a:r>
            <a:r>
              <a:rPr kumimoji="0" lang="el-GR" altLang="el-GR" sz="800" b="0" i="0" u="none" strike="noStrike" cap="none" normalizeH="0" baseline="0">
                <a:ln>
                  <a:noFill/>
                </a:ln>
                <a:solidFill>
                  <a:schemeClr val="tx1"/>
                </a:solidFill>
                <a:effectLst/>
              </a:rPr>
              <a:t> </a:t>
            </a: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tabLst/>
            </a:pPr>
            <a:endParaRPr kumimoji="0" lang="el-GR" altLang="el-GR" sz="1800" b="0" i="0" u="none" strike="noStrike" cap="none" normalizeH="0" baseline="0">
              <a:ln>
                <a:noFill/>
              </a:ln>
              <a:solidFill>
                <a:schemeClr val="tx1"/>
              </a:solidFill>
              <a:effectLst/>
              <a:latin typeface="Arial" panose="020B0604020202020204" pitchFamily="34" charset="0"/>
            </a:endParaRPr>
          </a:p>
        </p:txBody>
      </p:sp>
      <p:sp>
        <p:nvSpPr>
          <p:cNvPr id="9" name="Rectangle 4">
            <a:extLst>
              <a:ext uri="{FF2B5EF4-FFF2-40B4-BE49-F238E27FC236}">
                <a16:creationId xmlns:a16="http://schemas.microsoft.com/office/drawing/2014/main" id="{75795D73-AB0D-2FBE-DB09-1CDD29C2F0E4}"/>
              </a:ext>
            </a:extLst>
          </p:cNvPr>
          <p:cNvSpPr>
            <a:spLocks noChangeArrowheads="1"/>
          </p:cNvSpPr>
          <p:nvPr/>
        </p:nvSpPr>
        <p:spPr bwMode="auto">
          <a:xfrm>
            <a:off x="0" y="0"/>
            <a:ext cx="12192000" cy="12700"/>
          </a:xfrm>
          <a:prstGeom prst="rect">
            <a:avLst/>
          </a:prstGeom>
          <a:solidFill>
            <a:srgbClr val="000000"/>
          </a:solidFill>
          <a:ln w="9525">
            <a:solidFill>
              <a:schemeClr val="tx1"/>
            </a:solidFill>
            <a:prstDash val="solid"/>
            <a:miter lim="800000"/>
            <a:headEnd/>
            <a:tailEnd/>
          </a:ln>
          <a:effectLst/>
          <a:extLst>
            <a:ext uri="{AF507438-7753-43E0-B8FC-AC1667EBCBE1}">
              <a14:hiddenEffects xmlns:a14="http://schemas.microsoft.com/office/drawing/2010/main">
                <a:effectLst>
                  <a:outerShdw dist="35921" dir="2700000" algn="ctr" rotWithShape="0">
                    <a:schemeClr val="bg2"/>
                  </a:outerShdw>
                </a:effectLst>
              </a14:hiddenEffects>
            </a:ext>
          </a:extLst>
        </p:spPr>
        <p:txBody>
          <a:bodyPr vert="horz" wrap="none" lIns="91440" tIns="45720" rIns="91440" bIns="45720" numCol="1" anchor="ctr" anchorCtr="0" compatLnSpc="1">
            <a:prstTxWarp prst="textNoShape">
              <a:avLst/>
            </a:prstTxWarp>
            <a:spAutoFit/>
          </a:bodyPr>
          <a:lstStyle/>
          <a:p>
            <a:endParaRPr lang="el-GR"/>
          </a:p>
        </p:txBody>
      </p:sp>
    </p:spTree>
    <p:custDataLst>
      <p:tags r:id="rId1"/>
    </p:custDataLst>
    <p:extLst>
      <p:ext uri="{BB962C8B-B14F-4D97-AF65-F5344CB8AC3E}">
        <p14:creationId xmlns:p14="http://schemas.microsoft.com/office/powerpoint/2010/main" val="146876440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16175"/>
    </mc:Choice>
    <mc:Fallback xmlns="">
      <p:transition spd="slow" advTm="16175"/>
    </mc:Fallback>
  </mc:AlternateContent>
  <p:timing>
    <p:tnLst>
      <p:par>
        <p:cTn id="1" dur="indefinite" restart="never" nodeType="tmRoot">
          <p:childTnLst>
            <p:seq concurrent="1" nextAc="seek">
              <p:cTn id="2" dur="indefinite" nodeType="mainSeq">
                <p:childTnLst>
                  <p:par>
                    <p:cTn id="3" fill="hold">
                      <p:stCondLst>
                        <p:cond delay="indefinite"/>
                      </p:stCondLst>
                      <p:childTnLst>
                        <p:par>
                          <p:cTn id="4" fill="hold">
                            <p:stCondLst>
                              <p:cond delay="0"/>
                            </p:stCondLst>
                            <p:childTnLst>
                              <p:par>
                                <p:cTn id="5" presetID="1" presetClass="path" presetSubtype="0" accel="50000" decel="50000" fill="hold" grpId="0" nodeType="clickEffect">
                                  <p:stCondLst>
                                    <p:cond delay="0"/>
                                  </p:stCondLst>
                                  <p:childTnLst>
                                    <p:animMotion origin="layout" path="M 3.54167E-6 -3.7037E-7 C 0.06901 -3.7037E-7 0.125 0.05602 0.125 0.125 C 0.125 0.19398 0.06901 0.25 3.54167E-6 0.25 C -0.06901 0.25 -0.125 0.19398 -0.125 0.125 C -0.125 0.05602 -0.06901 -3.7037E-7 3.54167E-6 -3.7037E-7 Z " pathEditMode="relative" rAng="0" ptsTypes="AAAAA">
                                      <p:cBhvr>
                                        <p:cTn id="6" dur="2000" fill="hold"/>
                                        <p:tgtEl>
                                          <p:spTgt spid="3">
                                            <p:txEl>
                                              <p:pRg st="0" end="0"/>
                                            </p:txEl>
                                          </p:spTgt>
                                        </p:tgtEl>
                                        <p:attrNameLst>
                                          <p:attrName>ppt_x</p:attrName>
                                          <p:attrName>ppt_y</p:attrName>
                                        </p:attrNameLst>
                                      </p:cBhvr>
                                      <p:rCtr x="0" y="12500"/>
                                    </p:animMotion>
                                  </p:childTnLst>
                                </p:cTn>
                              </p:par>
                            </p:childTnLst>
                          </p:cTn>
                        </p:par>
                      </p:childTnLst>
                    </p:cTn>
                  </p:par>
                </p:childTnLst>
              </p:cTn>
              <p:prevCondLst>
                <p:cond evt="onPrev" delay="0">
                  <p:tgtEl>
                    <p:sldTgt/>
                  </p:tgtEl>
                </p:cond>
              </p:prevCondLst>
              <p:nextCondLst>
                <p:cond evt="onNext" delay="0">
                  <p:tgtEl>
                    <p:sldTgt/>
                  </p:tgtEl>
                </p:cond>
              </p:nextCondLst>
            </p:seq>
          </p:childTnLst>
        </p:cTn>
      </p:par>
    </p:tnLst>
    <p:bldLst>
      <p:bldP spid="3" grpId="0" build="p"/>
    </p:bldLst>
  </p:timing>
</p:sld>
</file>

<file path=ppt/slides/slide9.xml><?xml version="1.0" encoding="utf-8"?>
<p:sld xmlns:a="http://schemas.openxmlformats.org/drawingml/2006/main" xmlns:r="http://schemas.openxmlformats.org/officeDocument/2006/relationships" xmlns:p="http://schemas.openxmlformats.org/presentationml/2006/main">
  <p:cSld>
    <p:spTree>
      <p:nvGrpSpPr>
        <p:cNvPr id="1" name=""/>
        <p:cNvGrpSpPr/>
        <p:nvPr/>
      </p:nvGrpSpPr>
      <p:grpSpPr>
        <a:xfrm>
          <a:off x="0" y="0"/>
          <a:ext cx="0" cy="0"/>
          <a:chOff x="0" y="0"/>
          <a:chExt cx="0" cy="0"/>
        </a:xfrm>
      </p:grpSpPr>
      <p:sp>
        <p:nvSpPr>
          <p:cNvPr id="2" name="Τίτλος 1">
            <a:extLst>
              <a:ext uri="{FF2B5EF4-FFF2-40B4-BE49-F238E27FC236}">
                <a16:creationId xmlns:a16="http://schemas.microsoft.com/office/drawing/2014/main" id="{6C9DEBD4-9B6F-2BD9-3062-050C4CA109DE}"/>
              </a:ext>
            </a:extLst>
          </p:cNvPr>
          <p:cNvSpPr>
            <a:spLocks noGrp="1"/>
          </p:cNvSpPr>
          <p:nvPr>
            <p:ph type="title"/>
          </p:nvPr>
        </p:nvSpPr>
        <p:spPr>
          <a:xfrm>
            <a:off x="2725270" y="2066365"/>
            <a:ext cx="6615953" cy="874059"/>
          </a:xfrm>
        </p:spPr>
        <p:txBody>
          <a:bodyPr>
            <a:normAutofit fontScale="90000"/>
          </a:bodyPr>
          <a:lstStyle/>
          <a:p>
            <a:pPr algn="ctr"/>
            <a:r>
              <a:rPr lang="el-GR" b="1" kern="0" dirty="0">
                <a:ea typeface="Times New Roman" panose="02020603050405020304" pitchFamily="18" charset="0"/>
                <a:cs typeface="Times New Roman" panose="02020603050405020304" pitchFamily="18" charset="0"/>
              </a:rPr>
              <a:t>Ας </a:t>
            </a:r>
            <a:r>
              <a:rPr lang="el-GR" sz="4400" b="1" kern="0" dirty="0">
                <a:effectLst/>
                <a:ea typeface="Times New Roman" panose="02020603050405020304" pitchFamily="18" charset="0"/>
                <a:cs typeface="Times New Roman" panose="02020603050405020304" pitchFamily="18" charset="0"/>
              </a:rPr>
              <a:t>το χρησιμοποιήσουμε!!!</a:t>
            </a:r>
            <a:br>
              <a:rPr lang="el-GR" sz="4400" kern="100" dirty="0">
                <a:effectLst/>
                <a:ea typeface="Calibri" panose="020F0502020204030204" pitchFamily="34" charset="0"/>
                <a:cs typeface="Times New Roman" panose="02020603050405020304" pitchFamily="18" charset="0"/>
              </a:rPr>
            </a:br>
            <a:endParaRPr lang="el-GR" dirty="0"/>
          </a:p>
        </p:txBody>
      </p:sp>
    </p:spTree>
    <p:extLst>
      <p:ext uri="{BB962C8B-B14F-4D97-AF65-F5344CB8AC3E}">
        <p14:creationId xmlns:p14="http://schemas.microsoft.com/office/powerpoint/2010/main" val="915938727"/>
      </p:ext>
    </p:extLst>
  </p:cSld>
  <p:clrMapOvr>
    <a:masterClrMapping/>
  </p:clrMapOvr>
  <mc:AlternateContent xmlns:mc="http://schemas.openxmlformats.org/markup-compatibility/2006" xmlns:p14="http://schemas.microsoft.com/office/powerpoint/2010/main">
    <mc:Choice Requires="p14">
      <p:transition spd="slow" p14:dur="2000" advTm="2565"/>
    </mc:Choice>
    <mc:Fallback xmlns="">
      <p:transition spd="slow" advTm="2565"/>
    </mc:Fallback>
  </mc:AlternateContent>
</p:sld>
</file>

<file path=ppt/tags/tag1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2.8"/>
</p:tagLst>
</file>

<file path=ppt/tags/tag2.xml><?xml version="1.0" encoding="utf-8"?>
<p:tagLst xmlns:a="http://schemas.openxmlformats.org/drawingml/2006/main" xmlns:r="http://schemas.openxmlformats.org/officeDocument/2006/relationships" xmlns:p="http://schemas.openxmlformats.org/presentationml/2006/main">
  <p:tag name="TIMING" val="|1.5"/>
</p:tagLst>
</file>

<file path=ppt/theme/theme1.xml><?xml version="1.0" encoding="utf-8"?>
<a:theme xmlns:a="http://schemas.openxmlformats.org/drawingml/2006/main" name="Περικοπή">
  <a:themeElements>
    <a:clrScheme name="Μπλε ΙΙ">
      <a:dk1>
        <a:sysClr val="windowText" lastClr="000000"/>
      </a:dk1>
      <a:lt1>
        <a:sysClr val="window" lastClr="FFFFFF"/>
      </a:lt1>
      <a:dk2>
        <a:srgbClr val="335B74"/>
      </a:dk2>
      <a:lt2>
        <a:srgbClr val="DFE3E5"/>
      </a:lt2>
      <a:accent1>
        <a:srgbClr val="1CADE4"/>
      </a:accent1>
      <a:accent2>
        <a:srgbClr val="2683C6"/>
      </a:accent2>
      <a:accent3>
        <a:srgbClr val="27CED7"/>
      </a:accent3>
      <a:accent4>
        <a:srgbClr val="42BA97"/>
      </a:accent4>
      <a:accent5>
        <a:srgbClr val="3E8853"/>
      </a:accent5>
      <a:accent6>
        <a:srgbClr val="62A39F"/>
      </a:accent6>
      <a:hlink>
        <a:srgbClr val="6EAC1C"/>
      </a:hlink>
      <a:folHlink>
        <a:srgbClr val="B26B02"/>
      </a:folHlink>
    </a:clrScheme>
    <a:fontScheme name="Περικοπή">
      <a:maj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ajorFont>
      <a:minorFont>
        <a:latin typeface="Franklin Gothic Book" panose="020B0503020102020204"/>
        <a:ea typeface=""/>
        <a:cs typeface=""/>
        <a:font script="Jpan" typeface="メイリオ"/>
        <a:font script="Hang" typeface="돋움"/>
        <a:font script="Hans" typeface="华文楷体"/>
        <a:font script="Hant" typeface="微軟正黑體"/>
        <a:font script="Arab" typeface="Tahoma"/>
        <a:font script="Hebr" typeface="Aharoni"/>
        <a:font script="Thai" typeface="LilyUPC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ahoma"/>
        <a:font script="Uigh" typeface="Microsoft Uighur"/>
        <a:font script="Geor" typeface="Sylfaen"/>
      </a:minorFont>
    </a:fontScheme>
    <a:fmtScheme name="Περικοπή">
      <a:fillStyleLst>
        <a:solidFill>
          <a:schemeClr val="phClr"/>
        </a:solidFill>
        <a:gradFill rotWithShape="1">
          <a:gsLst>
            <a:gs pos="0">
              <a:schemeClr val="phClr">
                <a:tint val="67000"/>
                <a:satMod val="105000"/>
                <a:lumMod val="110000"/>
              </a:schemeClr>
            </a:gs>
            <a:gs pos="50000">
              <a:schemeClr val="phClr">
                <a:tint val="73000"/>
                <a:satMod val="103000"/>
                <a:lumMod val="105000"/>
              </a:schemeClr>
            </a:gs>
            <a:gs pos="100000">
              <a:schemeClr val="phClr">
                <a:tint val="81000"/>
                <a:satMod val="109000"/>
                <a:lumMod val="105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tint val="94000"/>
                <a:satMod val="103000"/>
                <a:lumMod val="102000"/>
              </a:schemeClr>
            </a:gs>
            <a:gs pos="50000">
              <a:schemeClr val="phClr">
                <a:shade val="100000"/>
                <a:satMod val="110000"/>
                <a:lumMod val="100000"/>
              </a:schemeClr>
            </a:gs>
            <a:gs pos="100000">
              <a:schemeClr val="phClr">
                <a:shade val="78000"/>
                <a:satMod val="120000"/>
                <a:lumMod val="99000"/>
              </a:schemeClr>
            </a:gs>
          </a:gsLst>
          <a:lin ang="5400000" scaled="0"/>
        </a:gradFill>
      </a:fillStyleLst>
      <a:lnStyleLst>
        <a:ln w="6350" cap="flat" cmpd="sng" algn="in">
          <a:solidFill>
            <a:schemeClr val="phClr"/>
          </a:solidFill>
          <a:prstDash val="solid"/>
        </a:ln>
        <a:ln w="34925" cap="flat" cmpd="sng" algn="in">
          <a:solidFill>
            <a:schemeClr val="phClr"/>
          </a:solidFill>
          <a:prstDash val="solid"/>
        </a:ln>
        <a:ln w="19050" cap="flat" cmpd="sng" algn="in">
          <a:solidFill>
            <a:schemeClr val="phClr"/>
          </a:solidFill>
          <a:prstDash val="solid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35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hade val="98000"/>
                <a:satMod val="150000"/>
                <a:lumMod val="102000"/>
              </a:schemeClr>
            </a:gs>
            <a:gs pos="50000">
              <a:schemeClr val="phClr">
                <a:tint val="98000"/>
                <a:shade val="90000"/>
                <a:satMod val="13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raClrSchemeLst/>
  <a:extLst>
    <a:ext uri="{05A4C25C-085E-4340-85A3-A5531E510DB2}">
      <thm15:themeFamily xmlns:thm15="http://schemas.microsoft.com/office/thememl/2012/main" name="Crop" id="{EC9488ED-E761-4D60-9AC4-764D1FE2C171}" vid="{CE19780C-D67D-4C13-9DE9-A52BC3BA51B4}"/>
    </a:ext>
  </a:extLst>
</a:theme>
</file>

<file path=docProps/app.xml><?xml version="1.0" encoding="utf-8"?>
<Properties xmlns="http://schemas.openxmlformats.org/officeDocument/2006/extended-properties" xmlns:vt="http://schemas.openxmlformats.org/officeDocument/2006/docPropsVTypes">
  <Template>TM10001105[[fn=Περικοπή]]</Template>
  <TotalTime>531</TotalTime>
  <Words>663</Words>
  <Application>Microsoft Office PowerPoint</Application>
  <PresentationFormat>Ευρεία οθόνη</PresentationFormat>
  <Paragraphs>76</Paragraphs>
  <Slides>17</Slides>
  <Notes>0</Notes>
  <HiddenSlides>0</HiddenSlides>
  <MMClips>0</MMClips>
  <ScaleCrop>false</ScaleCrop>
  <HeadingPairs>
    <vt:vector size="6" baseType="variant">
      <vt:variant>
        <vt:lpstr>Γραμματοσειρές που χρησιμοποιούνται</vt:lpstr>
      </vt:variant>
      <vt:variant>
        <vt:i4>5</vt:i4>
      </vt:variant>
      <vt:variant>
        <vt:lpstr>Θέμα</vt:lpstr>
      </vt:variant>
      <vt:variant>
        <vt:i4>1</vt:i4>
      </vt:variant>
      <vt:variant>
        <vt:lpstr>Τίτλοι διαφανειών</vt:lpstr>
      </vt:variant>
      <vt:variant>
        <vt:i4>17</vt:i4>
      </vt:variant>
    </vt:vector>
  </HeadingPairs>
  <TitlesOfParts>
    <vt:vector size="23" baseType="lpstr">
      <vt:lpstr>Arial</vt:lpstr>
      <vt:lpstr>Calibri</vt:lpstr>
      <vt:lpstr>Franklin Gothic Book</vt:lpstr>
      <vt:lpstr>Times New Roman</vt:lpstr>
      <vt:lpstr>Wingdings</vt:lpstr>
      <vt:lpstr>Περικοπή</vt:lpstr>
      <vt:lpstr>Python</vt:lpstr>
      <vt:lpstr>Τι είναι το κέλυφος του Thonny; </vt:lpstr>
      <vt:lpstr>Τι το κάνει χρήσιμο; </vt:lpstr>
      <vt:lpstr>Πώς το χρησιμοποιούμε; </vt:lpstr>
      <vt:lpstr>1. Γράφουμε εντολές κατευθείαν στο κέλυφος. </vt:lpstr>
      <vt:lpstr>2. Εκτελούμε υπολογισμούς ή εντολές  Python σε πραγματικό χρόνο. </vt:lpstr>
      <vt:lpstr>3. Εμφάνιση λαθών (Error Messages): </vt:lpstr>
      <vt:lpstr>Με απλά λόγια </vt:lpstr>
      <vt:lpstr>Ας το χρησιμοποιήσουμε!!! </vt:lpstr>
      <vt:lpstr>Εισαγωγή στο Κέλυφος</vt:lpstr>
      <vt:lpstr>Κάνουμε πράξεις με αριθμούς </vt:lpstr>
      <vt:lpstr>Χρησιμοποιούμε αριθμητικούς τελεστές και για χαρακτήρες.</vt:lpstr>
      <vt:lpstr>Δίνουμε τιμές σε μεταβλητές</vt:lpstr>
      <vt:lpstr>Κάνουμε εκτύπωση με την εντολή print( )  </vt:lpstr>
      <vt:lpstr>Δίνουμε τιμές σε μεταβλητές από το πληκτρολόγιο με την εντολή input( ) </vt:lpstr>
      <vt:lpstr>Διορθώνουμε τα λάθη </vt:lpstr>
      <vt:lpstr>Παρουσίαση του PowerPoint</vt:lpstr>
    </vt:vector>
  </TitlesOfParts>
  <Company/>
  <LinksUpToDate>false</LinksUpToDate>
  <SharedDoc>false</SharedDoc>
  <HyperlinksChanged>false</HyperlinksChanged>
  <AppVersion>16.0000</AppVersion>
</Properties>
</file>

<file path=docProps/core.xml><?xml version="1.0" encoding="utf-8"?>
<cp:coreProperties xmlns:cp="http://schemas.openxmlformats.org/package/2006/metadata/core-properties" xmlns:dc="http://purl.org/dc/elements/1.1/" xmlns:dcterms="http://purl.org/dc/terms/" xmlns:dcmitype="http://purl.org/dc/dcmitype/" xmlns:xsi="http://www.w3.org/2001/XMLSchema-instance">
  <dc:title/>
  <dc:creator>Μαρία Μπέτικα</dc:creator>
  <cp:lastModifiedBy>Μαρία Μπέτικα</cp:lastModifiedBy>
  <cp:revision>28</cp:revision>
  <dcterms:created xsi:type="dcterms:W3CDTF">2025-02-11T07:23:47Z</dcterms:created>
  <dcterms:modified xsi:type="dcterms:W3CDTF">2025-02-11T16:52:05Z</dcterms:modified>
</cp:coreProperties>
</file>