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63" r:id="rId7"/>
    <p:sldId id="261" r:id="rId8"/>
    <p:sldId id="260" r:id="rId9"/>
    <p:sldId id="271" r:id="rId10"/>
    <p:sldId id="280" r:id="rId11"/>
    <p:sldId id="264" r:id="rId12"/>
    <p:sldId id="274" r:id="rId13"/>
    <p:sldId id="281" r:id="rId14"/>
    <p:sldId id="267" r:id="rId15"/>
    <p:sldId id="270" r:id="rId16"/>
    <p:sldId id="266" r:id="rId17"/>
    <p:sldId id="26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70" d="100"/>
          <a:sy n="70" d="100"/>
        </p:scale>
        <p:origin x="8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CDFC49F-9612-4F65-B948-D50E85891C45}" type="datetimeFigureOut">
              <a:rPr lang="el-GR" smtClean="0"/>
              <a:t>11/2/2025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F89C675-4557-40F3-BF67-424D9B00AA06}" type="slidenum">
              <a:rPr lang="el-GR" smtClean="0"/>
              <a:t>‹#›</a:t>
            </a:fld>
            <a:endParaRPr lang="el-G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84091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C49F-9612-4F65-B948-D50E85891C45}" type="datetimeFigureOut">
              <a:rPr lang="el-GR" smtClean="0"/>
              <a:t>11/2/2025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9C675-4557-40F3-BF67-424D9B00A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65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C49F-9612-4F65-B948-D50E85891C45}" type="datetimeFigureOut">
              <a:rPr lang="el-GR" smtClean="0"/>
              <a:t>11/2/2025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9C675-4557-40F3-BF67-424D9B00A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235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C49F-9612-4F65-B948-D50E85891C45}" type="datetimeFigureOut">
              <a:rPr lang="el-GR" smtClean="0"/>
              <a:t>11/2/2025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9C675-4557-40F3-BF67-424D9B00A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886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DFC49F-9612-4F65-B948-D50E85891C45}" type="datetimeFigureOut">
              <a:rPr lang="el-GR" smtClean="0"/>
              <a:t>11/2/2025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89C675-4557-40F3-BF67-424D9B00AA06}" type="slidenum">
              <a:rPr lang="el-GR" smtClean="0"/>
              <a:t>‹#›</a:t>
            </a:fld>
            <a:endParaRPr lang="el-G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73797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C49F-9612-4F65-B948-D50E85891C45}" type="datetimeFigureOut">
              <a:rPr lang="el-GR" smtClean="0"/>
              <a:t>11/2/2025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9C675-4557-40F3-BF67-424D9B00A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212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C49F-9612-4F65-B948-D50E85891C45}" type="datetimeFigureOut">
              <a:rPr lang="el-GR" smtClean="0"/>
              <a:t>11/2/2025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9C675-4557-40F3-BF67-424D9B00A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533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C49F-9612-4F65-B948-D50E85891C45}" type="datetimeFigureOut">
              <a:rPr lang="el-GR" smtClean="0"/>
              <a:t>11/2/2025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9C675-4557-40F3-BF67-424D9B00A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903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C49F-9612-4F65-B948-D50E85891C45}" type="datetimeFigureOut">
              <a:rPr lang="el-GR" smtClean="0"/>
              <a:t>11/2/2025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9C675-4557-40F3-BF67-424D9B00A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7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DFC49F-9612-4F65-B948-D50E85891C45}" type="datetimeFigureOut">
              <a:rPr lang="el-GR" smtClean="0"/>
              <a:t>11/2/2025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89C675-4557-40F3-BF67-424D9B00AA0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085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DFC49F-9612-4F65-B948-D50E85891C45}" type="datetimeFigureOut">
              <a:rPr lang="el-GR" smtClean="0"/>
              <a:t>11/2/2025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89C675-4557-40F3-BF67-424D9B00AA0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064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CDFC49F-9612-4F65-B948-D50E85891C45}" type="datetimeFigureOut">
              <a:rPr lang="el-GR" smtClean="0"/>
              <a:t>11/2/2025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F89C675-4557-40F3-BF67-424D9B00AA0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608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FF1A23-80CE-0152-ED07-09188C531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1676400"/>
            <a:ext cx="8361229" cy="1322774"/>
          </a:xfrm>
        </p:spPr>
        <p:txBody>
          <a:bodyPr/>
          <a:lstStyle/>
          <a:p>
            <a:r>
              <a:rPr lang="en-US" dirty="0"/>
              <a:t>Python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2E0994D-4615-E8BE-BE12-4DB13226ED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Το κέλυφος του </a:t>
            </a:r>
            <a:r>
              <a:rPr lang="en-US" dirty="0"/>
              <a:t>Thonny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126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15"/>
    </mc:Choice>
    <mc:Fallback xmlns="">
      <p:transition spd="slow" advTm="881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D9625F-AFB6-C0DD-C8D4-02B66CC81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492" y="685800"/>
            <a:ext cx="9403307" cy="838200"/>
          </a:xfrm>
        </p:spPr>
        <p:txBody>
          <a:bodyPr>
            <a:normAutofit/>
          </a:bodyPr>
          <a:lstStyle/>
          <a:p>
            <a:r>
              <a:rPr lang="el-GR" sz="3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Εισαγωγή στο Κέλυφος</a:t>
            </a:r>
            <a:endParaRPr lang="el-GR" sz="3200" dirty="0"/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4C391EC1-368E-4936-AA27-EB9F09353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317" y="1638299"/>
            <a:ext cx="10067365" cy="4939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Ανοίγουμε το </a:t>
            </a:r>
            <a:r>
              <a:rPr lang="en-US" sz="2400" dirty="0"/>
              <a:t>Thonny </a:t>
            </a:r>
            <a:r>
              <a:rPr lang="el-GR" sz="2400" dirty="0"/>
              <a:t>από το εικονίδιο 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780BFF39-D416-AFC4-6A82-88BC8CD1B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6357" y="1524000"/>
            <a:ext cx="1068558" cy="10137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1D9FAA5-DB32-631F-CC85-788EA5F5DF8A}"/>
              </a:ext>
            </a:extLst>
          </p:cNvPr>
          <p:cNvSpPr txBox="1"/>
          <p:nvPr/>
        </p:nvSpPr>
        <p:spPr>
          <a:xfrm>
            <a:off x="6981448" y="3615868"/>
            <a:ext cx="452923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kern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Το κάτω μέρος της οθόνης είναι το </a:t>
            </a:r>
            <a:r>
              <a:rPr lang="el-GR" sz="24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κέλυφος</a:t>
            </a:r>
            <a:r>
              <a:rPr lang="el-GR" sz="2400" kern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Ό,τι γράφουμε </a:t>
            </a:r>
          </a:p>
          <a:p>
            <a:pPr algn="ctr"/>
            <a:r>
              <a:rPr lang="el-GR" sz="2400" kern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εδώ, ο υπολογιστής το διαβάζει και μας δίνει άμεσα απάντηση!</a:t>
            </a:r>
            <a:endParaRPr lang="el-GR" sz="2400" kern="100" dirty="0">
              <a:solidFill>
                <a:schemeClr val="accent1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EA0EAAC9-2E26-49EF-9541-89558CCFF1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0262" y="2554177"/>
            <a:ext cx="4719150" cy="4023804"/>
          </a:xfrm>
          <a:prstGeom prst="rect">
            <a:avLst/>
          </a:prstGeom>
        </p:spPr>
      </p:pic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D6197404-C4E5-504D-E620-44789A4C4D4B}"/>
              </a:ext>
            </a:extLst>
          </p:cNvPr>
          <p:cNvCxnSpPr/>
          <p:nvPr/>
        </p:nvCxnSpPr>
        <p:spPr>
          <a:xfrm flipH="1">
            <a:off x="2151529" y="4566079"/>
            <a:ext cx="4903695" cy="400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8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18"/>
    </mc:Choice>
    <mc:Fallback xmlns="">
      <p:transition spd="slow" advTm="1031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082DA2-953E-D6C1-1A17-9AF30C02D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5" y="685800"/>
            <a:ext cx="8910918" cy="703729"/>
          </a:xfrm>
        </p:spPr>
        <p:txBody>
          <a:bodyPr>
            <a:normAutofit fontScale="90000"/>
          </a:bodyPr>
          <a:lstStyle/>
          <a:p>
            <a:r>
              <a:rPr lang="el-GR" sz="36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Κάνουμε πράξεις με α</a:t>
            </a:r>
            <a:r>
              <a:rPr lang="el-G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ριθμούς</a:t>
            </a:r>
            <a:br>
              <a:rPr lang="el-G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10" name="Θέση περιεχομένου 2">
            <a:extLst>
              <a:ext uri="{FF2B5EF4-FFF2-40B4-BE49-F238E27FC236}">
                <a16:creationId xmlns:a16="http://schemas.microsoft.com/office/drawing/2014/main" id="{7CBA4A2F-A118-59F2-C87F-88266AD0391F}"/>
              </a:ext>
            </a:extLst>
          </p:cNvPr>
          <p:cNvSpPr txBox="1">
            <a:spLocks/>
          </p:cNvSpPr>
          <p:nvPr/>
        </p:nvSpPr>
        <p:spPr>
          <a:xfrm>
            <a:off x="1990165" y="1507971"/>
            <a:ext cx="9157446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400" dirty="0"/>
              <a:t>Γράφουμε μετά το  </a:t>
            </a:r>
            <a:r>
              <a:rPr lang="el-GR" sz="2400" spc="-300" dirty="0"/>
              <a:t>&gt;&gt;&gt;</a:t>
            </a:r>
            <a:r>
              <a:rPr lang="el-GR" sz="2400" dirty="0"/>
              <a:t>  τις αριθμητικές πράξεις και τις εκτελούμε άμεσα πατώντας </a:t>
            </a:r>
            <a:r>
              <a:rPr lang="en-US" sz="2400" dirty="0"/>
              <a:t>enter.</a:t>
            </a:r>
            <a:endParaRPr lang="el-GR" sz="2400" dirty="0"/>
          </a:p>
          <a:p>
            <a:pPr marL="0" indent="0">
              <a:buNone/>
            </a:pPr>
            <a:r>
              <a:rPr lang="el-GR" dirty="0"/>
              <a:t>Υπενθύμιση των αριθμητικών τελεστών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 </a:t>
            </a:r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625A3575-5078-FDCB-9DBA-E7718ED71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165" y="3298671"/>
            <a:ext cx="4715435" cy="2165658"/>
          </a:xfrm>
          <a:prstGeom prst="rect">
            <a:avLst/>
          </a:prstGeom>
        </p:spPr>
      </p:pic>
      <p:pic>
        <p:nvPicPr>
          <p:cNvPr id="14" name="Θέση περιεχομένου 9">
            <a:extLst>
              <a:ext uri="{FF2B5EF4-FFF2-40B4-BE49-F238E27FC236}">
                <a16:creationId xmlns:a16="http://schemas.microsoft.com/office/drawing/2014/main" id="{A86149CC-C409-0F56-9ADA-978FBA4AC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5556" y="2590800"/>
            <a:ext cx="4210996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49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70"/>
    </mc:Choice>
    <mc:Fallback xmlns="">
      <p:transition spd="slow" advTm="1877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65D96F-FA6A-F1E4-809A-153FEBE80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09337"/>
            <a:ext cx="10119815" cy="1056933"/>
          </a:xfrm>
        </p:spPr>
        <p:txBody>
          <a:bodyPr>
            <a:normAutofit/>
          </a:bodyPr>
          <a:lstStyle/>
          <a:p>
            <a:pPr algn="just"/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Χρησιμοποιούμε αριθμητικούς τελεστές και για χαρακτήρες.</a:t>
            </a:r>
          </a:p>
        </p:txBody>
      </p:sp>
      <p:pic>
        <p:nvPicPr>
          <p:cNvPr id="6" name="Θέση περιεχομένου 4">
            <a:extLst>
              <a:ext uri="{FF2B5EF4-FFF2-40B4-BE49-F238E27FC236}">
                <a16:creationId xmlns:a16="http://schemas.microsoft.com/office/drawing/2014/main" id="{9433BD54-FB22-6988-865A-1A4E19C7F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950" y="3601188"/>
            <a:ext cx="6011114" cy="1886213"/>
          </a:xfrm>
          <a:prstGeom prst="rect">
            <a:avLst/>
          </a:prstGeom>
        </p:spPr>
      </p:pic>
      <p:sp>
        <p:nvSpPr>
          <p:cNvPr id="7" name="Θέση περιεχομένου 2">
            <a:extLst>
              <a:ext uri="{FF2B5EF4-FFF2-40B4-BE49-F238E27FC236}">
                <a16:creationId xmlns:a16="http://schemas.microsoft.com/office/drawing/2014/main" id="{33160399-278C-9A32-7E5D-E28AA624E78B}"/>
              </a:ext>
            </a:extLst>
          </p:cNvPr>
          <p:cNvSpPr txBox="1">
            <a:spLocks/>
          </p:cNvSpPr>
          <p:nvPr/>
        </p:nvSpPr>
        <p:spPr>
          <a:xfrm>
            <a:off x="1371600" y="1770913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l-GR" dirty="0"/>
          </a:p>
        </p:txBody>
      </p:sp>
      <p:sp>
        <p:nvSpPr>
          <p:cNvPr id="14" name="Θέση περιεχομένου 13">
            <a:extLst>
              <a:ext uri="{FF2B5EF4-FFF2-40B4-BE49-F238E27FC236}">
                <a16:creationId xmlns:a16="http://schemas.microsoft.com/office/drawing/2014/main" id="{E4B2B38A-B11B-6D31-1A39-071FF4A03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134" y="2047006"/>
            <a:ext cx="9724029" cy="120980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400" dirty="0"/>
              <a:t>Χρησιμοποιούμε το + για συνένωση δύο ή περισσοτέρων </a:t>
            </a:r>
            <a:r>
              <a:rPr lang="en-US" sz="2400" dirty="0"/>
              <a:t>strings </a:t>
            </a:r>
            <a:r>
              <a:rPr lang="el-GR" sz="2400" dirty="0"/>
              <a:t>και το * για επανάληψη ενός</a:t>
            </a:r>
            <a:r>
              <a:rPr lang="en-US" sz="2400" dirty="0"/>
              <a:t> string . H </a:t>
            </a:r>
            <a:r>
              <a:rPr lang="en-US" sz="2400" dirty="0" err="1"/>
              <a:t>len</a:t>
            </a:r>
            <a:r>
              <a:rPr lang="en-US" sz="2400" dirty="0"/>
              <a:t>( ) </a:t>
            </a:r>
            <a:r>
              <a:rPr lang="el-GR" sz="2400" dirty="0"/>
              <a:t>μας επιστρέφει τον αριθμό των χαρακτήρων που υπάρχουν μέσα στην παρένθεση.</a:t>
            </a:r>
          </a:p>
        </p:txBody>
      </p:sp>
    </p:spTree>
    <p:extLst>
      <p:ext uri="{BB962C8B-B14F-4D97-AF65-F5344CB8AC3E}">
        <p14:creationId xmlns:p14="http://schemas.microsoft.com/office/powerpoint/2010/main" val="376642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80"/>
    </mc:Choice>
    <mc:Fallback xmlns="">
      <p:transition spd="slow" advTm="1428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5C6149-7333-A69F-96FA-82511B618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736" y="685800"/>
            <a:ext cx="8905063" cy="1040412"/>
          </a:xfrm>
        </p:spPr>
        <p:txBody>
          <a:bodyPr>
            <a:normAutofit/>
          </a:bodyPr>
          <a:lstStyle/>
          <a:p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Δίνουμε τιμές σε μεταβλητές</a:t>
            </a:r>
          </a:p>
        </p:txBody>
      </p:sp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A52552C4-00E7-0E92-19CB-10E496B03E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33964" y="2033723"/>
            <a:ext cx="5152231" cy="4284961"/>
          </a:xfrm>
        </p:spPr>
      </p:pic>
      <p:sp>
        <p:nvSpPr>
          <p:cNvPr id="10" name="Θέση περιεχομένου 2">
            <a:extLst>
              <a:ext uri="{FF2B5EF4-FFF2-40B4-BE49-F238E27FC236}">
                <a16:creationId xmlns:a16="http://schemas.microsoft.com/office/drawing/2014/main" id="{093D4E7C-8F04-9C1C-9C9F-3E8A4BA22BB8}"/>
              </a:ext>
            </a:extLst>
          </p:cNvPr>
          <p:cNvSpPr txBox="1">
            <a:spLocks/>
          </p:cNvSpPr>
          <p:nvPr/>
        </p:nvSpPr>
        <p:spPr>
          <a:xfrm>
            <a:off x="2067736" y="1435752"/>
            <a:ext cx="9157446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400" dirty="0"/>
              <a:t>Γράφουμε μετά το  </a:t>
            </a:r>
            <a:r>
              <a:rPr lang="el-GR" sz="2400" spc="-300" dirty="0"/>
              <a:t>&gt;&gt;&gt;</a:t>
            </a:r>
            <a:r>
              <a:rPr lang="el-GR" sz="2400" dirty="0"/>
              <a:t>  εντολές ανάθεσης τιμής και τις εκτελούμε άμεσα πατώντας </a:t>
            </a:r>
            <a:r>
              <a:rPr lang="en-US" sz="2400" dirty="0"/>
              <a:t>enter.</a:t>
            </a:r>
            <a:endParaRPr lang="el-GR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4890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22ECF6-E0FE-24C5-5186-19E959B8F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741" y="685801"/>
            <a:ext cx="9291667" cy="918882"/>
          </a:xfrm>
        </p:spPr>
        <p:txBody>
          <a:bodyPr>
            <a:normAutofit fontScale="90000"/>
          </a:bodyPr>
          <a:lstStyle/>
          <a:p>
            <a:r>
              <a:rPr lang="el-G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Κάνουμε εκτύπωση με την εντολή</a:t>
            </a:r>
            <a:r>
              <a:rPr lang="en-US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print( )</a:t>
            </a:r>
            <a:r>
              <a:rPr lang="el-G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19C32316-C4D6-D209-4400-3D71A65ABA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99" y="2684458"/>
            <a:ext cx="4190853" cy="3669666"/>
          </a:xfrm>
        </p:spPr>
      </p:pic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27939931-70BA-8CB2-5F7C-0AFA3D95D108}"/>
              </a:ext>
            </a:extLst>
          </p:cNvPr>
          <p:cNvSpPr txBox="1">
            <a:spLocks/>
          </p:cNvSpPr>
          <p:nvPr/>
        </p:nvSpPr>
        <p:spPr>
          <a:xfrm>
            <a:off x="2097741" y="1392072"/>
            <a:ext cx="9278471" cy="66084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9600" dirty="0"/>
              <a:t>Γράφουμε μετά το  </a:t>
            </a:r>
            <a:r>
              <a:rPr lang="el-GR" sz="9600" spc="-300" dirty="0"/>
              <a:t>&gt;&gt;&gt;</a:t>
            </a:r>
            <a:r>
              <a:rPr lang="el-GR" sz="9600" dirty="0"/>
              <a:t>  την εντολή </a:t>
            </a:r>
            <a:r>
              <a:rPr lang="en-US" sz="9600" dirty="0"/>
              <a:t>print </a:t>
            </a:r>
            <a:r>
              <a:rPr lang="el-GR" sz="9600" dirty="0"/>
              <a:t> και την εκτελούμε άμεσα πατώντας </a:t>
            </a:r>
            <a:r>
              <a:rPr lang="en-US" sz="9600" dirty="0"/>
              <a:t>enter</a:t>
            </a:r>
            <a:r>
              <a:rPr lang="en-US" sz="8000" dirty="0"/>
              <a:t>.</a:t>
            </a:r>
            <a:endParaRPr lang="el-GR" sz="8000" dirty="0"/>
          </a:p>
          <a:p>
            <a:pPr marL="0" indent="0">
              <a:buNone/>
            </a:pPr>
            <a:r>
              <a:rPr lang="el-GR" dirty="0"/>
              <a:t> </a:t>
            </a:r>
          </a:p>
        </p:txBody>
      </p:sp>
      <p:sp>
        <p:nvSpPr>
          <p:cNvPr id="7" name="Θέση περιεχομένου 2">
            <a:extLst>
              <a:ext uri="{FF2B5EF4-FFF2-40B4-BE49-F238E27FC236}">
                <a16:creationId xmlns:a16="http://schemas.microsoft.com/office/drawing/2014/main" id="{1D8C6869-1BCA-E8FB-9F59-68730778D050}"/>
              </a:ext>
            </a:extLst>
          </p:cNvPr>
          <p:cNvSpPr txBox="1">
            <a:spLocks/>
          </p:cNvSpPr>
          <p:nvPr/>
        </p:nvSpPr>
        <p:spPr>
          <a:xfrm>
            <a:off x="2026024" y="2146947"/>
            <a:ext cx="9350188" cy="44348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+mj-lt"/>
              <a:buAutoNum type="arabicPeriod"/>
            </a:pPr>
            <a:r>
              <a:rPr lang="el-GR" sz="7200" b="1" dirty="0"/>
              <a:t>Εμφάνιση απλών τιμών                                                     </a:t>
            </a:r>
            <a:r>
              <a:rPr lang="en-US" sz="7200" b="1" dirty="0"/>
              <a:t>2. </a:t>
            </a:r>
            <a:r>
              <a:rPr lang="el-GR" sz="7200" b="1" dirty="0"/>
              <a:t>Εμφάνιση πολλών τιμών</a:t>
            </a:r>
            <a:r>
              <a:rPr lang="el-GR" sz="7200" dirty="0"/>
              <a:t>:</a:t>
            </a:r>
            <a:endParaRPr lang="en-US" sz="7200" dirty="0"/>
          </a:p>
          <a:p>
            <a:pPr marL="0" indent="0">
              <a:buNone/>
            </a:pPr>
            <a:r>
              <a:rPr lang="el-GR" dirty="0"/>
              <a:t> 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8FB5A4BD-B5EB-73BD-1B55-7078ED9EA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5712" y="2684458"/>
            <a:ext cx="4293696" cy="366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05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39"/>
    </mc:Choice>
    <mc:Fallback xmlns="">
      <p:transition spd="slow" advTm="1123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E4D887-13C4-72F4-0206-837B76E28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4" y="685800"/>
            <a:ext cx="9487603" cy="1485900"/>
          </a:xfrm>
        </p:spPr>
        <p:txBody>
          <a:bodyPr>
            <a:normAutofit/>
          </a:bodyPr>
          <a:lstStyle/>
          <a:p>
            <a:r>
              <a:rPr lang="el-GR" sz="3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Δίνουμε τιμές σε μεταβλητές από το πληκτρολόγιο με </a:t>
            </a:r>
            <a:r>
              <a:rPr lang="el-GR" sz="32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την εντολή </a:t>
            </a:r>
            <a:r>
              <a:rPr lang="en-US" sz="3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l-GR" sz="3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)</a:t>
            </a:r>
            <a:r>
              <a:rPr lang="en-US" sz="3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3200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BB515180-6C9A-2E39-CFAA-063DC0356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76565" y="2171700"/>
            <a:ext cx="4177592" cy="3547782"/>
          </a:xfrm>
        </p:spPr>
      </p:pic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310AE65D-522F-9E75-5B0D-065A89391405}"/>
              </a:ext>
            </a:extLst>
          </p:cNvPr>
          <p:cNvSpPr txBox="1">
            <a:spLocks/>
          </p:cNvSpPr>
          <p:nvPr/>
        </p:nvSpPr>
        <p:spPr>
          <a:xfrm>
            <a:off x="1990165" y="2034989"/>
            <a:ext cx="5226423" cy="4139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400" dirty="0"/>
              <a:t>Γράφουμε μετά το  </a:t>
            </a:r>
            <a:r>
              <a:rPr lang="el-GR" sz="2400" spc="-300" dirty="0"/>
              <a:t>&gt;&gt;&gt;</a:t>
            </a:r>
            <a:r>
              <a:rPr lang="el-GR" sz="2400" dirty="0"/>
              <a:t>  την εντολή μας και την εκτελούμε άμεσα πατώντας </a:t>
            </a:r>
            <a:r>
              <a:rPr lang="en-US" sz="2400" dirty="0"/>
              <a:t>enter</a:t>
            </a:r>
            <a:r>
              <a:rPr lang="el-GR" sz="2400" dirty="0"/>
              <a:t>. </a:t>
            </a:r>
          </a:p>
          <a:p>
            <a:pPr marL="0" indent="0">
              <a:buNone/>
            </a:pPr>
            <a:r>
              <a:rPr lang="el-GR" sz="2400" dirty="0"/>
              <a:t>Προσοχή όμως!!! Τα δεδομένα που εισάγονται από το πληκτρολόγιο η </a:t>
            </a:r>
            <a:r>
              <a:rPr lang="en-US" sz="2400" dirty="0"/>
              <a:t>Python </a:t>
            </a:r>
            <a:r>
              <a:rPr lang="el-GR" sz="2400" dirty="0"/>
              <a:t>τα εκλαμβάνει όλα ως τύπου χαρακτήρα (</a:t>
            </a:r>
            <a:r>
              <a:rPr lang="en-US" sz="2400" dirty="0"/>
              <a:t>string)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415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56"/>
    </mc:Choice>
    <mc:Fallback xmlns="">
      <p:transition spd="slow" advTm="14056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0C0AC9-5F40-6041-6BF0-D8C1808C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1528" y="685800"/>
            <a:ext cx="8821271" cy="963706"/>
          </a:xfrm>
        </p:spPr>
        <p:txBody>
          <a:bodyPr>
            <a:normAutofit fontScale="90000"/>
          </a:bodyPr>
          <a:lstStyle/>
          <a:p>
            <a:r>
              <a:rPr lang="el-G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Διορθώνουμε τα λάθη</a:t>
            </a:r>
            <a:br>
              <a:rPr lang="el-G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FDD21BD5-8EFA-E611-6CC3-CDA674AB52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64583" y="2472019"/>
            <a:ext cx="4552405" cy="3871764"/>
          </a:xfrm>
        </p:spPr>
      </p:pic>
      <p:sp>
        <p:nvSpPr>
          <p:cNvPr id="8" name="Θέση περιεχομένου 2">
            <a:extLst>
              <a:ext uri="{FF2B5EF4-FFF2-40B4-BE49-F238E27FC236}">
                <a16:creationId xmlns:a16="http://schemas.microsoft.com/office/drawing/2014/main" id="{D692B59A-5B22-9F2C-233A-E67675C3301F}"/>
              </a:ext>
            </a:extLst>
          </p:cNvPr>
          <p:cNvSpPr txBox="1">
            <a:spLocks/>
          </p:cNvSpPr>
          <p:nvPr/>
        </p:nvSpPr>
        <p:spPr>
          <a:xfrm>
            <a:off x="2151528" y="1572564"/>
            <a:ext cx="8650943" cy="4411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l-GR" sz="2400" dirty="0"/>
              <a:t>Γράφουμε μετά το  </a:t>
            </a:r>
            <a:r>
              <a:rPr lang="el-GR" sz="2400" spc="-300" dirty="0"/>
              <a:t>&gt;&gt;&gt;</a:t>
            </a:r>
            <a:r>
              <a:rPr lang="el-GR" sz="2400" dirty="0"/>
              <a:t>  την εντολή μας, την εκτελούμε άμεσα πατώντας </a:t>
            </a:r>
            <a:r>
              <a:rPr lang="en-US" sz="2400" dirty="0"/>
              <a:t>enter</a:t>
            </a:r>
            <a:r>
              <a:rPr lang="el-GR" sz="2400" dirty="0"/>
              <a:t> και αν έχει λάθος μας το επισημαίνει για να το διορθώσουμε.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 Τι λάθος έχουμε κάνει;</a:t>
            </a:r>
          </a:p>
        </p:txBody>
      </p:sp>
    </p:spTree>
    <p:extLst>
      <p:ext uri="{BB962C8B-B14F-4D97-AF65-F5344CB8AC3E}">
        <p14:creationId xmlns:p14="http://schemas.microsoft.com/office/powerpoint/2010/main" val="30665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0"/>
    </mc:Choice>
    <mc:Fallback xmlns="">
      <p:transition spd="slow" advTm="355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5D0713-9FDC-D9DE-3C6C-B9E2DFCB4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6147" y="1269242"/>
            <a:ext cx="4730625" cy="432634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l-GR" sz="2400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Τέλος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l-GR" sz="2400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 </a:t>
            </a:r>
            <a:r>
              <a:rPr lang="el-GR" sz="24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κέλυφος του </a:t>
            </a:r>
            <a:r>
              <a:rPr lang="en-US" sz="24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Thonny</a:t>
            </a:r>
            <a:r>
              <a:rPr lang="el-GR" sz="24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l-GR" sz="24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βλέπουμε  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l-GR" sz="24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τα αποτελέσματα του κώδικα</a:t>
            </a:r>
            <a:r>
              <a:rPr lang="el-GR" sz="2400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l-GR" sz="2400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που γράφουμε και εκτελούμε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l-GR" sz="2400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 προγραμματιστικό περιβάλλον του </a:t>
            </a:r>
            <a:r>
              <a:rPr lang="el-GR" sz="24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Thonny</a:t>
            </a:r>
            <a:r>
              <a:rPr lang="el-GR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2400" dirty="0"/>
          </a:p>
        </p:txBody>
      </p:sp>
      <p:pic>
        <p:nvPicPr>
          <p:cNvPr id="2" name="Θέση περιεχομένου 4">
            <a:extLst>
              <a:ext uri="{FF2B5EF4-FFF2-40B4-BE49-F238E27FC236}">
                <a16:creationId xmlns:a16="http://schemas.microsoft.com/office/drawing/2014/main" id="{A587F1B1-E823-8386-C4D0-9C7720333D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8086" y="1269242"/>
            <a:ext cx="4730625" cy="45037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7067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71"/>
    </mc:Choice>
    <mc:Fallback xmlns="">
      <p:transition spd="slow" advTm="277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C04057-1C3B-EC7C-8B03-1F0F6C0F1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kern="0" spc="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Τι είναι το κέλυφος του Thonny;</a:t>
            </a:r>
            <a:br>
              <a:rPr lang="el-GR" sz="4800" kern="100" spc="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4800" spc="3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BA9A5A-2348-2FD0-250C-C4DAC44A8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88" y="2286000"/>
            <a:ext cx="8498540" cy="3581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sz="2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κέλυφος </a:t>
            </a:r>
            <a:r>
              <a:rPr lang="el-GR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του </a:t>
            </a:r>
            <a:r>
              <a:rPr lang="el-GR" sz="2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Thonny</a:t>
            </a:r>
            <a:r>
              <a:rPr lang="el-GR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(ή αλλιώς </a:t>
            </a:r>
            <a:r>
              <a:rPr lang="el-GR" sz="2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Python Shell</a:t>
            </a:r>
            <a:r>
              <a:rPr lang="el-GR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είναι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 κάτω μέρος του περιβάλλοντος εργασίας του προγραμματιστικού περιβάλλοντος του </a:t>
            </a:r>
            <a:r>
              <a:rPr lang="el-GR" sz="24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Thonn</a:t>
            </a:r>
            <a:r>
              <a:rPr lang="en-US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l-GR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ένα πολύ </a:t>
            </a:r>
            <a:r>
              <a:rPr lang="el-GR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χρήσιμο</a:t>
            </a:r>
            <a:r>
              <a:rPr lang="el-GR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εργαλείο για την κατανόηση και την εκτέλεση κώδικα Python, ιδιαίτερα για αρχάριους</a:t>
            </a:r>
            <a:r>
              <a:rPr lang="el-GR" sz="3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l-GR" sz="3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199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00"/>
    </mc:Choice>
    <mc:Fallback xmlns="">
      <p:transition spd="slow" advTm="189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82EE8C-F058-A707-F269-E2DFCE3C4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89212"/>
          </a:xfrm>
        </p:spPr>
        <p:txBody>
          <a:bodyPr>
            <a:noAutofit/>
          </a:bodyPr>
          <a:lstStyle/>
          <a:p>
            <a:pPr algn="ctr"/>
            <a:r>
              <a:rPr lang="el-GR" sz="6000" b="1" kern="0" spc="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Τι το κάνει χρήσιμο;</a:t>
            </a:r>
            <a:br>
              <a:rPr lang="el-GR" sz="6000" kern="100" spc="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6000" spc="3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798369-CF75-AC48-7C8B-B1926A402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5012"/>
            <a:ext cx="9601200" cy="4625788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άμεση Ανατροφοδότηση: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3504" lvl="1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Μπορούμε </a:t>
            </a:r>
            <a:r>
              <a:rPr lang="el-GR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να γράφουμε </a:t>
            </a:r>
            <a:r>
              <a:rPr lang="el-GR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να εκτελούμε </a:t>
            </a:r>
            <a:r>
              <a:rPr lang="el-GR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άμεσα εντολές Python σε πραγματικό χρόνο, χωρίς να χρειάζεται να γράψουμε ολόκληρα προγράμματα και να βλέπουμε αμέσως τι αποτέλεσμα δίνει ο κώδικάς μας. 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l-GR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Δοκιμές &amp; ο Πειραματισμός: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3504" lvl="1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Μπορούμε </a:t>
            </a:r>
            <a:r>
              <a:rPr lang="el-GR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να δοκιμάζουμε </a:t>
            </a:r>
            <a:r>
              <a:rPr lang="el-GR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να πειραματιζόμαστε </a:t>
            </a:r>
            <a:r>
              <a:rPr lang="el-GR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</a:t>
            </a:r>
            <a:r>
              <a:rPr lang="el-GR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μικρά κομμάτια κώδικα,   π.χ. αριθμητικές πράξεις ή συναρτήσεις, πριν τα χρησιμοποιήσουμε στο πρόγραμμά μας. 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el-GR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εξοικείωση με τη Python: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3504" lvl="1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Μας βοηθά να </a:t>
            </a:r>
            <a:r>
              <a:rPr lang="el-GR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εξοικειωθούμε</a:t>
            </a:r>
            <a:r>
              <a:rPr lang="el-GR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 τη γλώσσα </a:t>
            </a:r>
            <a:r>
              <a:rPr lang="en-US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el-GR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και να μάθουμε πώς λειτουργούν βασικές εντολές.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949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663"/>
    </mc:Choice>
    <mc:Fallback xmlns="">
      <p:transition spd="slow" advTm="3266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EB7090-B5A1-DAA3-F2AA-C7CF24232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9483" y="2093259"/>
            <a:ext cx="9601200" cy="1485900"/>
          </a:xfrm>
        </p:spPr>
        <p:txBody>
          <a:bodyPr/>
          <a:lstStyle/>
          <a:p>
            <a:pPr algn="ctr"/>
            <a:r>
              <a:rPr lang="el-GR" sz="44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Πώς το χρησιμοποιούμε;</a:t>
            </a:r>
            <a:br>
              <a:rPr lang="el-GR" sz="4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978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40"/>
    </mc:Choice>
    <mc:Fallback xmlns="">
      <p:transition spd="slow" advTm="324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6B493D-37CD-4BD5-D2B6-DB7CA25BE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71282"/>
          </a:xfrm>
        </p:spPr>
        <p:txBody>
          <a:bodyPr>
            <a:noAutofit/>
          </a:bodyPr>
          <a:lstStyle/>
          <a:p>
            <a:pPr algn="ctr"/>
            <a:r>
              <a:rPr lang="el-GR" sz="32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Γράφουμε εντολές κατευθείαν στο κέλυφος.</a:t>
            </a:r>
            <a:br>
              <a:rPr lang="el-GR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A530FD-F4A7-73FB-A12C-B2DE3E7E6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0518" y="1972235"/>
            <a:ext cx="9072282" cy="389516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Παράδειγμα: 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0352" lvl="1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 γράψουμε: 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60704" lvl="2" indent="0" algn="just">
              <a:lnSpc>
                <a:spcPct val="115000"/>
              </a:lnSpc>
              <a:spcAft>
                <a:spcPts val="8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&gt;&gt;&gt; print('Γειά σου, κόσμε! ')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0352" lvl="1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 κέλυφος θα μας εμφανίσει: 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87552" lvl="1" indent="0" algn="just">
              <a:lnSpc>
                <a:spcPct val="115000"/>
              </a:lnSpc>
              <a:spcAft>
                <a:spcPts val="8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Γειά σου, κόσμε!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047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96"/>
    </mc:Choice>
    <mc:Fallback xmlns="">
      <p:transition spd="slow" advTm="1019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62D7A45-F639-4DF6-A615-F139043CD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199" y="2169459"/>
            <a:ext cx="9296401" cy="4585447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Παράδειγμα: 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0352" lvl="1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 γράψουμε: 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87552" lvl="2" indent="0" algn="just">
              <a:lnSpc>
                <a:spcPct val="115000"/>
              </a:lnSpc>
              <a:spcAft>
                <a:spcPts val="8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&gt;&gt;&gt; 5 % 3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Το κέλυφος θα μας δώσει την απάντηση: </a:t>
            </a:r>
            <a:endParaRPr lang="el-GR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el-G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3152" marR="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A3A7F71E-4952-DFD9-9C51-2A26FB563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60294"/>
            <a:ext cx="9601200" cy="1485900"/>
          </a:xfrm>
        </p:spPr>
        <p:txBody>
          <a:bodyPr>
            <a:noAutofit/>
          </a:bodyPr>
          <a:lstStyle/>
          <a:p>
            <a:pPr algn="ctr"/>
            <a:r>
              <a:rPr lang="el-GR" sz="3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Εκτελούμε υπολογισμούς ή εντολές  Python σε πραγματικό χρόνο.</a:t>
            </a:r>
            <a:br>
              <a:rPr lang="el-GR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16678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62"/>
    </mc:Choice>
    <mc:Fallback xmlns="">
      <p:transition spd="slow" advTm="1076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C48C9D-AA59-0EFC-434C-F393D0586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009" y="1030941"/>
            <a:ext cx="9296400" cy="4796118"/>
          </a:xfrm>
        </p:spPr>
        <p:txBody>
          <a:bodyPr>
            <a:normAutofit fontScale="25000" lnSpcReduction="20000"/>
          </a:bodyPr>
          <a:lstStyle/>
          <a:p>
            <a:pPr marL="0" marR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9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 υπάρχει κάποιο λάθος στον κώδικα, το κέλυφος μας δείχνει ακριβώς πού βρίσκεται το λάθος και μας δίνει και ένα κατάλληλο μήνυμα για να το διορθώσουμε.</a:t>
            </a:r>
            <a:endParaRPr lang="el-GR" sz="9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9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Παράδειγμα: </a:t>
            </a:r>
            <a:endParaRPr lang="el-GR" sz="9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0352" lvl="1" indent="0" algn="just">
              <a:lnSpc>
                <a:spcPct val="120000"/>
              </a:lnSpc>
              <a:spcAft>
                <a:spcPts val="800"/>
              </a:spcAft>
              <a:buNone/>
            </a:pPr>
            <a:r>
              <a:rPr lang="el-GR" sz="9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 γράψουμε: </a:t>
            </a:r>
            <a:endParaRPr lang="el-GR" sz="9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87552" lvl="2" indent="0" algn="just">
              <a:lnSpc>
                <a:spcPct val="120000"/>
              </a:lnSpc>
              <a:spcAft>
                <a:spcPts val="8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9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&gt;&gt;&gt;print(Γειά σου)</a:t>
            </a:r>
            <a:endParaRPr lang="el-GR" sz="9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0352" lvl="1" indent="0" algn="just">
              <a:lnSpc>
                <a:spcPct val="120000"/>
              </a:lnSpc>
              <a:spcAft>
                <a:spcPts val="8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9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 κέλυφος θα μας δώσει την απάντηση: </a:t>
            </a:r>
            <a:endParaRPr lang="el-GR" sz="9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60704" lvl="2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9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 "&lt;stdin&gt;", line 1</a:t>
            </a:r>
            <a:endParaRPr lang="el-GR" sz="9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60704" lvl="2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9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l-GR" sz="9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Γειά σου</a:t>
            </a:r>
            <a:r>
              <a:rPr lang="en-US" sz="9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9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60704" lvl="2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9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SyntaxError: invalid syntax. Perhaps you forgot a comma?    </a:t>
            </a:r>
            <a:endParaRPr lang="el-GR" sz="9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9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Έτσι καταλαβαίνουμε ότι ξεχάσαμε τα εισαγωγικά και  διορθώνουμε το λάθος μας.</a:t>
            </a:r>
            <a:endParaRPr lang="el-GR" sz="9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9A18CA9A-FC65-896D-B247-FCDA54A65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77837"/>
            <a:ext cx="9296401" cy="1062318"/>
          </a:xfrm>
        </p:spPr>
        <p:txBody>
          <a:bodyPr>
            <a:noAutofit/>
          </a:bodyPr>
          <a:lstStyle/>
          <a:p>
            <a:r>
              <a:rPr lang="el-GR" sz="32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Εμφάνιση λαθών (Error Messages):</a:t>
            </a:r>
            <a:br>
              <a:rPr lang="el-GR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68579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53"/>
    </mc:Choice>
    <mc:Fallback xmlns="">
      <p:transition spd="slow" advTm="2015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8BE60F-86BF-A543-C669-938FFA59E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9749" y="728003"/>
            <a:ext cx="9070848" cy="886968"/>
          </a:xfrm>
        </p:spPr>
        <p:txBody>
          <a:bodyPr>
            <a:normAutofit/>
          </a:bodyPr>
          <a:lstStyle/>
          <a:p>
            <a:r>
              <a:rPr lang="el-GR" sz="3200" b="1" kern="0" dirty="0">
                <a:effectLst/>
                <a:ea typeface="Times New Roman" panose="02020603050405020304" pitchFamily="18" charset="0"/>
              </a:rPr>
              <a:t>Με απλά λόγια </a:t>
            </a: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F87C6B-DC9C-8A47-81C1-1AD013175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799" y="1792224"/>
            <a:ext cx="9070847" cy="407517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Το κέλυφος του Thonny είναι σαν μια "</a:t>
            </a:r>
            <a:r>
              <a:rPr lang="el-GR" sz="2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συνομιλία</a:t>
            </a:r>
            <a:r>
              <a:rPr lang="el-GR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" με τον υπολογιστή μας. Γράφουμε μια εντολή μετά τα &gt;&gt;&gt;, πατάμε Enter  και το κέλυφος μας δείχνει άμεσα τα αποτελέσματά μας  καθώς και να εντοπίζουμε και να διορθώνουμε τα λάθη μας!</a:t>
            </a:r>
            <a:endParaRPr lang="el-GR" sz="240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F96AC4D-DC93-0C79-A291-6CF4C8F39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Το κέλυφος του Thonny είναι σαν μια 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συνομιλία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με τον υπολογιστή σου. Γράφουμε μια εντολή μετά τα &gt;&gt;&gt;, πατάμε Enter  και το κέλυφος μας δείχνει άμεσα τα αποτελέσματα μας  και μας βοηθά να βρίσκουμε και να διορθώνουμε τα λάθη μας!</a:t>
            </a:r>
            <a:r>
              <a:rPr kumimoji="0" lang="el-GR" altLang="el-GR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5795D73-AB0D-2FBE-DB09-1CDD29C2F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27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87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75"/>
    </mc:Choice>
    <mc:Fallback xmlns="">
      <p:transition spd="slow" advTm="161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7037E-7 C 0.06901 -3.7037E-7 0.125 0.05602 0.125 0.125 C 0.125 0.19398 0.06901 0.25 3.54167E-6 0.25 C -0.06901 0.25 -0.125 0.19398 -0.125 0.125 C -0.125 0.05602 -0.06901 -3.7037E-7 3.54167E-6 -3.7037E-7 Z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9DEBD4-9B6F-2BD9-3062-050C4CA10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5270" y="2066365"/>
            <a:ext cx="6615953" cy="874059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Ας </a:t>
            </a:r>
            <a:r>
              <a:rPr lang="el-GR" sz="44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 χρησιμοποιήσουμε!!!</a:t>
            </a:r>
            <a:br>
              <a:rPr lang="el-GR" sz="4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593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65"/>
    </mc:Choice>
    <mc:Fallback xmlns="">
      <p:transition spd="slow" advTm="25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heme/theme1.xml><?xml version="1.0" encoding="utf-8"?>
<a:theme xmlns:a="http://schemas.openxmlformats.org/drawingml/2006/main" name="Περικοπή">
  <a:themeElements>
    <a:clrScheme name="Μπλε ΙΙ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Περικοπή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Περικοπή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TM10001105[[fn=Περικοπή]]</Template>
  <TotalTime>531</TotalTime>
  <Words>663</Words>
  <Application>Microsoft Office PowerPoint</Application>
  <PresentationFormat>Ευρεία οθόνη</PresentationFormat>
  <Paragraphs>76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3" baseType="lpstr">
      <vt:lpstr>Arial</vt:lpstr>
      <vt:lpstr>Calibri</vt:lpstr>
      <vt:lpstr>Franklin Gothic Book</vt:lpstr>
      <vt:lpstr>Times New Roman</vt:lpstr>
      <vt:lpstr>Wingdings</vt:lpstr>
      <vt:lpstr>Περικοπή</vt:lpstr>
      <vt:lpstr>Python</vt:lpstr>
      <vt:lpstr>Τι είναι το κέλυφος του Thonny; </vt:lpstr>
      <vt:lpstr>Τι το κάνει χρήσιμο; </vt:lpstr>
      <vt:lpstr>Πώς το χρησιμοποιούμε; </vt:lpstr>
      <vt:lpstr>1. Γράφουμε εντολές κατευθείαν στο κέλυφος. </vt:lpstr>
      <vt:lpstr>2. Εκτελούμε υπολογισμούς ή εντολές  Python σε πραγματικό χρόνο. </vt:lpstr>
      <vt:lpstr>3. Εμφάνιση λαθών (Error Messages): </vt:lpstr>
      <vt:lpstr>Με απλά λόγια </vt:lpstr>
      <vt:lpstr>Ας το χρησιμοποιήσουμε!!! </vt:lpstr>
      <vt:lpstr>Εισαγωγή στο Κέλυφος</vt:lpstr>
      <vt:lpstr>Κάνουμε πράξεις με αριθμούς </vt:lpstr>
      <vt:lpstr>Χρησιμοποιούμε αριθμητικούς τελεστές και για χαρακτήρες.</vt:lpstr>
      <vt:lpstr>Δίνουμε τιμές σε μεταβλητές</vt:lpstr>
      <vt:lpstr>Κάνουμε εκτύπωση με την εντολή print( )  </vt:lpstr>
      <vt:lpstr>Δίνουμε τιμές σε μεταβλητές από το πληκτρολόγιο με την εντολή input( ) </vt:lpstr>
      <vt:lpstr>Διορθώνουμε τα λάθη 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Μαρία Μπέτικα</dc:creator>
  <cp:lastModifiedBy>Μαρία Μπέτικα</cp:lastModifiedBy>
  <cp:revision>28</cp:revision>
  <dcterms:created xsi:type="dcterms:W3CDTF">2025-02-11T07:23:47Z</dcterms:created>
  <dcterms:modified xsi:type="dcterms:W3CDTF">2025-02-11T16:52:05Z</dcterms:modified>
</cp:coreProperties>
</file>