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1" r:id="rId3"/>
    <p:sldMasterId id="214748365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i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1C5C0E7-38C9-4B53-A600-154755E60E0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Vi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1" lang="el-GR" sz="3200" strike="noStrike" u="none">
              <a:solidFill>
                <a:srgbClr val="3465a4"/>
              </a:solidFill>
              <a:uFillTx/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929CBEB-475B-421A-8BED-7131A885B68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Vivid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4"/>
              </a:spcAft>
              <a:buNone/>
            </a:pP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B1E602C-5EED-4B18-B310-0D9E3711A3D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ivid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52DF66F-511B-4CA3-A6AD-4FBE2D5E70A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ivid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B159AD2-B784-4D5B-8C46-5F340F3BAA2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5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3780000"/>
            <a:ext cx="10080000" cy="189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36000" dir="162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dt" idx="1"/>
          </p:nvPr>
        </p:nvSpPr>
        <p:spPr>
          <a:xfrm>
            <a:off x="450000" y="5130000"/>
            <a:ext cx="2340000" cy="450000"/>
          </a:xfrm>
          <a:prstGeom prst="rect">
            <a:avLst/>
          </a:prstGeom>
          <a:noFill/>
          <a:ln w="0">
            <a:solidFill>
              <a:srgbClr val="808080"/>
            </a:solidFill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2400" strike="noStrike" u="none">
                <a:solidFill>
                  <a:srgbClr val="dbf5f9"/>
                </a:solidFill>
                <a:uFillTx/>
                <a:latin typeface="Source Sans Pro"/>
              </a:defRPr>
            </a:lvl1pPr>
          </a:lstStyle>
          <a:p>
            <a:pPr indent="0">
              <a:buNone/>
            </a:pPr>
            <a:r>
              <a:rPr b="0" lang="el-GR" sz="2400" strike="noStrike" u="none">
                <a:solidFill>
                  <a:srgbClr val="dbf5f9"/>
                </a:solidFill>
                <a:uFillTx/>
                <a:latin typeface="Source Sans Pro"/>
              </a:rPr>
              <a:t> </a:t>
            </a:r>
            <a:r>
              <a:rPr b="0" lang="el-GR" sz="2400" strike="noStrike" u="none">
                <a:solidFill>
                  <a:srgbClr val="dbf5f9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 idx="2"/>
          </p:nvPr>
        </p:nvSpPr>
        <p:spPr>
          <a:xfrm>
            <a:off x="3420000" y="5130000"/>
            <a:ext cx="3240000" cy="450000"/>
          </a:xfrm>
          <a:prstGeom prst="rect">
            <a:avLst/>
          </a:prstGeom>
          <a:noFill/>
          <a:ln w="0">
            <a:solidFill>
              <a:srgbClr val="808080"/>
            </a:solidFill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l-GR" sz="2400" strike="noStrike" u="none">
                <a:solidFill>
                  <a:srgbClr val="dbf5f9"/>
                </a:solidFill>
                <a:uFillTx/>
                <a:latin typeface="Source Sans Pro"/>
              </a:defRPr>
            </a:lvl1pPr>
          </a:lstStyle>
          <a:p>
            <a:pPr indent="0" algn="ctr">
              <a:buNone/>
            </a:pPr>
            <a:r>
              <a:rPr b="0" lang="el-GR" sz="2400" strike="noStrike" u="none">
                <a:solidFill>
                  <a:srgbClr val="dbf5f9"/>
                </a:solidFill>
                <a:uFillTx/>
                <a:latin typeface="Source Sans Pro"/>
              </a:rPr>
              <a:t>&lt;footer&gt;</a:t>
            </a:r>
            <a:r>
              <a:rPr b="0" lang="el-GR" sz="2400" strike="noStrike" u="none">
                <a:solidFill>
                  <a:srgbClr val="dbf5f9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3"/>
          </p:nvPr>
        </p:nvSpPr>
        <p:spPr>
          <a:xfrm>
            <a:off x="7200000" y="5130000"/>
            <a:ext cx="2340000" cy="450000"/>
          </a:xfrm>
          <a:prstGeom prst="rect">
            <a:avLst/>
          </a:prstGeom>
          <a:noFill/>
          <a:ln w="0">
            <a:solidFill>
              <a:srgbClr val="808080"/>
            </a:solidFill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2400" strike="noStrike" u="none">
                <a:solidFill>
                  <a:srgbClr val="dbf5f9"/>
                </a:solidFill>
                <a:uFillTx/>
                <a:latin typeface="Source Sans Pro"/>
              </a:defRPr>
            </a:lvl1pPr>
          </a:lstStyle>
          <a:p>
            <a:pPr indent="0" algn="r">
              <a:buNone/>
            </a:pPr>
            <a:fld id="{0ACC4A7D-F427-47FC-BCB4-DC4B1206C37F}" type="slidenum">
              <a:rPr b="0" lang="el-GR" sz="2400" strike="noStrike" u="none">
                <a:solidFill>
                  <a:srgbClr val="dbf5f9"/>
                </a:solidFill>
                <a:uFillTx/>
                <a:latin typeface="Source Sans Pro"/>
              </a:rPr>
              <a:t>&lt;number&gt;</a:t>
            </a:fld>
            <a:r>
              <a:rPr b="0" lang="el-GR" sz="2400" strike="noStrike" u="none">
                <a:solidFill>
                  <a:srgbClr val="dbf5f9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0000" y="270000"/>
            <a:ext cx="9000000" cy="32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6000" strike="noStrike" u="none">
                <a:solidFill>
                  <a:srgbClr val="04617b"/>
                </a:solidFill>
                <a:uFillTx/>
                <a:latin typeface="Source Sans Pro Light"/>
              </a:rPr>
              <a:t>Click to edit the title text format</a:t>
            </a:r>
            <a:endParaRPr b="0" lang="el-GR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0000" y="3870000"/>
            <a:ext cx="9000000" cy="117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Aft>
                <a:spcPts val="924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l-GR" sz="2100" strike="noStrike" u="none">
                <a:solidFill>
                  <a:srgbClr val="dbf5f9"/>
                </a:solidFill>
                <a:uFillTx/>
                <a:latin typeface="Source Sans Pro"/>
              </a:rPr>
              <a:t>Click to edit the outline text format</a:t>
            </a:r>
            <a:endParaRPr b="0" lang="el-GR" sz="21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el-GR" sz="1650" strike="noStrike" u="none">
                <a:solidFill>
                  <a:srgbClr val="dbf5f9"/>
                </a:solidFill>
                <a:uFillTx/>
                <a:latin typeface="Source Sans Pro"/>
              </a:rPr>
              <a:t>Second Outline Level</a:t>
            </a:r>
            <a:endParaRPr b="0" lang="el-GR" sz="165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dbf5f9"/>
                </a:solidFill>
                <a:uFillTx/>
                <a:latin typeface="Source Sans Pro"/>
              </a:rPr>
              <a:t>Third Outline Level</a:t>
            </a:r>
            <a:endParaRPr b="0" lang="el-GR" sz="18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3" marL="1728000" indent="-216000">
              <a:spcAft>
                <a:spcPts val="422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el-GR" sz="1500" strike="noStrike" u="none">
                <a:solidFill>
                  <a:srgbClr val="dbf5f9"/>
                </a:solidFill>
                <a:uFillTx/>
                <a:latin typeface="Source Sans Pro"/>
              </a:rPr>
              <a:t>Fourth Outline Level</a:t>
            </a:r>
            <a:endParaRPr b="0" lang="el-GR" sz="15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4" marL="2160000" indent="-216000">
              <a:spcAft>
                <a:spcPts val="21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l-GR" sz="1500" strike="noStrike" u="none">
                <a:solidFill>
                  <a:srgbClr val="dbf5f9"/>
                </a:solidFill>
                <a:uFillTx/>
                <a:latin typeface="Source Sans Pro"/>
              </a:rPr>
              <a:t>Fifth Outline Level</a:t>
            </a:r>
            <a:endParaRPr b="0" lang="el-GR" sz="15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5" marL="2592000" indent="-216000">
              <a:spcAft>
                <a:spcPts val="21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l-GR" sz="1500" strike="noStrike" u="none">
                <a:solidFill>
                  <a:srgbClr val="dbf5f9"/>
                </a:solidFill>
                <a:uFillTx/>
                <a:latin typeface="Source Sans Pro"/>
              </a:rPr>
              <a:t>Sixth Outline Level</a:t>
            </a:r>
            <a:endParaRPr b="0" lang="el-GR" sz="15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6" marL="3024000" indent="-216000">
              <a:spcAft>
                <a:spcPts val="21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l-GR" sz="1500" strike="noStrike" u="none">
                <a:solidFill>
                  <a:srgbClr val="dbf5f9"/>
                </a:solidFill>
                <a:uFillTx/>
                <a:latin typeface="Source Sans Pro"/>
              </a:rPr>
              <a:t>Seventh Outline Level</a:t>
            </a:r>
            <a:endParaRPr b="0" lang="el-GR" sz="15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/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/>
          <p:nvPr/>
        </p:nvSpPr>
        <p:spPr>
          <a:xfrm flipV="1">
            <a:off x="0" y="0"/>
            <a:ext cx="10080000" cy="108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10800" dir="54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ffffff"/>
                </a:solidFill>
                <a:uFillTx/>
                <a:latin typeface="Source Sans Pro Light"/>
              </a:rPr>
              <a:t>Click to edit the title text format</a:t>
            </a: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Click to edit the outline text format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100" strike="noStrike" u="none">
                <a:solidFill>
                  <a:srgbClr val="000000"/>
                </a:solidFill>
                <a:uFillTx/>
                <a:latin typeface="Source Sans Pro"/>
              </a:rPr>
              <a:t>Second Outline Level</a:t>
            </a:r>
            <a:endParaRPr b="0" lang="el-GR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Third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3" marL="1728000" indent="-216000">
              <a:spcAft>
                <a:spcPts val="42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Fourth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4" marL="2160000" indent="-216000">
              <a:spcAft>
                <a:spcPts val="210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Fifth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5" marL="2592000" indent="-216000">
              <a:spcAft>
                <a:spcPts val="210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Sixth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6" marL="3024000" indent="-216000">
              <a:spcAft>
                <a:spcPts val="210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Seventh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4"/>
          </p:nvPr>
        </p:nvSpPr>
        <p:spPr>
          <a:xfrm>
            <a:off x="540000" y="5130000"/>
            <a:ext cx="23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>
              <a:buNone/>
            </a:pP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&lt;date/time&gt;</a:t>
            </a: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ftr" idx="5"/>
          </p:nvPr>
        </p:nvSpPr>
        <p:spPr>
          <a:xfrm>
            <a:off x="3420000" y="5130000"/>
            <a:ext cx="32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l-GR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ctr">
              <a:buNone/>
            </a:pP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&lt;footer&gt;</a:t>
            </a: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sldNum" idx="6"/>
          </p:nvPr>
        </p:nvSpPr>
        <p:spPr>
          <a:xfrm>
            <a:off x="7200000" y="5130000"/>
            <a:ext cx="23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r">
              <a:buNone/>
            </a:pPr>
            <a:fld id="{6C86728E-8F82-4F0F-8BBB-878E8A892C7D}" type="slidenum"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&lt;number&gt;</a:t>
            </a:fld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2"/>
    <p:sldLayoutId id="2147483653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"/>
          <p:cNvSpPr/>
          <p:nvPr/>
        </p:nvSpPr>
        <p:spPr>
          <a:xfrm flipV="1">
            <a:off x="0" y="0"/>
            <a:ext cx="10080000" cy="18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10800" dir="54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40000" y="27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04617b"/>
                </a:solidFill>
                <a:uFillTx/>
                <a:latin typeface="Source Sans Pro Light"/>
              </a:rPr>
              <a:t>Click to edit the title text format</a:t>
            </a:r>
            <a:endParaRPr b="0" lang="el-GR" sz="45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40000" y="1440000"/>
            <a:ext cx="9000000" cy="40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7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Click to edit the outline text format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l-GR" sz="2100" strike="noStrike" u="none">
                <a:solidFill>
                  <a:srgbClr val="000000"/>
                </a:solidFill>
                <a:uFillTx/>
                <a:latin typeface="Source Sans Pro"/>
              </a:rPr>
              <a:t>Second Outline Level</a:t>
            </a:r>
            <a:endParaRPr b="0" lang="el-GR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Third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3" marL="1728000" indent="-216000">
              <a:spcAft>
                <a:spcPts val="422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Fourth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4" marL="2160000" indent="-216000">
              <a:spcAft>
                <a:spcPts val="21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Fifth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5" marL="2592000" indent="-216000">
              <a:spcAft>
                <a:spcPts val="21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Sixth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6" marL="3024000" indent="-216000">
              <a:spcAft>
                <a:spcPts val="21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l-GR" sz="1800" strike="noStrike" u="none">
                <a:solidFill>
                  <a:srgbClr val="000000"/>
                </a:solidFill>
                <a:uFillTx/>
                <a:latin typeface="Source Sans Pro"/>
              </a:rPr>
              <a:t>Seventh Outline Level</a:t>
            </a:r>
            <a:endParaRPr b="0" lang="el-GR" sz="18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540000" y="5130000"/>
            <a:ext cx="23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>
              <a:buNone/>
            </a:pP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&lt;date/time&gt;</a:t>
            </a: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0000" y="5119200"/>
            <a:ext cx="32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l-GR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ctr">
              <a:buNone/>
            </a:pP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&lt;footer&gt;</a:t>
            </a:r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50000" y="5130000"/>
            <a:ext cx="189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r">
              <a:buNone/>
            </a:pPr>
            <a:fld id="{1FB7E06F-2612-4947-8F32-9DEC6370B193}" type="slidenum"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&lt;number&gt;</a:t>
            </a:fld>
            <a:r>
              <a:rPr b="0" lang="el-GR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el-GR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22" name=""/>
          <p:cNvSpPr/>
          <p:nvPr/>
        </p:nvSpPr>
        <p:spPr>
          <a:xfrm>
            <a:off x="0" y="5580000"/>
            <a:ext cx="10080000" cy="9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10800" dir="162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/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0000" y="270000"/>
            <a:ext cx="9000000" cy="32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6000" strike="noStrike" u="none">
                <a:solidFill>
                  <a:srgbClr val="04617b"/>
                </a:solidFill>
                <a:uFillTx/>
                <a:latin typeface="Source Sans Pro Light"/>
              </a:rPr>
              <a:t>ΚΕΦΑΛΑΙΟ 1</a:t>
            </a:r>
            <a:endParaRPr b="0" lang="el-GR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450000" y="3870000"/>
            <a:ext cx="9000000" cy="117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1" lang="el-GR" sz="2700" strike="noStrike" u="none">
                <a:solidFill>
                  <a:srgbClr val="dbf5f9"/>
                </a:solidFill>
                <a:uFillTx/>
                <a:latin typeface="Source Sans Pro"/>
              </a:rPr>
              <a:t>ΠΡΟΒΛΗΜΑ</a:t>
            </a:r>
            <a:endParaRPr b="1" lang="el-GR" sz="27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/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2920" y="90720"/>
            <a:ext cx="9071640" cy="94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ffffff"/>
                </a:solidFill>
                <a:uFillTx/>
                <a:latin typeface="Source Sans Pro Light"/>
              </a:rPr>
              <a:t>ΠΡΟΒΛΗΜΑ</a:t>
            </a: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02920" y="1440000"/>
            <a:ext cx="9021960" cy="34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Ζήτημα που μας απασχολεί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Κατάσταση προς αντιμετώπιση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09eda"/>
              </a:buClr>
              <a:buSzPct val="45000"/>
              <a:buFont typeface="OpenSymbol"/>
              <a:buChar char="▻"/>
            </a:pPr>
            <a:r>
              <a:rPr b="0" lang="el-GR" sz="2100" strike="noStrike" u="none">
                <a:solidFill>
                  <a:srgbClr val="000000"/>
                </a:solidFill>
                <a:uFillTx/>
                <a:latin typeface="Source Sans Pro"/>
              </a:rPr>
              <a:t>Κατανοήση</a:t>
            </a:r>
            <a:endParaRPr b="0" lang="el-GR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09eda"/>
              </a:buClr>
              <a:buSzPct val="45000"/>
              <a:buFont typeface="OpenSymbol"/>
              <a:buChar char="▻"/>
            </a:pPr>
            <a:r>
              <a:rPr b="0" lang="el-GR" sz="2100" strike="noStrike" u="none">
                <a:solidFill>
                  <a:srgbClr val="000000"/>
                </a:solidFill>
                <a:uFillTx/>
                <a:latin typeface="Source Sans Pro"/>
              </a:rPr>
              <a:t>Ανάλυση</a:t>
            </a:r>
            <a:endParaRPr b="0" lang="el-GR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09eda"/>
              </a:buClr>
              <a:buSzPct val="45000"/>
              <a:buFont typeface="OpenSymbol"/>
              <a:buChar char="▻"/>
            </a:pPr>
            <a:r>
              <a:rPr b="0" lang="el-GR" sz="2100" strike="noStrike" u="none">
                <a:solidFill>
                  <a:srgbClr val="000000"/>
                </a:solidFill>
                <a:uFillTx/>
                <a:latin typeface="Source Sans Pro"/>
              </a:rPr>
              <a:t>Επίλυση</a:t>
            </a:r>
            <a:endParaRPr b="0" lang="el-GR" sz="21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ffffff"/>
                </a:solidFill>
                <a:uFillTx/>
                <a:latin typeface="Source Sans Pro Light"/>
              </a:rPr>
              <a:t>ΚΑΤΑΝΟΗΣΗ</a:t>
            </a: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Δεδομένα Προβλήματος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Ζητούμενα, Πληροφορίες (μετά την επίλυση)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Χώρος – Περιβάλλον Προβλήματος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Σαφής Διατύπωση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Σωστή Ερμηνεία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ffffff"/>
                </a:solidFill>
                <a:uFillTx/>
                <a:latin typeface="Source Sans Pro Light"/>
              </a:rPr>
              <a:t>ΚΑΤΑΝΟΗΣΗ</a:t>
            </a: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4"/>
              </a:spcAft>
              <a:buNone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ΔΕΔΟΜΕΝΑ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Αυτό που γνωρίζουμε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Αντιληπτά από τις 5 αισθήσεις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indent="0">
              <a:spcAft>
                <a:spcPts val="1054"/>
              </a:spcAft>
              <a:buNone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ΖΗΤΟΥΜΕΝΑ – ΠΛΗΡΟΦΟΡΙΕΣ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Προκύπτουν από επεξεργασία δεδομένων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Εγκέφαλος – Υπολογιστής 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ffffff"/>
                </a:solidFill>
                <a:uFillTx/>
                <a:latin typeface="Source Sans Pro Light"/>
              </a:rPr>
              <a:t>ΑΝΑΛΥΣΗ</a:t>
            </a: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Διάσπαση σε υποπροβλήματα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Δομή προβλήματος: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09eda"/>
              </a:buClr>
              <a:buSzPct val="45000"/>
              <a:buFont typeface="OpenSymbol"/>
              <a:buChar char="▻"/>
            </a:pPr>
            <a:r>
              <a:rPr b="0" lang="el-GR" sz="2100" strike="noStrike" u="none">
                <a:solidFill>
                  <a:srgbClr val="000000"/>
                </a:solidFill>
                <a:uFillTx/>
                <a:latin typeface="Source Sans Pro"/>
              </a:rPr>
              <a:t>Μέρη</a:t>
            </a:r>
            <a:endParaRPr b="0" lang="el-GR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09eda"/>
              </a:buClr>
              <a:buSzPct val="45000"/>
              <a:buFont typeface="OpenSymbol"/>
              <a:buChar char="▻"/>
            </a:pPr>
            <a:r>
              <a:rPr b="0" lang="el-GR" sz="2100" strike="noStrike" u="none">
                <a:solidFill>
                  <a:srgbClr val="000000"/>
                </a:solidFill>
                <a:uFillTx/>
                <a:latin typeface="Source Sans Pro"/>
              </a:rPr>
              <a:t>Σχέσεις</a:t>
            </a:r>
            <a:endParaRPr b="0" lang="el-GR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Διαγραμματική Αναπαράσταση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Βοηθά στην κατανόηση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ffffff"/>
                </a:solidFill>
                <a:uFillTx/>
                <a:latin typeface="Source Sans Pro Light"/>
              </a:rPr>
              <a:t>ΑΝΑΛΥΣΗ</a:t>
            </a: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34" name=""/>
          <p:cNvSpPr/>
          <p:nvPr/>
        </p:nvSpPr>
        <p:spPr>
          <a:xfrm>
            <a:off x="3780000" y="1260000"/>
            <a:ext cx="1260000" cy="54000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ΠΑΡΤΥ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35" name=""/>
          <p:cNvSpPr/>
          <p:nvPr/>
        </p:nvSpPr>
        <p:spPr>
          <a:xfrm>
            <a:off x="3960000" y="2520000"/>
            <a:ext cx="1440000" cy="54000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ΚΟΣΜΟΣ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36" name=""/>
          <p:cNvSpPr/>
          <p:nvPr/>
        </p:nvSpPr>
        <p:spPr>
          <a:xfrm>
            <a:off x="1883160" y="2520000"/>
            <a:ext cx="1176840" cy="50796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ΧΩΡΟΣ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37" name=""/>
          <p:cNvSpPr/>
          <p:nvPr/>
        </p:nvSpPr>
        <p:spPr>
          <a:xfrm>
            <a:off x="1620000" y="3600000"/>
            <a:ext cx="1080000" cy="54000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ΦΩΤΑ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38" name=""/>
          <p:cNvSpPr/>
          <p:nvPr/>
        </p:nvSpPr>
        <p:spPr>
          <a:xfrm>
            <a:off x="360000" y="3600000"/>
            <a:ext cx="1080000" cy="54000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ΗΧΟΣ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39" name=""/>
          <p:cNvSpPr/>
          <p:nvPr/>
        </p:nvSpPr>
        <p:spPr>
          <a:xfrm flipH="1">
            <a:off x="2700000" y="1800000"/>
            <a:ext cx="1440000" cy="72000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0" name=""/>
          <p:cNvSpPr/>
          <p:nvPr/>
        </p:nvSpPr>
        <p:spPr>
          <a:xfrm flipH="1">
            <a:off x="720000" y="3027960"/>
            <a:ext cx="1440000" cy="57204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1" name=""/>
          <p:cNvSpPr/>
          <p:nvPr/>
        </p:nvSpPr>
        <p:spPr>
          <a:xfrm>
            <a:off x="2340000" y="3027960"/>
            <a:ext cx="0" cy="57204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2" name=""/>
          <p:cNvSpPr/>
          <p:nvPr/>
        </p:nvSpPr>
        <p:spPr>
          <a:xfrm>
            <a:off x="5400000" y="3600000"/>
            <a:ext cx="1440000" cy="54000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SOCIAL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43" name=""/>
          <p:cNvSpPr/>
          <p:nvPr/>
        </p:nvSpPr>
        <p:spPr>
          <a:xfrm>
            <a:off x="3420000" y="3600000"/>
            <a:ext cx="1440000" cy="54000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ΑΦΙΣΑ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44" name=""/>
          <p:cNvSpPr/>
          <p:nvPr/>
        </p:nvSpPr>
        <p:spPr>
          <a:xfrm>
            <a:off x="7380000" y="2520000"/>
            <a:ext cx="1440000" cy="540000"/>
          </a:xfrm>
          <a:prstGeom prst="rect">
            <a:avLst/>
          </a:prstGeom>
          <a:solidFill>
            <a:srgbClr val="009eda"/>
          </a:solidFill>
          <a:ln w="18000">
            <a:solidFill>
              <a:srgbClr val="f491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pPr algn="ctr"/>
            <a:r>
              <a:rPr b="0" lang="el-GR" sz="2200" strike="noStrike" u="none">
                <a:solidFill>
                  <a:srgbClr val="ffffff"/>
                </a:solidFill>
                <a:uFillTx/>
                <a:latin typeface="Source Sans Pro"/>
              </a:rPr>
              <a:t>ΠΟΤΑ</a:t>
            </a:r>
            <a:endParaRPr b="0" lang="el-GR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45" name=""/>
          <p:cNvSpPr/>
          <p:nvPr/>
        </p:nvSpPr>
        <p:spPr>
          <a:xfrm>
            <a:off x="4500000" y="1800000"/>
            <a:ext cx="180000" cy="72000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6" name=""/>
          <p:cNvSpPr/>
          <p:nvPr/>
        </p:nvSpPr>
        <p:spPr>
          <a:xfrm flipH="1">
            <a:off x="4140000" y="3060000"/>
            <a:ext cx="540000" cy="54000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7" name=""/>
          <p:cNvSpPr/>
          <p:nvPr/>
        </p:nvSpPr>
        <p:spPr>
          <a:xfrm>
            <a:off x="4860000" y="3060000"/>
            <a:ext cx="1080000" cy="54000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8" name=""/>
          <p:cNvSpPr/>
          <p:nvPr/>
        </p:nvSpPr>
        <p:spPr>
          <a:xfrm>
            <a:off x="4680000" y="1800000"/>
            <a:ext cx="3420000" cy="72000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9" name=""/>
          <p:cNvSpPr/>
          <p:nvPr/>
        </p:nvSpPr>
        <p:spPr>
          <a:xfrm flipH="1">
            <a:off x="7740000" y="3060000"/>
            <a:ext cx="540000" cy="720000"/>
          </a:xfrm>
          <a:prstGeom prst="line">
            <a:avLst/>
          </a:prstGeom>
          <a:ln w="18000">
            <a:solidFill>
              <a:srgbClr val="008ac2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36000" rIns="36000" tIns="36000" bIns="36000" anchor="ctr">
            <a:noAutofit/>
          </a:bodyPr>
          <a:p>
            <a:endParaRPr b="0" lang="el-GR" sz="22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el-GR" sz="4500" strike="noStrike" u="none">
                <a:solidFill>
                  <a:srgbClr val="ffffff"/>
                </a:solidFill>
                <a:uFillTx/>
                <a:latin typeface="Source Sans Pro Light"/>
              </a:rPr>
              <a:t>ΕΠΙΛΥΣΗ</a:t>
            </a:r>
            <a:endParaRPr b="0" lang="el-GR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Επίλυση των υποπροβλημάτων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el-GR" sz="2400" strike="noStrike" u="none">
                <a:solidFill>
                  <a:srgbClr val="000000"/>
                </a:solidFill>
                <a:uFillTx/>
                <a:latin typeface="Source Sans Pro"/>
              </a:rPr>
              <a:t>(Κεφ. 6 – Ιεραρχική Σχεδίαση)</a:t>
            </a:r>
            <a:endParaRPr b="0" lang="el-GR" sz="24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LibreOffice/24.8.7.2$Windows_X86_64 LibreOffice_project/e07d0a63a46349d29051da79b1fde8160bab2a89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2025-06-20T15:49:14Z</dcterms:created>
  <dc:creator/>
  <dc:description/>
  <dc:language>el-GR</dc:language>
  <cp:lastModifiedBy/>
  <dcterms:modified xsi:type="dcterms:W3CDTF">2025-06-20T16:29:16Z</dcterms:modified>
  <cp:revision>2</cp:revision>
  <dc:subject/>
  <dc:title>Vivid</dc:title>
</cp:coreProperties>
</file>