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7" r:id="rId2"/>
    <p:sldId id="268" r:id="rId3"/>
    <p:sldId id="278" r:id="rId4"/>
    <p:sldId id="279" r:id="rId5"/>
    <p:sldId id="280" r:id="rId6"/>
    <p:sldId id="272" r:id="rId7"/>
    <p:sldId id="282" r:id="rId8"/>
    <p:sldId id="273" r:id="rId9"/>
    <p:sldId id="274" r:id="rId10"/>
  </p:sldIdLst>
  <p:sldSz cx="9144000" cy="6858000" type="screen4x3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1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BFBF00"/>
    <a:srgbClr val="BC7302"/>
    <a:srgbClr val="B1000E"/>
    <a:srgbClr val="AA0110"/>
    <a:srgbClr val="A00310"/>
    <a:srgbClr val="E1D49A"/>
    <a:srgbClr val="C1B685"/>
    <a:srgbClr val="D9C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-72"/>
      </p:cViewPr>
      <p:guideLst>
        <p:guide orient="horz" pos="1661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68D9-3256-A04A-A658-9E2B77BACC6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FDEC-6B79-2044-B58E-6CFEB7D1C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FDEC-6B79-2044-B58E-6CFEB7D1C2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9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FDEC-6B79-2044-B58E-6CFEB7D1C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pt-PT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B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E58A-488D-403D-BC19-33EA965D436F}" type="datetimeFigureOut">
              <a:rPr lang="pt-PT" smtClean="0"/>
              <a:t>25/06/2018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2947-A243-4DAF-9996-D56636405B3C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www.google.es/url?sa=i&amp;rct=j&amp;q=&amp;esrc=s&amp;source=images&amp;cd=&amp;cad=rja&amp;uact=8&amp;ved=0ahUKEwjVwsqdy_HXAhXHcRQKHbGTCjwQjRwIBw&amp;url=http://rainforestislandsferry.com/when-to-buy-christmas-tree.html&amp;psig=AOvVaw0z8zSA4DGhwHbjmpbiCWRt&amp;ust=15125191312705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es/url?sa=i&amp;rct=j&amp;q=&amp;esrc=s&amp;source=images&amp;cd=&amp;cad=rja&amp;uact=8&amp;ved=&amp;url=https://pgcpsmess.wordpress.com/2015/12/21/we-wish-you-a-merry-christmas-2/&amp;psig=AOvVaw2CoVWxZLIG_t0Q3yww4ZYz&amp;ust=15125182780361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es/url?sa=i&amp;rct=j&amp;q=&amp;esrc=s&amp;source=images&amp;cd=&amp;cad=rja&amp;uact=8&amp;ved=&amp;url=https://pgcpsmess.wordpress.com/2015/12/21/we-wish-you-a-merry-christmas-2/&amp;psig=AOvVaw2CoVWxZLIG_t0Q3yww4ZYz&amp;ust=15125182780361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google.es/url?sa=i&amp;rct=j&amp;q=&amp;esrc=s&amp;source=images&amp;cd=&amp;cad=rja&amp;uact=8&amp;ved=&amp;url=https://pgcpsmess.wordpress.com/2015/12/21/we-wish-you-a-merry-christmas-2/&amp;psig=AOvVaw2CoVWxZLIG_t0Q3yww4ZYz&amp;ust=15125182780361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es/url?sa=i&amp;rct=j&amp;q=&amp;esrc=s&amp;source=images&amp;cd=&amp;cad=rja&amp;uact=8&amp;ved=&amp;url=https://pgcpsmess.wordpress.com/2015/12/21/we-wish-you-a-merry-christmas-2/&amp;psig=AOvVaw2CoVWxZLIG_t0Q3yww4ZYz&amp;ust=15125182780361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&amp;url=https://pgcpsmess.wordpress.com/2015/12/21/we-wish-you-a-merry-christmas-2/&amp;psig=AOvVaw2CoVWxZLIG_t0Q3yww4ZYz&amp;ust=15125182780361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es/url?sa=i&amp;rct=j&amp;q=&amp;esrc=s&amp;source=images&amp;cd=&amp;cad=rja&amp;uact=8&amp;ved=&amp;url=https://pgcpsmess.wordpress.com/2015/12/21/we-wish-you-a-merry-christmas-2/&amp;psig=AOvVaw2CoVWxZLIG_t0Q3yww4ZYz&amp;ust=1512518278036172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kiQWBFqT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s://www.google.es/url?sa=i&amp;rct=j&amp;q=&amp;esrc=s&amp;source=images&amp;cd=&amp;cad=rja&amp;uact=8&amp;ved=0ahUKEwi_tbGqqe_XAhUEExoKHczyCt4QjRwIBw&amp;url=https://commons.wikimedia.org/wiki/File:Golden_star-rotating.gif&amp;psig=AOvVaw23L9txRItONM1aTDYvA4gl&amp;ust=151244130872889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9076" y="-27384"/>
            <a:ext cx="4143404" cy="255478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927"/>
            <a:ext cx="4680520" cy="2554784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871700" y="382103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B100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/>
                <a:cs typeface="Constantia"/>
              </a:rPr>
              <a:t>C’EST NO</a:t>
            </a:r>
            <a:r>
              <a:rPr lang="pt-PT" sz="8000" b="1" dirty="0" err="1">
                <a:solidFill>
                  <a:srgbClr val="B1000E"/>
                </a:solidFill>
                <a:latin typeface="Constantia"/>
                <a:cs typeface="Constantia"/>
              </a:rPr>
              <a:t>Ë</a:t>
            </a:r>
            <a:r>
              <a:rPr lang="en-US" sz="8000" b="1" dirty="0">
                <a:solidFill>
                  <a:srgbClr val="B100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/>
                <a:cs typeface="Constantia"/>
              </a:rPr>
              <a:t>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2869485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800" b="1" dirty="0">
              <a:ln w="11430"/>
              <a:solidFill>
                <a:srgbClr val="BC730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/>
              <a:cs typeface="Constantia"/>
            </a:endParaRPr>
          </a:p>
        </p:txBody>
      </p:sp>
      <p:pic>
        <p:nvPicPr>
          <p:cNvPr id="11" name="Picture 2" descr="Imagen relacionad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3" b="95721" l="4708" r="95292">
                        <a14:foregroundMark x1="90422" y1="62162" x2="89935" y2="57883"/>
                        <a14:foregroundMark x1="80844" y1="92117" x2="88149" y2="90090"/>
                        <a14:foregroundMark x1="12987" y1="75000" x2="12175" y2="68356"/>
                        <a14:foregroundMark x1="62825" y1="30405" x2="62825" y2="31644"/>
                        <a14:foregroundMark x1="64448" y1="46396" x2="65909" y2="45045"/>
                        <a14:foregroundMark x1="40747" y1="49887" x2="41071" y2="50788"/>
                        <a14:foregroundMark x1="38149" y1="62838" x2="40097" y2="64977"/>
                        <a14:foregroundMark x1="68344" y1="43694" x2="68831" y2="52252"/>
                        <a14:foregroundMark x1="71104" y1="45495" x2="66721" y2="44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74" t="1291" r="2672" b="3220"/>
          <a:stretch/>
        </p:blipFill>
        <p:spPr bwMode="auto">
          <a:xfrm>
            <a:off x="1" y="3284984"/>
            <a:ext cx="2422330" cy="3574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6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31840" y="1700808"/>
            <a:ext cx="554461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La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plupart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en-GB" sz="2800" dirty="0" err="1">
                <a:solidFill>
                  <a:srgbClr val="AA0110"/>
                </a:solidFill>
                <a:latin typeface="Constantia"/>
                <a:cs typeface="Constantia"/>
              </a:rPr>
              <a:t>Français</a:t>
            </a:r>
            <a:endParaRPr lang="en-GB" sz="2800" dirty="0">
              <a:solidFill>
                <a:srgbClr val="AA0110"/>
              </a:solidFill>
              <a:latin typeface="Constantia"/>
              <a:cs typeface="Constantia"/>
            </a:endParaRPr>
          </a:p>
          <a:p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f</a:t>
            </a:r>
            <a:r>
              <a:rPr lang="en-GB" sz="2800" dirty="0" err="1">
                <a:solidFill>
                  <a:srgbClr val="AA0110"/>
                </a:solidFill>
                <a:latin typeface="Constantia"/>
                <a:cs typeface="Constantia"/>
              </a:rPr>
              <a:t>ê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tent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Noël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famille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. </a:t>
            </a:r>
          </a:p>
          <a:p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Dans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les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maisons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on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met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un</a:t>
            </a:r>
            <a:endParaRPr lang="pt-PT" sz="2800" dirty="0">
              <a:solidFill>
                <a:srgbClr val="AA0110"/>
              </a:solidFill>
              <a:latin typeface="Constantia"/>
              <a:cs typeface="Constantia"/>
            </a:endParaRPr>
          </a:p>
          <a:p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1 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decoré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avec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2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guirlandes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lumières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une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3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 au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sommet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.   </a:t>
            </a:r>
          </a:p>
        </p:txBody>
      </p:sp>
      <p:pic>
        <p:nvPicPr>
          <p:cNvPr id="9" name="Picture 18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" y="5949280"/>
            <a:ext cx="1873109" cy="1051620"/>
          </a:xfrm>
          <a:prstGeom prst="rect">
            <a:avLst/>
          </a:prstGeom>
          <a:noFill/>
        </p:spPr>
      </p:pic>
      <p:sp>
        <p:nvSpPr>
          <p:cNvPr id="15" name="Rectângulo arredondado 19"/>
          <p:cNvSpPr/>
          <p:nvPr/>
        </p:nvSpPr>
        <p:spPr>
          <a:xfrm>
            <a:off x="284380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étoile</a:t>
            </a:r>
            <a:endParaRPr lang="pt-PT" sz="2400" dirty="0">
              <a:solidFill>
                <a:srgbClr val="AA0110"/>
              </a:solidFill>
              <a:cs typeface="Constantia"/>
            </a:endParaRPr>
          </a:p>
        </p:txBody>
      </p:sp>
      <p:sp>
        <p:nvSpPr>
          <p:cNvPr id="16" name="Rectângulo arredondado 19"/>
          <p:cNvSpPr/>
          <p:nvPr/>
        </p:nvSpPr>
        <p:spPr>
          <a:xfrm>
            <a:off x="500404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sapin</a:t>
            </a:r>
            <a:endParaRPr lang="pt-PT" sz="2400" dirty="0">
              <a:solidFill>
                <a:srgbClr val="AA0110"/>
              </a:solidFill>
              <a:cs typeface="Constantia"/>
            </a:endParaRPr>
          </a:p>
        </p:txBody>
      </p:sp>
      <p:sp>
        <p:nvSpPr>
          <p:cNvPr id="17" name="Rectângulo arredondado 19"/>
          <p:cNvSpPr/>
          <p:nvPr/>
        </p:nvSpPr>
        <p:spPr>
          <a:xfrm>
            <a:off x="7020272" y="5517232"/>
            <a:ext cx="1829319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boules</a:t>
            </a:r>
            <a:endParaRPr lang="pt-PT" sz="2400" dirty="0">
              <a:solidFill>
                <a:srgbClr val="AA0110"/>
              </a:solidFill>
              <a:cs typeface="Constant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2438193" cy="3600400"/>
          </a:xfrm>
          <a:prstGeom prst="rect">
            <a:avLst/>
          </a:prstGeom>
        </p:spPr>
      </p:pic>
      <p:pic>
        <p:nvPicPr>
          <p:cNvPr id="23" name="Picture 1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1124"/>
            <a:ext cx="2555776" cy="14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816424" cy="864096"/>
          </a:xfrm>
        </p:spPr>
        <p:txBody>
          <a:bodyPr/>
          <a:lstStyle/>
          <a:p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C’est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 </a:t>
            </a:r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Noël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!</a:t>
            </a:r>
            <a:endParaRPr lang="pt-PT" sz="4400" dirty="0">
              <a:solidFill>
                <a:srgbClr val="B1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816424" cy="864096"/>
          </a:xfrm>
        </p:spPr>
        <p:txBody>
          <a:bodyPr/>
          <a:lstStyle/>
          <a:p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C’est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 </a:t>
            </a:r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Noël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!</a:t>
            </a:r>
            <a:endParaRPr lang="pt-PT" sz="4400" dirty="0">
              <a:solidFill>
                <a:srgbClr val="B1000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47864" y="1700808"/>
            <a:ext cx="5472608" cy="21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Sous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le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sapin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de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Noël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on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installe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une</a:t>
            </a:r>
            <a:r>
              <a:rPr lang="pt-PT" sz="28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pt-PT" sz="2800" baseline="30000" dirty="0">
                <a:solidFill>
                  <a:srgbClr val="C00000"/>
                </a:solidFill>
                <a:latin typeface="Constantia"/>
                <a:cs typeface="Constantia"/>
              </a:rPr>
              <a:t>1 </a:t>
            </a:r>
            <a:r>
              <a:rPr lang="pt-PT" sz="2800" dirty="0">
                <a:solidFill>
                  <a:srgbClr val="C00000"/>
                </a:solidFill>
                <a:latin typeface="Constantia"/>
                <a:cs typeface="Constantia"/>
              </a:rPr>
              <a:t>_________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avec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l’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 2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</a:t>
            </a:r>
            <a:r>
              <a:rPr lang="pt-PT" sz="2800" dirty="0"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Jésus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Marie, Joseph,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les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trois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3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 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Mages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animaux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.</a:t>
            </a:r>
          </a:p>
        </p:txBody>
      </p:sp>
      <p:pic>
        <p:nvPicPr>
          <p:cNvPr id="9" name="Picture 18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" y="5877272"/>
            <a:ext cx="1873109" cy="1123628"/>
          </a:xfrm>
          <a:prstGeom prst="rect">
            <a:avLst/>
          </a:prstGeom>
          <a:noFill/>
        </p:spPr>
      </p:pic>
      <p:sp>
        <p:nvSpPr>
          <p:cNvPr id="15" name="Rectângulo arredondado 19"/>
          <p:cNvSpPr/>
          <p:nvPr/>
        </p:nvSpPr>
        <p:spPr>
          <a:xfrm>
            <a:off x="284380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Rois</a:t>
            </a:r>
            <a:r>
              <a:rPr lang="pt-PT" sz="2400" dirty="0">
                <a:solidFill>
                  <a:srgbClr val="AA0110"/>
                </a:solidFill>
                <a:cs typeface="Constantia"/>
              </a:rPr>
              <a:t> 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6" name="Rectângulo arredondado 19"/>
          <p:cNvSpPr/>
          <p:nvPr/>
        </p:nvSpPr>
        <p:spPr>
          <a:xfrm>
            <a:off x="500404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Enfant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7" name="Rectângulo arredondado 19"/>
          <p:cNvSpPr/>
          <p:nvPr/>
        </p:nvSpPr>
        <p:spPr>
          <a:xfrm>
            <a:off x="7020272" y="5517232"/>
            <a:ext cx="1829319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Arial" panose="020B0604020202020204" pitchFamily="34" charset="0"/>
              </a:rPr>
              <a:t>crèche</a:t>
            </a:r>
            <a:endParaRPr lang="pt-PT" sz="2400" dirty="0">
              <a:solidFill>
                <a:srgbClr val="AA0110"/>
              </a:solidFill>
            </a:endParaRPr>
          </a:p>
        </p:txBody>
      </p:sp>
      <p:pic>
        <p:nvPicPr>
          <p:cNvPr id="18" name="Picture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1124"/>
            <a:ext cx="2555776" cy="14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313184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2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816424" cy="864096"/>
          </a:xfrm>
        </p:spPr>
        <p:txBody>
          <a:bodyPr/>
          <a:lstStyle/>
          <a:p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C’est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 </a:t>
            </a:r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Noël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!</a:t>
            </a:r>
            <a:endParaRPr lang="pt-PT" sz="4400" dirty="0">
              <a:solidFill>
                <a:srgbClr val="B1000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3575" y="1628800"/>
            <a:ext cx="5616897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France, la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nuit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du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24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décembre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traditionnellement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on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mange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1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du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foie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gras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de la </a:t>
            </a:r>
          </a:p>
          <a:p>
            <a:pPr>
              <a:lnSpc>
                <a:spcPct val="110000"/>
              </a:lnSpc>
            </a:pP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2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aux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marrons.</a:t>
            </a:r>
          </a:p>
          <a:p>
            <a:pPr>
              <a:lnSpc>
                <a:spcPct val="110000"/>
              </a:lnSpc>
            </a:pP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Le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dessert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traditionnel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c’est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la</a:t>
            </a:r>
            <a:endParaRPr lang="pt-PT" sz="2800" dirty="0">
              <a:solidFill>
                <a:srgbClr val="AA0110"/>
              </a:solidFill>
              <a:latin typeface="Constantia"/>
              <a:cs typeface="Constantia"/>
            </a:endParaRPr>
          </a:p>
          <a:p>
            <a:pPr>
              <a:lnSpc>
                <a:spcPct val="110000"/>
              </a:lnSpc>
            </a:pP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3 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 de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Noël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.</a:t>
            </a:r>
          </a:p>
        </p:txBody>
      </p:sp>
      <p:pic>
        <p:nvPicPr>
          <p:cNvPr id="9" name="Picture 18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" y="5877272"/>
            <a:ext cx="1873109" cy="1123628"/>
          </a:xfrm>
          <a:prstGeom prst="rect">
            <a:avLst/>
          </a:prstGeom>
          <a:noFill/>
        </p:spPr>
      </p:pic>
      <p:sp>
        <p:nvSpPr>
          <p:cNvPr id="15" name="Rectângulo arredondado 19"/>
          <p:cNvSpPr/>
          <p:nvPr/>
        </p:nvSpPr>
        <p:spPr>
          <a:xfrm>
            <a:off x="284380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bûche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6" name="Rectângulo arredondado 19"/>
          <p:cNvSpPr/>
          <p:nvPr/>
        </p:nvSpPr>
        <p:spPr>
          <a:xfrm>
            <a:off x="500404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huîtres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7" name="Rectângulo arredondado 19"/>
          <p:cNvSpPr/>
          <p:nvPr/>
        </p:nvSpPr>
        <p:spPr>
          <a:xfrm>
            <a:off x="7020272" y="5517232"/>
            <a:ext cx="1829319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dinde</a:t>
            </a:r>
            <a:endParaRPr lang="pt-PT" sz="2400" dirty="0">
              <a:solidFill>
                <a:srgbClr val="AA0110"/>
              </a:solidFill>
            </a:endParaRPr>
          </a:p>
        </p:txBody>
      </p:sp>
      <p:pic>
        <p:nvPicPr>
          <p:cNvPr id="18" name="Picture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1124"/>
            <a:ext cx="2555776" cy="14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628800"/>
            <a:ext cx="1868584" cy="15495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852936"/>
            <a:ext cx="2208245" cy="1656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21088"/>
            <a:ext cx="19442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816424" cy="864096"/>
          </a:xfrm>
        </p:spPr>
        <p:txBody>
          <a:bodyPr/>
          <a:lstStyle/>
          <a:p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C’est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 </a:t>
            </a:r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Noël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!</a:t>
            </a:r>
            <a:endParaRPr lang="pt-PT" sz="4400" dirty="0">
              <a:solidFill>
                <a:srgbClr val="B1000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1628800"/>
            <a:ext cx="5616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En Provence, on prépare 13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1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 traditionnels: des figues sèches, des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2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 secs, des amandes, des noix, du melon, du nougat blanc et du nougat </a:t>
            </a:r>
            <a:r>
              <a:rPr lang="fr-FR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3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______, entre autres. </a:t>
            </a:r>
            <a:endParaRPr lang="pt-PT" sz="3200" dirty="0">
              <a:solidFill>
                <a:srgbClr val="AA0110"/>
              </a:solidFill>
              <a:latin typeface="Constantia"/>
              <a:cs typeface="Constantia"/>
            </a:endParaRPr>
          </a:p>
        </p:txBody>
      </p:sp>
      <p:pic>
        <p:nvPicPr>
          <p:cNvPr id="9" name="Picture 18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" y="5877272"/>
            <a:ext cx="1873109" cy="1123628"/>
          </a:xfrm>
          <a:prstGeom prst="rect">
            <a:avLst/>
          </a:prstGeom>
          <a:noFill/>
        </p:spPr>
      </p:pic>
      <p:sp>
        <p:nvSpPr>
          <p:cNvPr id="15" name="Rectângulo arredondado 19"/>
          <p:cNvSpPr/>
          <p:nvPr/>
        </p:nvSpPr>
        <p:spPr>
          <a:xfrm>
            <a:off x="284380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Constantia"/>
              </a:rPr>
              <a:t>raisins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6" name="Rectângulo arredondado 19"/>
          <p:cNvSpPr/>
          <p:nvPr/>
        </p:nvSpPr>
        <p:spPr>
          <a:xfrm>
            <a:off x="500404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Arial" panose="020B0604020202020204" pitchFamily="34" charset="0"/>
              </a:rPr>
              <a:t>noir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7" name="Rectângulo arredondado 19"/>
          <p:cNvSpPr/>
          <p:nvPr/>
        </p:nvSpPr>
        <p:spPr>
          <a:xfrm>
            <a:off x="7020272" y="5517232"/>
            <a:ext cx="1829319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desserts</a:t>
            </a:r>
            <a:endParaRPr lang="pt-PT" sz="2400" dirty="0">
              <a:solidFill>
                <a:srgbClr val="AA0110"/>
              </a:solidFill>
            </a:endParaRPr>
          </a:p>
        </p:txBody>
      </p:sp>
      <p:pic>
        <p:nvPicPr>
          <p:cNvPr id="18" name="Picture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1124"/>
            <a:ext cx="2555776" cy="14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286945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816424" cy="864096"/>
          </a:xfrm>
        </p:spPr>
        <p:txBody>
          <a:bodyPr/>
          <a:lstStyle/>
          <a:p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C’est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 </a:t>
            </a:r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Noël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!</a:t>
            </a:r>
            <a:endParaRPr lang="pt-PT" sz="4400" dirty="0">
              <a:solidFill>
                <a:srgbClr val="B1000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47395" y="1556792"/>
            <a:ext cx="500219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France,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il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y a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des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</a:p>
          <a:p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1 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 de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Noël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. </a:t>
            </a:r>
          </a:p>
          <a:p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Il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s présentent des produits artisanaux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et gastronomiques: jouets en bois,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2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pains d’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épices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,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3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______,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chocolats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...</a:t>
            </a:r>
          </a:p>
        </p:txBody>
      </p:sp>
      <p:pic>
        <p:nvPicPr>
          <p:cNvPr id="9" name="Picture 18" descr="Imagen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" y="5949280"/>
            <a:ext cx="1873109" cy="1051620"/>
          </a:xfrm>
          <a:prstGeom prst="rect">
            <a:avLst/>
          </a:prstGeom>
          <a:noFill/>
        </p:spPr>
      </p:pic>
      <p:sp>
        <p:nvSpPr>
          <p:cNvPr id="15" name="Rectângulo arredondado 19"/>
          <p:cNvSpPr/>
          <p:nvPr/>
        </p:nvSpPr>
        <p:spPr>
          <a:xfrm>
            <a:off x="2627784" y="5517232"/>
            <a:ext cx="2016224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miel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6" name="Rectângulo arredondado 19"/>
          <p:cNvSpPr/>
          <p:nvPr/>
        </p:nvSpPr>
        <p:spPr>
          <a:xfrm>
            <a:off x="500404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santons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7" name="Rectângulo arredondado 19"/>
          <p:cNvSpPr/>
          <p:nvPr/>
        </p:nvSpPr>
        <p:spPr>
          <a:xfrm>
            <a:off x="7020272" y="5517232"/>
            <a:ext cx="1829319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marchés</a:t>
            </a:r>
            <a:endParaRPr lang="pt-PT" sz="2400" dirty="0">
              <a:solidFill>
                <a:srgbClr val="AA0110"/>
              </a:solidFill>
            </a:endParaRPr>
          </a:p>
        </p:txBody>
      </p:sp>
      <p:pic>
        <p:nvPicPr>
          <p:cNvPr id="18" name="Picture 1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1124"/>
            <a:ext cx="2555776" cy="14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4"/>
          <a:stretch/>
        </p:blipFill>
        <p:spPr>
          <a:xfrm>
            <a:off x="251520" y="1844824"/>
            <a:ext cx="330331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3816424" cy="864096"/>
          </a:xfrm>
        </p:spPr>
        <p:txBody>
          <a:bodyPr/>
          <a:lstStyle/>
          <a:p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C’est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 </a:t>
            </a:r>
            <a:r>
              <a:rPr lang="pt-PT" sz="4400" dirty="0" err="1">
                <a:solidFill>
                  <a:srgbClr val="B1000E"/>
                </a:solidFill>
                <a:latin typeface="Constantia"/>
                <a:cs typeface="Constantia"/>
              </a:rPr>
              <a:t>Noël</a:t>
            </a:r>
            <a:r>
              <a:rPr lang="pt-PT" sz="4400" dirty="0">
                <a:solidFill>
                  <a:srgbClr val="B1000E"/>
                </a:solidFill>
                <a:latin typeface="Constantia"/>
                <a:cs typeface="Constantia"/>
              </a:rPr>
              <a:t>!</a:t>
            </a:r>
            <a:endParaRPr lang="pt-PT" sz="4400" dirty="0">
              <a:solidFill>
                <a:srgbClr val="B1000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3575" y="1628800"/>
            <a:ext cx="561689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À Noël, la friandise préférée des Français, c’est la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1 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_________: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un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chocolat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accompagné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d’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un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papier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avec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un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2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_________.</a:t>
            </a:r>
          </a:p>
          <a:p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Cette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gourmandise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pt-PT" sz="2800" dirty="0" err="1">
                <a:solidFill>
                  <a:srgbClr val="AA0110"/>
                </a:solidFill>
                <a:latin typeface="Constantia"/>
                <a:cs typeface="Constantia"/>
              </a:rPr>
              <a:t>est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 </a:t>
            </a:r>
            <a:r>
              <a:rPr lang="fr-FR" sz="2800" dirty="0">
                <a:solidFill>
                  <a:srgbClr val="AA0110"/>
                </a:solidFill>
                <a:latin typeface="Constantia"/>
                <a:cs typeface="Constantia"/>
              </a:rPr>
              <a:t>née d’une histoire d’</a:t>
            </a:r>
            <a:r>
              <a:rPr lang="pt-PT" sz="2800" baseline="30000" dirty="0">
                <a:solidFill>
                  <a:srgbClr val="AA0110"/>
                </a:solidFill>
                <a:latin typeface="Constantia"/>
                <a:cs typeface="Constantia"/>
              </a:rPr>
              <a:t>3</a:t>
            </a:r>
            <a:r>
              <a:rPr lang="pt-PT" sz="2800" dirty="0">
                <a:solidFill>
                  <a:srgbClr val="AA0110"/>
                </a:solidFill>
                <a:latin typeface="Constantia"/>
                <a:cs typeface="Constantia"/>
              </a:rPr>
              <a:t>_________.</a:t>
            </a:r>
            <a:endParaRPr lang="fr-FR" sz="2800" dirty="0">
              <a:solidFill>
                <a:srgbClr val="AA0110"/>
              </a:solidFill>
              <a:latin typeface="Constantia"/>
              <a:cs typeface="Constantia"/>
            </a:endParaRPr>
          </a:p>
          <a:p>
            <a:r>
              <a:rPr lang="fr-FR" sz="2800" dirty="0">
                <a:solidFill>
                  <a:srgbClr val="C00000"/>
                </a:solidFill>
              </a:rPr>
              <a:t> </a:t>
            </a:r>
            <a:endParaRPr lang="pt-PT" sz="32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8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" y="5877272"/>
            <a:ext cx="1873109" cy="1123628"/>
          </a:xfrm>
          <a:prstGeom prst="rect">
            <a:avLst/>
          </a:prstGeom>
          <a:noFill/>
        </p:spPr>
      </p:pic>
      <p:sp>
        <p:nvSpPr>
          <p:cNvPr id="15" name="Rectângulo arredondado 19"/>
          <p:cNvSpPr/>
          <p:nvPr/>
        </p:nvSpPr>
        <p:spPr>
          <a:xfrm>
            <a:off x="284380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Papillote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6" name="Rectângulo arredondado 19"/>
          <p:cNvSpPr/>
          <p:nvPr/>
        </p:nvSpPr>
        <p:spPr>
          <a:xfrm>
            <a:off x="5004048" y="5517232"/>
            <a:ext cx="1800200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  <a:cs typeface="Arial" panose="020B0604020202020204" pitchFamily="34" charset="0"/>
              </a:rPr>
              <a:t>amour</a:t>
            </a:r>
            <a:endParaRPr lang="pt-PT" sz="2400" dirty="0">
              <a:solidFill>
                <a:srgbClr val="AA0110"/>
              </a:solidFill>
            </a:endParaRPr>
          </a:p>
        </p:txBody>
      </p:sp>
      <p:sp>
        <p:nvSpPr>
          <p:cNvPr id="17" name="Rectângulo arredondado 19"/>
          <p:cNvSpPr/>
          <p:nvPr/>
        </p:nvSpPr>
        <p:spPr>
          <a:xfrm>
            <a:off x="7020272" y="5517232"/>
            <a:ext cx="1829319" cy="504056"/>
          </a:xfrm>
          <a:prstGeom prst="roundRect">
            <a:avLst/>
          </a:prstGeom>
          <a:solidFill>
            <a:srgbClr val="BFB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>
                <a:solidFill>
                  <a:srgbClr val="AA0110"/>
                </a:solidFill>
              </a:rPr>
              <a:t>message</a:t>
            </a:r>
            <a:endParaRPr lang="pt-PT" sz="2400" dirty="0">
              <a:solidFill>
                <a:srgbClr val="AA0110"/>
              </a:solidFill>
            </a:endParaRPr>
          </a:p>
        </p:txBody>
      </p:sp>
      <p:pic>
        <p:nvPicPr>
          <p:cNvPr id="18" name="Picture 1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21124"/>
            <a:ext cx="2555776" cy="14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53" t="5039" r="3216"/>
          <a:stretch/>
        </p:blipFill>
        <p:spPr>
          <a:xfrm>
            <a:off x="179512" y="2060848"/>
            <a:ext cx="286322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2952328" cy="576063"/>
          </a:xfrm>
        </p:spPr>
        <p:txBody>
          <a:bodyPr/>
          <a:lstStyle/>
          <a:p>
            <a:r>
              <a:rPr lang="pt-PT" dirty="0">
                <a:solidFill>
                  <a:srgbClr val="B1000E"/>
                </a:solidFill>
              </a:rPr>
              <a:t>Vive </a:t>
            </a:r>
            <a:r>
              <a:rPr lang="pt-PT" dirty="0" err="1">
                <a:solidFill>
                  <a:srgbClr val="B1000E"/>
                </a:solidFill>
              </a:rPr>
              <a:t>le</a:t>
            </a:r>
            <a:r>
              <a:rPr lang="pt-PT" dirty="0">
                <a:solidFill>
                  <a:srgbClr val="B1000E"/>
                </a:solidFill>
              </a:rPr>
              <a:t> </a:t>
            </a:r>
            <a:r>
              <a:rPr lang="pt-PT" dirty="0" err="1">
                <a:solidFill>
                  <a:srgbClr val="B1000E"/>
                </a:solidFill>
              </a:rPr>
              <a:t>vent</a:t>
            </a:r>
            <a:endParaRPr lang="pt-PT" dirty="0">
              <a:solidFill>
                <a:srgbClr val="B1000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225689"/>
            <a:ext cx="4031878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Sur le long </a:t>
            </a:r>
            <a:r>
              <a:rPr lang="fr-FR" baseline="30000" dirty="0" smtClean="0">
                <a:solidFill>
                  <a:srgbClr val="AA0110"/>
                </a:solidFill>
                <a:latin typeface="Constantia"/>
                <a:cs typeface="Constantia"/>
              </a:rPr>
              <a:t>1</a:t>
            </a: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/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tout blanc de neige blanche 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un vieux monsieur s'avance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avec sa canne dans la </a:t>
            </a: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2</a:t>
            </a:r>
            <a:r>
              <a:rPr lang="fr-FR" u="sng" dirty="0">
                <a:solidFill>
                  <a:srgbClr val="AA0110"/>
                </a:solidFill>
                <a:latin typeface="Constantia"/>
                <a:cs typeface="Constantia"/>
              </a:rPr>
              <a:t>_____________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Et tout là-haut le vent 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qui siffle dans les branches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lui souffle la romance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qu'il chantait petit </a:t>
            </a: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3</a:t>
            </a:r>
            <a:r>
              <a:rPr lang="fr-FR" u="sng" dirty="0">
                <a:solidFill>
                  <a:srgbClr val="AA0110"/>
                </a:solidFill>
                <a:latin typeface="Constantia"/>
                <a:cs typeface="Constantia"/>
              </a:rPr>
              <a:t>______________</a:t>
            </a:r>
            <a:endParaRPr lang="fr-FR" dirty="0">
              <a:solidFill>
                <a:srgbClr val="AA0110"/>
              </a:solidFill>
              <a:latin typeface="Constantia"/>
              <a:cs typeface="Constantia"/>
            </a:endParaRPr>
          </a:p>
          <a:p>
            <a:pPr>
              <a:lnSpc>
                <a:spcPct val="80000"/>
              </a:lnSpc>
            </a:pPr>
            <a:endParaRPr lang="fr-FR" i="1" dirty="0">
              <a:solidFill>
                <a:srgbClr val="AA0110"/>
              </a:solidFill>
              <a:latin typeface="Constantia"/>
              <a:cs typeface="Constantia"/>
            </a:endParaRPr>
          </a:p>
          <a:p>
            <a:pPr>
              <a:lnSpc>
                <a:spcPct val="80000"/>
              </a:lnSpc>
            </a:pPr>
            <a:r>
              <a:rPr lang="fr-FR" i="1" dirty="0">
                <a:solidFill>
                  <a:srgbClr val="AA0110"/>
                </a:solidFill>
                <a:latin typeface="Constantia"/>
                <a:cs typeface="Constantia"/>
              </a:rPr>
              <a:t>Refrain</a:t>
            </a: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 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endParaRPr lang="fr-FR" dirty="0">
              <a:solidFill>
                <a:srgbClr val="AA011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Oh, vive le </a:t>
            </a:r>
            <a:r>
              <a:rPr lang="fr-FR" baseline="30000" dirty="0" smtClean="0">
                <a:solidFill>
                  <a:srgbClr val="AA0110"/>
                </a:solidFill>
                <a:latin typeface="Constantia"/>
                <a:cs typeface="Constantia"/>
              </a:rPr>
              <a:t>4</a:t>
            </a:r>
            <a:r>
              <a:rPr lang="fr-FR" u="sng" dirty="0" smtClean="0">
                <a:solidFill>
                  <a:srgbClr val="AA0110"/>
                </a:solidFill>
                <a:latin typeface="Constantia"/>
                <a:cs typeface="Constantia"/>
              </a:rPr>
              <a:t>_________</a:t>
            </a:r>
            <a:r>
              <a:rPr lang="fr-FR" b="1" dirty="0" smtClean="0">
                <a:solidFill>
                  <a:srgbClr val="AA0110"/>
                </a:solidFill>
                <a:latin typeface="Constantia"/>
                <a:cs typeface="Constantia"/>
              </a:rPr>
              <a:t>, vive </a:t>
            </a: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le vent!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Vive le vent d'hiver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qui s'en va sifflant, soufflant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dans les grands </a:t>
            </a: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5</a:t>
            </a:r>
            <a:r>
              <a:rPr lang="fr-FR" u="sng" dirty="0">
                <a:solidFill>
                  <a:srgbClr val="AA0110"/>
                </a:solidFill>
                <a:latin typeface="Constantia"/>
                <a:cs typeface="Constantia"/>
              </a:rPr>
              <a:t>_______________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verts! 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Oh! Vive le vent, vive le vent! 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Vive le vent d‘hiver!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Boule de neige et jour de l'an </a:t>
            </a:r>
            <a:b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et bonne </a:t>
            </a: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6</a:t>
            </a:r>
            <a:r>
              <a:rPr lang="fr-FR" u="sng" dirty="0">
                <a:solidFill>
                  <a:srgbClr val="AA0110"/>
                </a:solidFill>
                <a:latin typeface="Constantia"/>
                <a:cs typeface="Constantia"/>
              </a:rPr>
              <a:t>________________</a:t>
            </a:r>
          </a:p>
          <a:p>
            <a:pPr>
              <a:lnSpc>
                <a:spcPct val="90000"/>
              </a:lnSpc>
            </a:pPr>
            <a:r>
              <a:rPr lang="fr-FR" b="1" dirty="0">
                <a:solidFill>
                  <a:srgbClr val="AA0110"/>
                </a:solidFill>
                <a:latin typeface="Constantia"/>
                <a:cs typeface="Constantia"/>
              </a:rPr>
              <a:t>grand-mère!</a:t>
            </a: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59462" y="116632"/>
            <a:ext cx="4321050" cy="627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r-FR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Et le vieux monsieur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descend vers le village,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c'est l’heure où tout est </a:t>
            </a:r>
          </a:p>
          <a:p>
            <a:pPr>
              <a:lnSpc>
                <a:spcPct val="90000"/>
              </a:lnSpc>
            </a:pP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7</a:t>
            </a: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_______________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et l’ombre danse au coin du feu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Mais dans chaque </a:t>
            </a: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8</a:t>
            </a: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_____________</a:t>
            </a: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il flotte un air de fête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partout la table est prête</a:t>
            </a:r>
            <a:b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</a:b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et l'on entend la même </a:t>
            </a:r>
            <a:r>
              <a:rPr lang="fr-FR" baseline="30000" dirty="0">
                <a:solidFill>
                  <a:srgbClr val="AA0110"/>
                </a:solidFill>
                <a:latin typeface="Constantia"/>
                <a:cs typeface="Constantia"/>
              </a:rPr>
              <a:t>9</a:t>
            </a:r>
            <a:r>
              <a:rPr lang="fr-FR" dirty="0">
                <a:solidFill>
                  <a:srgbClr val="AA0110"/>
                </a:solidFill>
                <a:latin typeface="Constantia"/>
                <a:cs typeface="Constantia"/>
              </a:rPr>
              <a:t>__________________</a:t>
            </a: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AA011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r>
              <a:rPr lang="fr-FR" i="1" dirty="0">
                <a:solidFill>
                  <a:srgbClr val="AA0110"/>
                </a:solidFill>
                <a:latin typeface="Constantia"/>
                <a:cs typeface="Constantia"/>
              </a:rPr>
              <a:t>Refrain  </a:t>
            </a:r>
          </a:p>
          <a:p>
            <a:pPr>
              <a:lnSpc>
                <a:spcPct val="90000"/>
              </a:lnSpc>
            </a:pPr>
            <a:endParaRPr lang="fr-FR" i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r>
              <a:rPr lang="fr-FR" sz="1400" i="1" dirty="0" err="1">
                <a:solidFill>
                  <a:srgbClr val="C00000"/>
                </a:solidFill>
                <a:latin typeface="Constantia"/>
                <a:cs typeface="Constantia"/>
                <a:hlinkClick r:id="rId3"/>
              </a:rPr>
              <a:t>https</a:t>
            </a:r>
            <a:r>
              <a:rPr lang="fr-FR" sz="1400" i="1" dirty="0">
                <a:solidFill>
                  <a:srgbClr val="C00000"/>
                </a:solidFill>
                <a:latin typeface="Constantia"/>
                <a:cs typeface="Constantia"/>
                <a:hlinkClick r:id="rId3"/>
              </a:rPr>
              <a:t>://</a:t>
            </a:r>
            <a:r>
              <a:rPr lang="fr-FR" sz="1400" i="1" dirty="0" err="1">
                <a:solidFill>
                  <a:srgbClr val="C00000"/>
                </a:solidFill>
                <a:latin typeface="Constantia"/>
                <a:cs typeface="Constantia"/>
                <a:hlinkClick r:id="rId3"/>
              </a:rPr>
              <a:t>www.youtube.com</a:t>
            </a:r>
            <a:r>
              <a:rPr lang="fr-FR" sz="1400" i="1" dirty="0">
                <a:solidFill>
                  <a:srgbClr val="C00000"/>
                </a:solidFill>
                <a:latin typeface="Constantia"/>
                <a:cs typeface="Constantia"/>
                <a:hlinkClick r:id="rId3"/>
              </a:rPr>
              <a:t>/</a:t>
            </a:r>
            <a:r>
              <a:rPr lang="fr-FR" sz="1400" i="1" dirty="0" err="1">
                <a:solidFill>
                  <a:srgbClr val="C00000"/>
                </a:solidFill>
                <a:latin typeface="Constantia"/>
                <a:cs typeface="Constantia"/>
                <a:hlinkClick r:id="rId3"/>
              </a:rPr>
              <a:t>watch?v</a:t>
            </a:r>
            <a:r>
              <a:rPr lang="fr-FR" sz="1400" i="1" dirty="0">
                <a:solidFill>
                  <a:srgbClr val="C00000"/>
                </a:solidFill>
                <a:latin typeface="Constantia"/>
                <a:cs typeface="Constantia"/>
                <a:hlinkClick r:id="rId3"/>
              </a:rPr>
              <a:t>=vkkiQWBFqT0</a:t>
            </a:r>
            <a:endParaRPr lang="fr-FR" sz="1400" i="1" dirty="0">
              <a:solidFill>
                <a:srgbClr val="C00000"/>
              </a:solidFill>
              <a:latin typeface="Constantia"/>
              <a:cs typeface="Constantia"/>
            </a:endParaRPr>
          </a:p>
        </p:txBody>
      </p:sp>
      <p:pic>
        <p:nvPicPr>
          <p:cNvPr id="8" name="Picture 6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641874" cy="2689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8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80" y="27287"/>
            <a:ext cx="3601416" cy="521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>
              <a:ln w="11430"/>
              <a:solidFill>
                <a:srgbClr val="CC7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6409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1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8b72b8af4b86fba7ffaba5fc92c811a7e3de0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TM02455519[[fn=Inverno]]</Template>
  <TotalTime>1188</TotalTime>
  <Words>266</Words>
  <Application>Microsoft Office PowerPoint</Application>
  <PresentationFormat>Apresentação no Ecrã (4:3)</PresentationFormat>
  <Paragraphs>69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Winter</vt:lpstr>
      <vt:lpstr>Apresentação do PowerPoint</vt:lpstr>
      <vt:lpstr>C’est Noël!</vt:lpstr>
      <vt:lpstr>C’est Noël!</vt:lpstr>
      <vt:lpstr>C’est Noël!</vt:lpstr>
      <vt:lpstr>C’est Noël!</vt:lpstr>
      <vt:lpstr>C’est Noël!</vt:lpstr>
      <vt:lpstr>C’est Noël!</vt:lpstr>
      <vt:lpstr>Vive le vent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Celina Parente</dc:creator>
  <cp:lastModifiedBy>HP AU101NP</cp:lastModifiedBy>
  <cp:revision>212</cp:revision>
  <dcterms:created xsi:type="dcterms:W3CDTF">2017-12-05T07:38:22Z</dcterms:created>
  <dcterms:modified xsi:type="dcterms:W3CDTF">2018-06-25T15:01:40Z</dcterms:modified>
</cp:coreProperties>
</file>