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2" d="100"/>
          <a:sy n="82" d="100"/>
        </p:scale>
        <p:origin x="-136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l-GR"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l-GR"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l-GR"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l-GR"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l-GR"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l-GR"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l-GR"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11/25/15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11/25/15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11/25/15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l-GR"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l-GR"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11/25/15</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latin typeface="Arial"/>
                <a:cs typeface="Arial"/>
              </a:rPr>
              <a:t>Πυραμίδα της διατροφής</a:t>
            </a:r>
            <a:endParaRPr lang="en-US" dirty="0">
              <a:latin typeface="Arial"/>
              <a:cs typeface="Arial"/>
            </a:endParaRPr>
          </a:p>
        </p:txBody>
      </p:sp>
      <p:sp>
        <p:nvSpPr>
          <p:cNvPr id="3" name="Subtitle 2"/>
          <p:cNvSpPr>
            <a:spLocks noGrp="1"/>
          </p:cNvSpPr>
          <p:nvPr>
            <p:ph type="subTitle" idx="1"/>
          </p:nvPr>
        </p:nvSpPr>
        <p:spPr/>
        <p:txBody>
          <a:bodyPr/>
          <a:lstStyle/>
          <a:p>
            <a:r>
              <a:rPr lang="el-GR" dirty="0" smtClean="0">
                <a:latin typeface="Arial"/>
                <a:cs typeface="Arial"/>
              </a:rPr>
              <a:t>Για την ενότητα μαθημάτων «Διατροφή &amp; Άσκηση»</a:t>
            </a:r>
            <a:endParaRPr lang="en-US" dirty="0">
              <a:latin typeface="Arial"/>
              <a:cs typeface="Arial"/>
            </a:endParaRPr>
          </a:p>
        </p:txBody>
      </p:sp>
    </p:spTree>
    <p:extLst>
      <p:ext uri="{BB962C8B-B14F-4D97-AF65-F5344CB8AC3E}">
        <p14:creationId xmlns:p14="http://schemas.microsoft.com/office/powerpoint/2010/main" val="4134894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b="1" dirty="0">
                <a:latin typeface="Arial"/>
                <a:cs typeface="Arial"/>
              </a:rPr>
              <a:t>Κρέας:</a:t>
            </a:r>
            <a:r>
              <a:rPr lang="el-GR" sz="2800" dirty="0">
                <a:latin typeface="Arial"/>
                <a:cs typeface="Arial"/>
              </a:rPr>
              <a:t> Μοσχάρι, χοιρινό, κοτόπουλο, ψάρια, αυγά, ξηροί καρποί, όσπρια</a:t>
            </a:r>
            <a:r>
              <a:rPr lang="el-GR" sz="2800" dirty="0"/>
              <a:t/>
            </a:r>
            <a:br>
              <a:rPr lang="el-GR" sz="2800" dirty="0"/>
            </a:br>
            <a:endParaRPr lang="en-US" sz="2800" dirty="0"/>
          </a:p>
        </p:txBody>
      </p:sp>
      <p:sp>
        <p:nvSpPr>
          <p:cNvPr id="3" name="Content Placeholder 2"/>
          <p:cNvSpPr>
            <a:spLocks noGrp="1"/>
          </p:cNvSpPr>
          <p:nvPr>
            <p:ph idx="1"/>
          </p:nvPr>
        </p:nvSpPr>
        <p:spPr/>
        <p:txBody>
          <a:bodyPr>
            <a:normAutofit/>
          </a:bodyPr>
          <a:lstStyle/>
          <a:p>
            <a:r>
              <a:rPr lang="el-GR" dirty="0">
                <a:latin typeface="Arial"/>
                <a:cs typeface="Arial"/>
              </a:rPr>
              <a:t>Από την ομάδα του κρέατος ιδιαίτερη έμφαση δίνεται στην καλή επιλογή. Τα ψάτια και τα όσπρια ωφελούν σε συχνή κατανάλωση ενώ το κόκκινο κρέας και τα πουλερικά με λίπος συστήνεται να καταναλώνονται πιο αραιά. Χρυσός κανόνας είναι η αφαίρεση του ορατού λίπους από τα κόκκινα κρέατα και τα πουλερικά</a:t>
            </a:r>
            <a:r>
              <a:rPr lang="el-GR" dirty="0" smtClean="0">
                <a:latin typeface="Arial"/>
                <a:cs typeface="Arial"/>
              </a:rPr>
              <a:t>!</a:t>
            </a:r>
          </a:p>
          <a:p>
            <a:r>
              <a:rPr lang="el-GR" dirty="0">
                <a:latin typeface="Arial"/>
                <a:cs typeface="Arial"/>
              </a:rPr>
              <a:t>Τα όσπρια και οι ξηροί καρποί αποτελούν καλές πηγές χορτοφαγικής πρωτεΐνης και γι αυτό συγκαταλέγονται σε αυτήν την ομάδα παρόλο που οι ξηροί καρποί για παράδειγμα μας δίνουν μεγάλη ποσότητα λιπαρών.</a:t>
            </a:r>
          </a:p>
          <a:p>
            <a:endParaRPr lang="el-GR" dirty="0" smtClean="0">
              <a:latin typeface="Arial"/>
              <a:cs typeface="Arial"/>
            </a:endParaRPr>
          </a:p>
          <a:p>
            <a:endParaRPr lang="el-GR" dirty="0">
              <a:latin typeface="Arial"/>
              <a:cs typeface="Arial"/>
            </a:endParaRPr>
          </a:p>
          <a:p>
            <a:endParaRPr lang="en-US" dirty="0"/>
          </a:p>
        </p:txBody>
      </p:sp>
    </p:spTree>
    <p:extLst>
      <p:ext uri="{BB962C8B-B14F-4D97-AF65-F5344CB8AC3E}">
        <p14:creationId xmlns:p14="http://schemas.microsoft.com/office/powerpoint/2010/main" val="3129709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yramid3.jpg"/>
          <p:cNvPicPr>
            <a:picLocks noGrp="1" noChangeAspect="1"/>
          </p:cNvPicPr>
          <p:nvPr>
            <p:ph idx="1"/>
          </p:nvPr>
        </p:nvPicPr>
        <p:blipFill>
          <a:blip r:embed="rId2">
            <a:extLst>
              <a:ext uri="{28A0092B-C50C-407E-A947-70E740481C1C}">
                <a14:useLocalDpi xmlns:a14="http://schemas.microsoft.com/office/drawing/2010/main" val="0"/>
              </a:ext>
            </a:extLst>
          </a:blip>
          <a:srcRect t="328" b="328"/>
          <a:stretch>
            <a:fillRect/>
          </a:stretch>
        </p:blipFill>
        <p:spPr>
          <a:xfrm>
            <a:off x="549275" y="392113"/>
            <a:ext cx="8042275" cy="6005512"/>
          </a:xfrm>
        </p:spPr>
      </p:pic>
    </p:spTree>
    <p:extLst>
      <p:ext uri="{BB962C8B-B14F-4D97-AF65-F5344CB8AC3E}">
        <p14:creationId xmlns:p14="http://schemas.microsoft.com/office/powerpoint/2010/main" val="2767523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635072"/>
            <a:ext cx="8042276" cy="5308529"/>
          </a:xfrm>
        </p:spPr>
        <p:txBody>
          <a:bodyPr>
            <a:normAutofit/>
          </a:bodyPr>
          <a:lstStyle/>
          <a:p>
            <a:r>
              <a:rPr lang="el-GR" dirty="0">
                <a:latin typeface="Arial"/>
                <a:cs typeface="Arial"/>
              </a:rPr>
              <a:t>Καταρχήν η πυραμίδα αυτή </a:t>
            </a:r>
            <a:r>
              <a:rPr lang="el-GR" b="1" dirty="0">
                <a:latin typeface="Arial"/>
                <a:cs typeface="Arial"/>
              </a:rPr>
              <a:t>δεν χωρίζεται πλέον σε επίπεδα</a:t>
            </a:r>
            <a:r>
              <a:rPr lang="el-GR" dirty="0">
                <a:latin typeface="Arial"/>
                <a:cs typeface="Arial"/>
              </a:rPr>
              <a:t> αλλά αποτελείται από μπάρες που ξεκινούν με διαφορετικό πάχος και στενεύουν στην κορυφή. Το νόημα πίσω από αυτή την απεικόνιση είναι ότι</a:t>
            </a:r>
          </a:p>
          <a:p>
            <a:r>
              <a:rPr lang="el-GR" dirty="0">
                <a:latin typeface="Arial"/>
                <a:cs typeface="Arial"/>
              </a:rPr>
              <a:t>1.      Πρέπει να υπάρχει μια </a:t>
            </a:r>
            <a:r>
              <a:rPr lang="el-GR" b="1" dirty="0">
                <a:latin typeface="Arial"/>
                <a:cs typeface="Arial"/>
              </a:rPr>
              <a:t>αναλογία </a:t>
            </a:r>
            <a:r>
              <a:rPr lang="el-GR" dirty="0">
                <a:latin typeface="Arial"/>
                <a:cs typeface="Arial"/>
              </a:rPr>
              <a:t>στο ποσοστό που συμμετέχει η κάθε ομάδα τροφίμων στην διατροφή μας (που φαίνεται με το διαφορετικό πάχος κάθε μπάρας)</a:t>
            </a:r>
          </a:p>
          <a:p>
            <a:r>
              <a:rPr lang="el-GR" dirty="0">
                <a:latin typeface="Arial"/>
                <a:cs typeface="Arial"/>
              </a:rPr>
              <a:t>2.      Πρέπει από την κάθε ομάδα να κάνουμε τις </a:t>
            </a:r>
            <a:r>
              <a:rPr lang="el-GR" b="1" dirty="0">
                <a:latin typeface="Arial"/>
                <a:cs typeface="Arial"/>
              </a:rPr>
              <a:t>καλύτερες επιλογές</a:t>
            </a:r>
            <a:r>
              <a:rPr lang="el-GR" dirty="0">
                <a:latin typeface="Arial"/>
                <a:cs typeface="Arial"/>
              </a:rPr>
              <a:t> (που φαίνεται από το στένεμα της κάθε μπάρας στην κορυφή)</a:t>
            </a:r>
          </a:p>
          <a:p>
            <a:endParaRPr lang="el-GR" dirty="0" smtClean="0"/>
          </a:p>
          <a:p>
            <a:endParaRPr lang="el-GR" dirty="0" smtClean="0"/>
          </a:p>
          <a:p>
            <a:endParaRPr lang="el-GR" dirty="0"/>
          </a:p>
          <a:p>
            <a:endParaRPr lang="en-US" dirty="0"/>
          </a:p>
        </p:txBody>
      </p:sp>
    </p:spTree>
    <p:extLst>
      <p:ext uri="{BB962C8B-B14F-4D97-AF65-F5344CB8AC3E}">
        <p14:creationId xmlns:p14="http://schemas.microsoft.com/office/powerpoint/2010/main" val="1802272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πυραμιδα της διατροφης.jpg"/>
          <p:cNvPicPr>
            <a:picLocks noGrp="1" noChangeAspect="1"/>
          </p:cNvPicPr>
          <p:nvPr>
            <p:ph idx="1"/>
          </p:nvPr>
        </p:nvPicPr>
        <p:blipFill>
          <a:blip r:embed="rId2">
            <a:extLst>
              <a:ext uri="{28A0092B-C50C-407E-A947-70E740481C1C}">
                <a14:useLocalDpi xmlns:a14="http://schemas.microsoft.com/office/drawing/2010/main" val="0"/>
              </a:ext>
            </a:extLst>
          </a:blip>
          <a:srcRect t="4311" b="4311"/>
          <a:stretch>
            <a:fillRect/>
          </a:stretch>
        </p:blipFill>
        <p:spPr>
          <a:xfrm>
            <a:off x="549275" y="0"/>
            <a:ext cx="8042275" cy="6858000"/>
          </a:xfrm>
        </p:spPr>
      </p:pic>
    </p:spTree>
    <p:extLst>
      <p:ext uri="{BB962C8B-B14F-4D97-AF65-F5344CB8AC3E}">
        <p14:creationId xmlns:p14="http://schemas.microsoft.com/office/powerpoint/2010/main" val="58783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02728"/>
            <a:ext cx="8042276" cy="867415"/>
          </a:xfrm>
        </p:spPr>
        <p:txBody>
          <a:bodyPr/>
          <a:lstStyle/>
          <a:p>
            <a:r>
              <a:rPr lang="el-GR" dirty="0"/>
              <a:t/>
            </a:r>
            <a:br>
              <a:rPr lang="el-GR" dirty="0"/>
            </a:br>
            <a:r>
              <a:rPr lang="el-GR" sz="2800" b="1" dirty="0">
                <a:latin typeface="Arial"/>
                <a:cs typeface="Arial"/>
              </a:rPr>
              <a:t>Δημητριακά:</a:t>
            </a:r>
            <a:r>
              <a:rPr lang="el-GR" sz="2800" dirty="0">
                <a:latin typeface="Arial"/>
                <a:cs typeface="Arial"/>
              </a:rPr>
              <a:t> Ψωμί, ρύζι, μακαρόνια, δημητριακά πρωινού, φρυγανιές, παξιμάδια</a:t>
            </a:r>
            <a:endParaRPr lang="en-US" sz="2800" dirty="0">
              <a:latin typeface="Arial"/>
              <a:cs typeface="Arial"/>
            </a:endParaRPr>
          </a:p>
        </p:txBody>
      </p:sp>
      <p:sp>
        <p:nvSpPr>
          <p:cNvPr id="3" name="Content Placeholder 2"/>
          <p:cNvSpPr>
            <a:spLocks noGrp="1"/>
          </p:cNvSpPr>
          <p:nvPr>
            <p:ph idx="1"/>
          </p:nvPr>
        </p:nvSpPr>
        <p:spPr>
          <a:xfrm>
            <a:off x="309769" y="1641893"/>
            <a:ext cx="8281782" cy="4301707"/>
          </a:xfrm>
        </p:spPr>
        <p:txBody>
          <a:bodyPr>
            <a:normAutofit fontScale="85000" lnSpcReduction="20000"/>
          </a:bodyPr>
          <a:lstStyle/>
          <a:p>
            <a:r>
              <a:rPr lang="el-GR" dirty="0" smtClean="0">
                <a:latin typeface="Arial"/>
                <a:cs typeface="Arial"/>
              </a:rPr>
              <a:t>Τα </a:t>
            </a:r>
            <a:r>
              <a:rPr lang="el-GR" dirty="0">
                <a:latin typeface="Arial"/>
                <a:cs typeface="Arial"/>
              </a:rPr>
              <a:t>τρόφιμα αυτής της κατηγορίας χωρίζονται σε ολικής άλεσης και επεξεργασμένα. Η διαφορά τους βρίσκεται στον τρόπο παραγωγής τους. </a:t>
            </a:r>
          </a:p>
          <a:p>
            <a:r>
              <a:rPr lang="el-GR" dirty="0">
                <a:latin typeface="Arial"/>
                <a:cs typeface="Arial"/>
              </a:rPr>
              <a:t>Τα μεν ολικής άλεσης προϊόντα προέρχονται από άλεση όλου του καρπού του αντίστοιχου σιτηρού. Παραδείγματα είναι όλα τα προίόντα που παρασκευάζονται με αλεύρι ολικής άλεσης  οποιουδήποτε σιτηρού (ψωμί από σιτάρι ολικής αλέσεως, φρυγανιές από σίκαλη ολικής αλέσεως, δημητριακά από βρώμη ολικής αλέσεως), το ανεπεξέργαστο ρύζι κ.α.</a:t>
            </a:r>
          </a:p>
          <a:p>
            <a:r>
              <a:rPr lang="el-GR" dirty="0">
                <a:latin typeface="Arial"/>
                <a:cs typeface="Arial"/>
              </a:rPr>
              <a:t>Αντίθετα  στα επεξεργασμένα κάποια μέρη του φλοιού του καρπού απομακρύνονται με στόχο την καλύτερη υφή και την μακρύτερη διάρκεια ζωής. Παραδείγματα είναι τα προϊόντα που φτιάχνονται από λευκό αλεύρι οποιουδήποτε σιτηρού (άσπρο ψωμί, άσπρες φρυγανιές) , άσπρα μακαρόνια και ρύζι  κ.α.</a:t>
            </a:r>
            <a:endParaRPr lang="en-US" dirty="0">
              <a:latin typeface="Arial"/>
              <a:cs typeface="Arial"/>
            </a:endParaRPr>
          </a:p>
        </p:txBody>
      </p:sp>
    </p:spTree>
    <p:extLst>
      <p:ext uri="{BB962C8B-B14F-4D97-AF65-F5344CB8AC3E}">
        <p14:creationId xmlns:p14="http://schemas.microsoft.com/office/powerpoint/2010/main" val="3618954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25282"/>
            <a:ext cx="8042276" cy="805456"/>
          </a:xfrm>
        </p:spPr>
        <p:txBody>
          <a:bodyPr/>
          <a:lstStyle/>
          <a:p>
            <a:r>
              <a:rPr lang="el-GR" sz="2800" b="1" dirty="0">
                <a:latin typeface="Arial"/>
                <a:cs typeface="Arial"/>
              </a:rPr>
              <a:t>Λαχανικά:</a:t>
            </a:r>
            <a:r>
              <a:rPr lang="el-GR" sz="2800" dirty="0">
                <a:latin typeface="Arial"/>
                <a:cs typeface="Arial"/>
              </a:rPr>
              <a:t> Όλα τα λαχανικά</a:t>
            </a:r>
            <a:r>
              <a:rPr lang="el-GR" sz="2800" dirty="0"/>
              <a:t>!</a:t>
            </a:r>
            <a:endParaRPr lang="en-US" sz="2800" dirty="0"/>
          </a:p>
        </p:txBody>
      </p:sp>
      <p:sp>
        <p:nvSpPr>
          <p:cNvPr id="3" name="Content Placeholder 2"/>
          <p:cNvSpPr>
            <a:spLocks noGrp="1"/>
          </p:cNvSpPr>
          <p:nvPr>
            <p:ph idx="1"/>
          </p:nvPr>
        </p:nvSpPr>
        <p:spPr>
          <a:xfrm>
            <a:off x="549275" y="1378570"/>
            <a:ext cx="8042276" cy="4565031"/>
          </a:xfrm>
        </p:spPr>
        <p:txBody>
          <a:bodyPr>
            <a:normAutofit fontScale="85000" lnSpcReduction="20000"/>
          </a:bodyPr>
          <a:lstStyle/>
          <a:p>
            <a:r>
              <a:rPr lang="el-GR" dirty="0">
                <a:latin typeface="Arial"/>
                <a:cs typeface="Arial"/>
              </a:rPr>
              <a:t>Σε αυτήν την ομάδα η πυραμίδα εξ' Αμερικής χωρίζει τα λαχανικά σε 5 κατηγορίες:</a:t>
            </a:r>
          </a:p>
          <a:p>
            <a:r>
              <a:rPr lang="el-GR" dirty="0">
                <a:latin typeface="Arial"/>
                <a:cs typeface="Arial"/>
              </a:rPr>
              <a:t>1.      Τα λαχανικά σκούρου πράσινου χρώματος π.χ σπανάκι, μαρούλι, χόρτα, μπρόκολο</a:t>
            </a:r>
          </a:p>
          <a:p>
            <a:r>
              <a:rPr lang="el-GR" dirty="0">
                <a:latin typeface="Arial"/>
                <a:cs typeface="Arial"/>
              </a:rPr>
              <a:t>2.      Τα λαχανικά πορτοκαλί χρώματος π.χ καρότα, γλυκοπατάτες, κολοκύθα</a:t>
            </a:r>
          </a:p>
          <a:p>
            <a:r>
              <a:rPr lang="el-GR" dirty="0">
                <a:latin typeface="Arial"/>
                <a:cs typeface="Arial"/>
              </a:rPr>
              <a:t>3.      Τα αμυλώδη λαχανικά π.χ καλαμπόκι, πατάτα, αρακάς</a:t>
            </a:r>
          </a:p>
          <a:p>
            <a:r>
              <a:rPr lang="el-GR" dirty="0">
                <a:latin typeface="Arial"/>
                <a:cs typeface="Arial"/>
              </a:rPr>
              <a:t>4.      Τα "υπόλοιπα"λαχανικά π.χ λάχανο, μελιτζάνες, κρεμμύδια, αγκινάρες, αγγούρια, μανιτάρια, κολοκυθάκια, ντομάτες</a:t>
            </a:r>
          </a:p>
          <a:p>
            <a:r>
              <a:rPr lang="el-GR" dirty="0">
                <a:latin typeface="Arial"/>
                <a:cs typeface="Arial"/>
              </a:rPr>
              <a:t>5.      Και ... τα όσπρια π.χ φακές, φασόλια, ρεβίθια, λόγω της πολύ θρεπτικής τους σύστασης και της ανάγκης για συχνή κατανάλωση (παρόλο που τονίζεται ότι θεωρούνται και μέρος της ομάδας του κρέατος γιατί αποτελούν καλη πηγή φυτικής πρωτεΐνης)</a:t>
            </a:r>
            <a:endParaRPr lang="en-US" dirty="0">
              <a:latin typeface="Arial"/>
              <a:cs typeface="Arial"/>
            </a:endParaRPr>
          </a:p>
        </p:txBody>
      </p:sp>
    </p:spTree>
    <p:extLst>
      <p:ext uri="{BB962C8B-B14F-4D97-AF65-F5344CB8AC3E}">
        <p14:creationId xmlns:p14="http://schemas.microsoft.com/office/powerpoint/2010/main" val="365085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44349"/>
          </a:xfrm>
        </p:spPr>
        <p:txBody>
          <a:bodyPr/>
          <a:lstStyle/>
          <a:p>
            <a:r>
              <a:rPr lang="el-GR" sz="2800" b="1" dirty="0">
                <a:latin typeface="Arial"/>
                <a:cs typeface="Arial"/>
              </a:rPr>
              <a:t>Φρούτα:</a:t>
            </a:r>
            <a:r>
              <a:rPr lang="el-GR" sz="2800" dirty="0">
                <a:latin typeface="Arial"/>
                <a:cs typeface="Arial"/>
              </a:rPr>
              <a:t> Όλα τα φρούτα και οι χυμοί</a:t>
            </a:r>
            <a:endParaRPr lang="en-US" sz="2800" dirty="0">
              <a:latin typeface="Arial"/>
              <a:cs typeface="Arial"/>
            </a:endParaRPr>
          </a:p>
        </p:txBody>
      </p:sp>
      <p:sp>
        <p:nvSpPr>
          <p:cNvPr id="3" name="Content Placeholder 2"/>
          <p:cNvSpPr>
            <a:spLocks noGrp="1"/>
          </p:cNvSpPr>
          <p:nvPr>
            <p:ph idx="1"/>
          </p:nvPr>
        </p:nvSpPr>
        <p:spPr>
          <a:xfrm>
            <a:off x="549275" y="1905215"/>
            <a:ext cx="8042276" cy="4038386"/>
          </a:xfrm>
        </p:spPr>
        <p:txBody>
          <a:bodyPr/>
          <a:lstStyle/>
          <a:p>
            <a:r>
              <a:rPr lang="el-GR" dirty="0" smtClean="0">
                <a:latin typeface="Arial"/>
                <a:cs typeface="Arial"/>
              </a:rPr>
              <a:t>Τα φρούτα μπορεί φρέσκα ή ξερά ή μέρος ενός 100% φρέσκου χυμού. Καλό είναι να υπάρχει μια μεγάλη ποικιλία με έμφαση στα φρούτα και όχι στους χυμούς</a:t>
            </a:r>
            <a:endParaRPr lang="en-US" dirty="0">
              <a:latin typeface="Arial"/>
              <a:cs typeface="Arial"/>
            </a:endParaRPr>
          </a:p>
        </p:txBody>
      </p:sp>
    </p:spTree>
    <p:extLst>
      <p:ext uri="{BB962C8B-B14F-4D97-AF65-F5344CB8AC3E}">
        <p14:creationId xmlns:p14="http://schemas.microsoft.com/office/powerpoint/2010/main" val="3535853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526645"/>
            <a:ext cx="8042276" cy="635072"/>
          </a:xfrm>
        </p:spPr>
        <p:txBody>
          <a:bodyPr/>
          <a:lstStyle/>
          <a:p>
            <a:r>
              <a:rPr lang="el-GR" dirty="0"/>
              <a:t/>
            </a:r>
            <a:br>
              <a:rPr lang="el-GR" dirty="0"/>
            </a:br>
            <a:r>
              <a:rPr lang="el-GR" sz="4800" b="1" dirty="0">
                <a:latin typeface="Arial"/>
                <a:cs typeface="Arial"/>
              </a:rPr>
              <a:t>Λιπαρά:</a:t>
            </a:r>
            <a:r>
              <a:rPr lang="el-GR" sz="4800" dirty="0">
                <a:latin typeface="Arial"/>
                <a:cs typeface="Arial"/>
              </a:rPr>
              <a:t> Όλα τα έλαια!</a:t>
            </a:r>
            <a:endParaRPr lang="en-US" dirty="0"/>
          </a:p>
        </p:txBody>
      </p:sp>
      <p:sp>
        <p:nvSpPr>
          <p:cNvPr id="3" name="Content Placeholder 2"/>
          <p:cNvSpPr>
            <a:spLocks noGrp="1"/>
          </p:cNvSpPr>
          <p:nvPr>
            <p:ph idx="1"/>
          </p:nvPr>
        </p:nvSpPr>
        <p:spPr/>
        <p:txBody>
          <a:bodyPr>
            <a:normAutofit/>
          </a:bodyPr>
          <a:lstStyle/>
          <a:p>
            <a:r>
              <a:rPr lang="el-GR" dirty="0">
                <a:latin typeface="Arial"/>
                <a:cs typeface="Arial"/>
              </a:rPr>
              <a:t>Στην ομάδα των λιπαρών ανήκουν όλα τα έλαια π.χ ελαιόλαδο, λινέλαιο, καλαμποκέλαιο και τα ελαιώδη προϊόντα πλούσια σε λίπος όπως βούτυρο,μαγιονέζα, σως, λίπος από κρέας κ.α. Υπάρχουν βέβαια και οι ξηροί καρποί που αποτελούνται κυρίως από λίπος αλλά επειδή θεωρούνται καλές πηγές χορτοφαγικής πρωτεΐνης τους βρίσκουμε στην ομάδα του κρέατος</a:t>
            </a:r>
            <a:endParaRPr lang="en-US" dirty="0">
              <a:latin typeface="Arial"/>
              <a:cs typeface="Arial"/>
            </a:endParaRPr>
          </a:p>
        </p:txBody>
      </p:sp>
    </p:spTree>
    <p:extLst>
      <p:ext uri="{BB962C8B-B14F-4D97-AF65-F5344CB8AC3E}">
        <p14:creationId xmlns:p14="http://schemas.microsoft.com/office/powerpoint/2010/main" val="49720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54896"/>
            <a:ext cx="8042276" cy="1022310"/>
          </a:xfrm>
        </p:spPr>
        <p:txBody>
          <a:bodyPr/>
          <a:lstStyle/>
          <a:p>
            <a:r>
              <a:rPr lang="el-GR" dirty="0"/>
              <a:t/>
            </a:r>
            <a:br>
              <a:rPr lang="el-GR" dirty="0"/>
            </a:br>
            <a:r>
              <a:rPr lang="el-GR" sz="2800" b="1" dirty="0">
                <a:latin typeface="Arial"/>
                <a:cs typeface="Arial"/>
              </a:rPr>
              <a:t>Γαλακτοκομικά:</a:t>
            </a:r>
            <a:r>
              <a:rPr lang="el-GR" sz="2800" dirty="0">
                <a:latin typeface="Arial"/>
                <a:cs typeface="Arial"/>
              </a:rPr>
              <a:t> Γάλα, γιαούρτι, τυρί</a:t>
            </a:r>
            <a:endParaRPr lang="en-US" sz="2800" dirty="0"/>
          </a:p>
        </p:txBody>
      </p:sp>
      <p:sp>
        <p:nvSpPr>
          <p:cNvPr id="3" name="Content Placeholder 2"/>
          <p:cNvSpPr>
            <a:spLocks noGrp="1"/>
          </p:cNvSpPr>
          <p:nvPr>
            <p:ph idx="1"/>
          </p:nvPr>
        </p:nvSpPr>
        <p:spPr/>
        <p:txBody>
          <a:bodyPr/>
          <a:lstStyle/>
          <a:p>
            <a:r>
              <a:rPr lang="el-GR" dirty="0">
                <a:latin typeface="Arial"/>
                <a:cs typeface="Arial"/>
              </a:rPr>
              <a:t>Στην ομάδα των γαλακτοκομικών ανήκουν όλα τα τρόφιμα πλούσια σε ασβέστιο, δηλαδή το γάλα, το γιαούρτι, τα τυριά, το ξινόγαλα κ.α</a:t>
            </a:r>
            <a:endParaRPr lang="en-US" dirty="0">
              <a:latin typeface="Arial"/>
              <a:cs typeface="Arial"/>
            </a:endParaRPr>
          </a:p>
        </p:txBody>
      </p:sp>
    </p:spTree>
    <p:extLst>
      <p:ext uri="{BB962C8B-B14F-4D97-AF65-F5344CB8AC3E}">
        <p14:creationId xmlns:p14="http://schemas.microsoft.com/office/powerpoint/2010/main" val="25939703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43</TotalTime>
  <Words>196</Words>
  <Application>Microsoft Macintosh PowerPoint</Application>
  <PresentationFormat>On-screen Show (4:3)</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Breeze</vt:lpstr>
      <vt:lpstr>Πυραμίδα της διατροφής</vt:lpstr>
      <vt:lpstr>PowerPoint Presentation</vt:lpstr>
      <vt:lpstr>PowerPoint Presentation</vt:lpstr>
      <vt:lpstr>PowerPoint Presentation</vt:lpstr>
      <vt:lpstr> Δημητριακά: Ψωμί, ρύζι, μακαρόνια, δημητριακά πρωινού, φρυγανιές, παξιμάδια</vt:lpstr>
      <vt:lpstr>Λαχανικά: Όλα τα λαχανικά!</vt:lpstr>
      <vt:lpstr>Φρούτα: Όλα τα φρούτα και οι χυμοί</vt:lpstr>
      <vt:lpstr> Λιπαρά: Όλα τα έλαια!</vt:lpstr>
      <vt:lpstr> Γαλακτοκομικά: Γάλα, γιαούρτι, τυρί</vt:lpstr>
      <vt:lpstr>Κρέας: Μοσχάρι, χοιρινό, κοτόπουλο, ψάρια, αυγά, ξηροί καρποί, όσπρια </vt:lpstr>
    </vt:vector>
  </TitlesOfParts>
  <Company>evie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Πυραμίδα της διατροφής</dc:title>
  <dc:creator>Evie Evagelou</dc:creator>
  <cp:lastModifiedBy>Evie Evagelou</cp:lastModifiedBy>
  <cp:revision>9</cp:revision>
  <dcterms:created xsi:type="dcterms:W3CDTF">2015-11-25T08:09:49Z</dcterms:created>
  <dcterms:modified xsi:type="dcterms:W3CDTF">2015-11-25T15:56:27Z</dcterms:modified>
</cp:coreProperties>
</file>