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2500-7B7D-45FD-A453-F35D68A6D1F9}" type="datetimeFigureOut">
              <a:rPr lang="el-GR" smtClean="0"/>
              <a:pPr/>
              <a:t>15/9/2016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AF3A-CBB0-42C5-BE12-35A084527CF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772400" cy="727071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ΠΩΣ ΝΑ ΔΗΜΙΟΥΡΓΗΣΩ ΜΙΑ</a:t>
            </a:r>
            <a:endParaRPr lang="el-GR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85852" y="5105400"/>
            <a:ext cx="6400800" cy="1752600"/>
          </a:xfrm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Στο μάθημα των ΕΙΚΑΣΤΙΚΩΝ και της ΚΑΛΛΙΤΕΧΝΙΚΗΣ ΠΑΙΔΕΙΑΣ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00034" y="1214422"/>
            <a:ext cx="80105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ΣΥΝΘΕΤΙΚΗ ΕΡΓΑΣΙΑ</a:t>
            </a:r>
            <a:endParaRPr lang="el-GR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4 - Εικόνα" descr="ΤΣΑ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500306"/>
            <a:ext cx="3357566" cy="251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* Γράψτε κείμενα και δημιουργήστε δικές σας χάρτινες κατασκευές: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" name="3 - Εικόνα" descr="ΚΑΣΤΡΑ ΣΧΕΔΙΑ 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571612"/>
            <a:ext cx="2143140" cy="2609868"/>
          </a:xfrm>
          <a:prstGeom prst="rect">
            <a:avLst/>
          </a:prstGeom>
        </p:spPr>
      </p:pic>
      <p:pic>
        <p:nvPicPr>
          <p:cNvPr id="5" name="4 - Εικόνα" descr="ΚΑΣΤΡΑ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286256"/>
            <a:ext cx="3786214" cy="2275983"/>
          </a:xfrm>
          <a:prstGeom prst="rect">
            <a:avLst/>
          </a:prstGeom>
        </p:spPr>
      </p:pic>
      <p:pic>
        <p:nvPicPr>
          <p:cNvPr id="6" name="5 - Εικόνα" descr="ΓΡΑΠΤΗ ΕΡΓΑΣΙΑ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86256"/>
            <a:ext cx="3881443" cy="2328866"/>
          </a:xfrm>
          <a:prstGeom prst="rect">
            <a:avLst/>
          </a:prstGeom>
        </p:spPr>
      </p:pic>
      <p:pic>
        <p:nvPicPr>
          <p:cNvPr id="7" name="6 - Εικόνα" descr="ΚΑΣΤΡΑ ΣΧΕΔΙΑ 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9" y="1643050"/>
            <a:ext cx="1954409" cy="2500310"/>
          </a:xfrm>
          <a:prstGeom prst="rect">
            <a:avLst/>
          </a:prstGeom>
        </p:spPr>
      </p:pic>
      <p:pic>
        <p:nvPicPr>
          <p:cNvPr id="8" name="7 - Εικόνα" descr="ΚΑΣΤΡΟ ΜΑΚΕΤΑ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1643050"/>
            <a:ext cx="3463737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ΚΑΣΤΡΑ ΣΧΕΔΙΑ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1214446" cy="1339296"/>
          </a:xfrm>
          <a:prstGeom prst="rect">
            <a:avLst/>
          </a:prstGeom>
        </p:spPr>
      </p:pic>
      <p:pic>
        <p:nvPicPr>
          <p:cNvPr id="4" name="3 - Εικόνα" descr="ΚΑΣΤΡΑ ΣΧΕΔΙΑ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1214426" cy="1335869"/>
          </a:xfrm>
          <a:prstGeom prst="rect">
            <a:avLst/>
          </a:prstGeom>
        </p:spPr>
      </p:pic>
      <p:pic>
        <p:nvPicPr>
          <p:cNvPr id="7" name="6 - Εικόνα" descr="IALYSOS. EIKASTIKA 2014 (1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28"/>
            <a:ext cx="5048285" cy="2839660"/>
          </a:xfrm>
          <a:prstGeom prst="rect">
            <a:avLst/>
          </a:prstGeom>
        </p:spPr>
      </p:pic>
      <p:pic>
        <p:nvPicPr>
          <p:cNvPr id="5" name="4 - Εικόνα" descr="ΚΑΣΤΡΑ ΣΧΕΔΙΑ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3" y="285728"/>
            <a:ext cx="2786082" cy="2928958"/>
          </a:xfrm>
          <a:prstGeom prst="rect">
            <a:avLst/>
          </a:prstGeom>
        </p:spPr>
      </p:pic>
      <p:pic>
        <p:nvPicPr>
          <p:cNvPr id="9" name="8 - Εικόνα" descr="IALYSOS. EIKASTIKA 2014 (3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976" y="3402205"/>
            <a:ext cx="7000924" cy="3335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nstruct.MALK summer 2016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nstruct.MALK summer 201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32272" y="1660909"/>
            <a:ext cx="6286544" cy="3536181"/>
          </a:xfrm>
          <a:prstGeom prst="rect">
            <a:avLst/>
          </a:prstGeom>
        </p:spPr>
      </p:pic>
      <p:pic>
        <p:nvPicPr>
          <p:cNvPr id="3" name="2 - Εικόνα" descr="ΠΟΛ.ΠΡΟΓΡ.ΜΑΚΕΤΩΝ 2013 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14290"/>
            <a:ext cx="4286280" cy="3212645"/>
          </a:xfrm>
          <a:prstGeom prst="rect">
            <a:avLst/>
          </a:prstGeom>
        </p:spPr>
      </p:pic>
      <p:pic>
        <p:nvPicPr>
          <p:cNvPr id="4" name="3 - Εικόνα" descr="ΠΟΛ.ΠΡΟΓΡ.ΜΑΚΕΤΩΝ 2013 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3500438"/>
            <a:ext cx="4295782" cy="3059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/>
              <a:t>Θέμα: </a:t>
            </a:r>
            <a:r>
              <a:rPr lang="el-GR" sz="3600" b="1" dirty="0" smtClean="0">
                <a:solidFill>
                  <a:srgbClr val="00B050"/>
                </a:solidFill>
              </a:rPr>
              <a:t>ΑΥΤΟΚΙΝΗΤΑ</a:t>
            </a:r>
            <a:r>
              <a:rPr lang="el-GR" sz="3600" dirty="0" smtClean="0"/>
              <a:t>- </a:t>
            </a:r>
            <a:r>
              <a:rPr lang="el-GR" sz="3600" dirty="0" smtClean="0"/>
              <a:t>Προσωπική έρευνα σε βιβλιογραφία, στο ίντερνετ, κ.τ.λ.: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3" name="2 - Εικόνα" descr="ΑΥΤΟ Auto 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3116"/>
            <a:ext cx="2838450" cy="3848100"/>
          </a:xfrm>
          <a:prstGeom prst="rect">
            <a:avLst/>
          </a:prstGeom>
        </p:spPr>
      </p:pic>
      <p:pic>
        <p:nvPicPr>
          <p:cNvPr id="4" name="3 - Εικόνα" descr="ΑΥΤΟ autowee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143116"/>
            <a:ext cx="2786082" cy="3832300"/>
          </a:xfrm>
          <a:prstGeom prst="rect">
            <a:avLst/>
          </a:prstGeom>
        </p:spPr>
      </p:pic>
      <p:pic>
        <p:nvPicPr>
          <p:cNvPr id="5" name="4 - Εικόνα" descr="ΑΥΤΟ mag-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2143116"/>
            <a:ext cx="2912527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ΓΡΑΠΤΗ ΕΡΓΑΣΙΑ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285728"/>
            <a:ext cx="1928825" cy="3506954"/>
          </a:xfrm>
          <a:prstGeom prst="rect">
            <a:avLst/>
          </a:prstGeom>
        </p:spPr>
      </p:pic>
      <p:pic>
        <p:nvPicPr>
          <p:cNvPr id="4" name="3 - Εικόνα" descr="ΓΡΑΠΤΗ ΕΡΓΑΣΙΑ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85728"/>
            <a:ext cx="1925094" cy="3500462"/>
          </a:xfrm>
          <a:prstGeom prst="rect">
            <a:avLst/>
          </a:prstGeom>
        </p:spPr>
      </p:pic>
      <p:pic>
        <p:nvPicPr>
          <p:cNvPr id="5" name="4 - Εικόνα" descr="ΑΥΤΟ pintar-colorir-carros-0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85728"/>
            <a:ext cx="2448686" cy="3571900"/>
          </a:xfrm>
          <a:prstGeom prst="rect">
            <a:avLst/>
          </a:prstGeom>
        </p:spPr>
      </p:pic>
      <p:pic>
        <p:nvPicPr>
          <p:cNvPr id="6" name="5 - Εικόνα" descr="inform1-186x1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6567" y="3393567"/>
            <a:ext cx="70866" cy="70866"/>
          </a:xfrm>
          <a:prstGeom prst="rect">
            <a:avLst/>
          </a:prstGeom>
        </p:spPr>
      </p:pic>
      <p:pic>
        <p:nvPicPr>
          <p:cNvPr id="7" name="6 - Εικόνα" descr="inform1-186x1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6567" y="3393567"/>
            <a:ext cx="70866" cy="70866"/>
          </a:xfrm>
          <a:prstGeom prst="rect">
            <a:avLst/>
          </a:prstGeom>
        </p:spPr>
      </p:pic>
      <p:pic>
        <p:nvPicPr>
          <p:cNvPr id="8" name="7 - Εικόνα" descr="samsung_hd_cams_237_sd_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520" y="1071546"/>
            <a:ext cx="3059994" cy="2038351"/>
          </a:xfrm>
          <a:prstGeom prst="rect">
            <a:avLst/>
          </a:prstGeom>
        </p:spPr>
      </p:pic>
      <p:pic>
        <p:nvPicPr>
          <p:cNvPr id="9" name="8 - Εικόνα" descr="ΑΥΤΟ Tucker_48_sxedi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" y="3993564"/>
            <a:ext cx="3587744" cy="2362786"/>
          </a:xfrm>
          <a:prstGeom prst="rect">
            <a:avLst/>
          </a:prstGeom>
        </p:spPr>
      </p:pic>
      <p:pic>
        <p:nvPicPr>
          <p:cNvPr id="10" name="9 - Εικόνα" descr="ΑΥΤΟ_prototype_blueprint_me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0" y="3571876"/>
            <a:ext cx="5067175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ΥΤΟ 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85728"/>
            <a:ext cx="2762250" cy="1657350"/>
          </a:xfrm>
          <a:prstGeom prst="rect">
            <a:avLst/>
          </a:prstGeom>
        </p:spPr>
      </p:pic>
      <p:pic>
        <p:nvPicPr>
          <p:cNvPr id="3" name="2 - Εικόνα" descr="ΑΥΤΟ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85728"/>
            <a:ext cx="5183186" cy="3512371"/>
          </a:xfrm>
          <a:prstGeom prst="rect">
            <a:avLst/>
          </a:prstGeom>
        </p:spPr>
      </p:pic>
      <p:pic>
        <p:nvPicPr>
          <p:cNvPr id="4" name="3 - Εικόνα" descr="ΑΥΤΟ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000240"/>
            <a:ext cx="2786082" cy="1847850"/>
          </a:xfrm>
          <a:prstGeom prst="rect">
            <a:avLst/>
          </a:prstGeom>
        </p:spPr>
      </p:pic>
      <p:pic>
        <p:nvPicPr>
          <p:cNvPr id="5" name="4 - Εικόνα" descr="ΑΥΤΟ 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929066"/>
            <a:ext cx="3209925" cy="2409825"/>
          </a:xfrm>
          <a:prstGeom prst="rect">
            <a:avLst/>
          </a:prstGeom>
        </p:spPr>
      </p:pic>
      <p:pic>
        <p:nvPicPr>
          <p:cNvPr id="6" name="5 - Εικόνα" descr="ΑΥΤΟ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4000504"/>
            <a:ext cx="2466975" cy="2357454"/>
          </a:xfrm>
          <a:prstGeom prst="rect">
            <a:avLst/>
          </a:prstGeom>
        </p:spPr>
      </p:pic>
      <p:pic>
        <p:nvPicPr>
          <p:cNvPr id="7" name="6 - Εικόνα" descr="ΑΥΤΟ 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43" y="3929066"/>
            <a:ext cx="2571769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1504"/>
          </a:xfrm>
        </p:spPr>
        <p:txBody>
          <a:bodyPr>
            <a:noAutofit/>
          </a:bodyPr>
          <a:lstStyle/>
          <a:p>
            <a:r>
              <a:rPr lang="el-GR" sz="2800" b="1" dirty="0" smtClean="0"/>
              <a:t>Θέμα: </a:t>
            </a:r>
            <a:r>
              <a:rPr lang="el-GR" sz="2800" b="1" dirty="0" smtClean="0">
                <a:solidFill>
                  <a:srgbClr val="00B050"/>
                </a:solidFill>
              </a:rPr>
              <a:t>«Σπίτια» </a:t>
            </a:r>
            <a:r>
              <a:rPr lang="el-GR" sz="2800" dirty="0" smtClean="0"/>
              <a:t>- Προσωπική έρευνα σε βιβλιογραφία, στο ίντερνετ, κ.τ.λ.:</a:t>
            </a:r>
            <a:br>
              <a:rPr lang="el-GR" sz="2800" dirty="0" smtClean="0"/>
            </a:br>
            <a:endParaRPr lang="el-GR" sz="2800" dirty="0"/>
          </a:p>
        </p:txBody>
      </p:sp>
      <p:pic>
        <p:nvPicPr>
          <p:cNvPr id="3" name="2 - Εικόνα" descr="ΣΠΙΤΙΑ ΖΙΝ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142984"/>
            <a:ext cx="2466153" cy="3286148"/>
          </a:xfrm>
          <a:prstGeom prst="rect">
            <a:avLst/>
          </a:prstGeom>
        </p:spPr>
      </p:pic>
      <p:pic>
        <p:nvPicPr>
          <p:cNvPr id="4" name="3 - Εικόνα" descr="ΣΠΙΤΙΑ αρχείο λήψης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1142984"/>
            <a:ext cx="2482813" cy="3357586"/>
          </a:xfrm>
          <a:prstGeom prst="rect">
            <a:avLst/>
          </a:prstGeom>
        </p:spPr>
      </p:pic>
      <p:pic>
        <p:nvPicPr>
          <p:cNvPr id="5" name="4 - Εικόνα" descr="ΣΠΙΤΙΑ ΠΕΡΙΟΔΙΚΟ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142984"/>
            <a:ext cx="2451165" cy="3357586"/>
          </a:xfrm>
          <a:prstGeom prst="rect">
            <a:avLst/>
          </a:prstGeom>
        </p:spPr>
      </p:pic>
      <p:pic>
        <p:nvPicPr>
          <p:cNvPr id="6" name="5 - Εικόνα" descr="ΣΠΙΤΙΑimages (1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4572008"/>
            <a:ext cx="3929090" cy="2053266"/>
          </a:xfrm>
          <a:prstGeom prst="rect">
            <a:avLst/>
          </a:prstGeom>
        </p:spPr>
      </p:pic>
      <p:pic>
        <p:nvPicPr>
          <p:cNvPr id="7" name="6 - Εικόνα" descr="inform1-186x18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4643446"/>
            <a:ext cx="1749945" cy="1749945"/>
          </a:xfrm>
          <a:prstGeom prst="rect">
            <a:avLst/>
          </a:prstGeom>
        </p:spPr>
      </p:pic>
      <p:pic>
        <p:nvPicPr>
          <p:cNvPr id="8" name="7 - Εικόνα" descr="garmin_virb_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4857760"/>
            <a:ext cx="1981200" cy="127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ΠΙΤΙΑ sxedi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4071966" cy="3071834"/>
          </a:xfrm>
          <a:prstGeom prst="rect">
            <a:avLst/>
          </a:prstGeom>
        </p:spPr>
      </p:pic>
      <p:pic>
        <p:nvPicPr>
          <p:cNvPr id="3" name="2 - Εικόνα" descr="ΓΡΑΠΤ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3366800"/>
            <a:ext cx="3380276" cy="3161724"/>
          </a:xfrm>
          <a:prstGeom prst="rect">
            <a:avLst/>
          </a:prstGeom>
        </p:spPr>
      </p:pic>
      <p:pic>
        <p:nvPicPr>
          <p:cNvPr id="4" name="3 - Εικόνα" descr="ΣΠΙΤΙΑ sxedio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14290"/>
            <a:ext cx="4357718" cy="3071834"/>
          </a:xfrm>
          <a:prstGeom prst="rect">
            <a:avLst/>
          </a:prstGeom>
        </p:spPr>
      </p:pic>
      <p:pic>
        <p:nvPicPr>
          <p:cNvPr id="5" name="4 - Εικόνα" descr="ΣΠΙΤΙΑ ΣΧΕΔΙΟ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7" y="3357562"/>
            <a:ext cx="507209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612022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5689600" cy="4267200"/>
          </a:xfrm>
          <a:prstGeom prst="rect">
            <a:avLst/>
          </a:prstGeom>
        </p:spPr>
      </p:pic>
      <p:pic>
        <p:nvPicPr>
          <p:cNvPr id="3" name="2 - Εικόνα" descr="IMG_2585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664340"/>
            <a:ext cx="5244174" cy="3928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ΠΩΣ ΞΕΚΙΝΑΩ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700" dirty="0" smtClean="0"/>
              <a:t>με τη Συνθετική Εργασία μου</a:t>
            </a:r>
            <a:endParaRPr lang="el-GR" sz="27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Πρώτα από όλα </a:t>
            </a:r>
            <a:r>
              <a:rPr lang="el-GR" b="1" dirty="0" smtClean="0"/>
              <a:t>ψυχραιμία : ούτε ο πρώτος είσαι, ούτε ο τελευταίος που θα συνθέσεις μια εργασία. </a:t>
            </a:r>
          </a:p>
          <a:p>
            <a:r>
              <a:rPr lang="el-GR" dirty="0" smtClean="0"/>
              <a:t> </a:t>
            </a:r>
            <a:r>
              <a:rPr lang="el-GR" dirty="0" smtClean="0"/>
              <a:t>Ακόμα καλύτερα : μπορεί αυτή να είναι η πρώτη συνθετική δυο εργασία, σίγουρα πάντως δεν θα είναι η …τελευταία. Η σύνθεση και οπωσδήποτε η εργασία μας ακολουθούν σε όλο τον δημιουργικό βίο μας. </a:t>
            </a:r>
          </a:p>
          <a:p>
            <a:r>
              <a:rPr lang="el-GR" dirty="0" smtClean="0"/>
              <a:t> </a:t>
            </a:r>
            <a:r>
              <a:rPr lang="el-GR" dirty="0" smtClean="0"/>
              <a:t>Μην το πάρεις όμως </a:t>
            </a:r>
            <a:r>
              <a:rPr lang="el-GR" b="1" dirty="0" smtClean="0"/>
              <a:t>αψήφιστα : στο δεύτερο τετράμηνο ο βαθμός των γραπτών σου θα είναι η ..συνθετική σου εργασία.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_DSC9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285727"/>
            <a:ext cx="3802483" cy="3000397"/>
          </a:xfrm>
          <a:prstGeom prst="rect">
            <a:avLst/>
          </a:prstGeom>
        </p:spPr>
      </p:pic>
      <p:pic>
        <p:nvPicPr>
          <p:cNvPr id="3" name="2 - Εικόνα" descr="_DSC95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728"/>
            <a:ext cx="4269716" cy="3027162"/>
          </a:xfrm>
          <a:prstGeom prst="rect">
            <a:avLst/>
          </a:prstGeom>
        </p:spPr>
      </p:pic>
      <p:pic>
        <p:nvPicPr>
          <p:cNvPr id="4" name="3 - Εικόνα" descr="ΣΠΙΤΙΑ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500413"/>
            <a:ext cx="3857651" cy="2857520"/>
          </a:xfrm>
          <a:prstGeom prst="rect">
            <a:avLst/>
          </a:prstGeom>
        </p:spPr>
      </p:pic>
      <p:pic>
        <p:nvPicPr>
          <p:cNvPr id="5" name="4 - Εικόνα" descr="ΣΠΙΤΙΑ DSC04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286280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ΠΙΤΙΑ ΦΩ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2869680" cy="3429024"/>
          </a:xfrm>
          <a:prstGeom prst="rect">
            <a:avLst/>
          </a:prstGeom>
        </p:spPr>
      </p:pic>
      <p:pic>
        <p:nvPicPr>
          <p:cNvPr id="3" name="2 - Εικόνα" descr="ΣΠΙΤΙΑ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40" y="357166"/>
            <a:ext cx="5824711" cy="3357586"/>
          </a:xfrm>
          <a:prstGeom prst="rect">
            <a:avLst/>
          </a:prstGeom>
        </p:spPr>
      </p:pic>
      <p:pic>
        <p:nvPicPr>
          <p:cNvPr id="4" name="3 - Εικόνα" descr="ΣΠΙΤΙΑ 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429000"/>
            <a:ext cx="8715436" cy="3036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onstruct.MALK summer 2016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52"/>
            <a:ext cx="6604046" cy="3714776"/>
          </a:xfrm>
          <a:prstGeom prst="rect">
            <a:avLst/>
          </a:prstGeom>
        </p:spPr>
      </p:pic>
      <p:pic>
        <p:nvPicPr>
          <p:cNvPr id="4" name="3 - Εικόνα" descr="construct.MALK summer 2016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446836"/>
            <a:ext cx="6350044" cy="3196874"/>
          </a:xfrm>
          <a:prstGeom prst="rect">
            <a:avLst/>
          </a:prstGeom>
        </p:spPr>
      </p:pic>
      <p:pic>
        <p:nvPicPr>
          <p:cNvPr id="2" name="1 - Εικόνα" descr="ΣΠΙΤΙΑ Milk_houses_kapaki.limghand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42852"/>
            <a:ext cx="3642832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* Εναλλακτικά θέματα για Σ.Ε. :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3" name="2 - Εικόνα" descr="carnival DIY.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1" y="1071546"/>
            <a:ext cx="3619525" cy="5429288"/>
          </a:xfrm>
          <a:prstGeom prst="rect">
            <a:avLst/>
          </a:prstGeom>
        </p:spPr>
      </p:pic>
      <p:pic>
        <p:nvPicPr>
          <p:cNvPr id="4" name="3 - Εικόνα" descr="MAS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1071546"/>
            <a:ext cx="4929222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7" y="214290"/>
            <a:ext cx="4371705" cy="6215106"/>
          </a:xfrm>
          <a:prstGeom prst="rect">
            <a:avLst/>
          </a:prstGeom>
        </p:spPr>
      </p:pic>
      <p:pic>
        <p:nvPicPr>
          <p:cNvPr id="3" name="2 - Εικόνα" descr="1150236_10205409765180303_95742942916802106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4226" y="1466377"/>
            <a:ext cx="6361825" cy="385765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80" y="357166"/>
            <a:ext cx="2304773" cy="3000396"/>
          </a:xfrm>
          <a:prstGeom prst="rect">
            <a:avLst/>
          </a:prstGeom>
        </p:spPr>
      </p:pic>
      <p:pic>
        <p:nvPicPr>
          <p:cNvPr id="3" name="2 - Εικόνα" descr="10476624_903005156383859_87514884203129183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57166"/>
            <a:ext cx="2314575" cy="3524250"/>
          </a:xfrm>
          <a:prstGeom prst="rect">
            <a:avLst/>
          </a:prstGeom>
        </p:spPr>
      </p:pic>
      <p:pic>
        <p:nvPicPr>
          <p:cNvPr id="4" name="3 - Εικόνα" descr="ANNE-BONN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214290"/>
            <a:ext cx="2386010" cy="3621433"/>
          </a:xfrm>
          <a:prstGeom prst="rect">
            <a:avLst/>
          </a:prstGeom>
        </p:spPr>
      </p:pic>
      <p:pic>
        <p:nvPicPr>
          <p:cNvPr id="5" name="4 - Εικόνα" descr="anime faces theor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3071810"/>
            <a:ext cx="2591225" cy="3448057"/>
          </a:xfrm>
          <a:prstGeom prst="rect">
            <a:avLst/>
          </a:prstGeom>
        </p:spPr>
      </p:pic>
      <p:pic>
        <p:nvPicPr>
          <p:cNvPr id="6" name="5 - Εικόνα" descr="DARK HORSE 5 writer47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2857496"/>
            <a:ext cx="2451835" cy="3757437"/>
          </a:xfrm>
          <a:prstGeom prst="rect">
            <a:avLst/>
          </a:prstGeom>
        </p:spPr>
      </p:pic>
      <p:pic>
        <p:nvPicPr>
          <p:cNvPr id="7" name="6 - Εικόνα" descr="golden child micke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0" y="3214686"/>
            <a:ext cx="2377478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6-1-09-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214842" cy="2250297"/>
          </a:xfrm>
          <a:prstGeom prst="rect">
            <a:avLst/>
          </a:prstGeom>
        </p:spPr>
      </p:pic>
      <p:pic>
        <p:nvPicPr>
          <p:cNvPr id="3" name="2 - Εικόνα" descr="182873_10200737181146220_29357762_n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16" y="285729"/>
            <a:ext cx="4095779" cy="3071834"/>
          </a:xfrm>
          <a:prstGeom prst="rect">
            <a:avLst/>
          </a:prstGeom>
        </p:spPr>
      </p:pic>
      <p:pic>
        <p:nvPicPr>
          <p:cNvPr id="4" name="3 - Εικόνα" descr="05032014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0" y="3429000"/>
            <a:ext cx="4146789" cy="3110092"/>
          </a:xfrm>
          <a:prstGeom prst="rect">
            <a:avLst/>
          </a:prstGeom>
        </p:spPr>
      </p:pic>
      <p:pic>
        <p:nvPicPr>
          <p:cNvPr id="5" name="4 - Εικόνα" descr="DSC007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1" y="2714620"/>
            <a:ext cx="4286280" cy="37861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n5143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4071966" cy="3053975"/>
          </a:xfrm>
          <a:prstGeom prst="rect">
            <a:avLst/>
          </a:prstGeom>
        </p:spPr>
      </p:pic>
      <p:pic>
        <p:nvPicPr>
          <p:cNvPr id="3" name="2 - Εικόνα" descr="ΑΕΡΟΠΛ 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3571876"/>
            <a:ext cx="5000660" cy="2695575"/>
          </a:xfrm>
          <a:prstGeom prst="rect">
            <a:avLst/>
          </a:prstGeom>
        </p:spPr>
      </p:pic>
      <p:pic>
        <p:nvPicPr>
          <p:cNvPr id="4" name="3 - Εικόνα" descr="ΓΗΠΕΔΟ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85729"/>
            <a:ext cx="4445003" cy="3071834"/>
          </a:xfrm>
          <a:prstGeom prst="rect">
            <a:avLst/>
          </a:prstGeom>
        </p:spPr>
      </p:pic>
      <p:pic>
        <p:nvPicPr>
          <p:cNvPr id="5" name="4 - Εικόνα" descr="ΑΕΡΟΠΛ. 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3571875"/>
            <a:ext cx="3429024" cy="27146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ΥΡΑΥΛΟ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714752"/>
            <a:ext cx="3682997" cy="2762248"/>
          </a:xfrm>
          <a:prstGeom prst="rect">
            <a:avLst/>
          </a:prstGeom>
        </p:spPr>
      </p:pic>
      <p:pic>
        <p:nvPicPr>
          <p:cNvPr id="3" name="2 - Εικόνα" descr="ΤΕΛΕΦΡΙ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071966" cy="3429024"/>
          </a:xfrm>
          <a:prstGeom prst="rect">
            <a:avLst/>
          </a:prstGeom>
        </p:spPr>
      </p:pic>
      <p:pic>
        <p:nvPicPr>
          <p:cNvPr id="4" name="3 - Εικόνα" descr="AITHIVAI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3714752"/>
            <a:ext cx="5000660" cy="2842212"/>
          </a:xfrm>
          <a:prstGeom prst="rect">
            <a:avLst/>
          </a:prstGeom>
        </p:spPr>
      </p:pic>
      <p:pic>
        <p:nvPicPr>
          <p:cNvPr id="5" name="4 - Εικόνα" descr="odontoglifides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214291"/>
            <a:ext cx="4457688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ALYSOS. EIKASTIKA 2014 (4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7858180" cy="3495979"/>
          </a:xfrm>
          <a:prstGeom prst="rect">
            <a:avLst/>
          </a:prstGeom>
        </p:spPr>
      </p:pic>
      <p:pic>
        <p:nvPicPr>
          <p:cNvPr id="3" name="2 - Εικόνα" descr="IALYSOS. EIKASTIKA 2014 (6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876"/>
            <a:ext cx="7858148" cy="31343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Ξεκινώντας…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5572164"/>
          </a:xfrm>
        </p:spPr>
        <p:txBody>
          <a:bodyPr>
            <a:normAutofit fontScale="25000" lnSpcReduction="20000"/>
          </a:bodyPr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l-GR" sz="8000" b="1" dirty="0" smtClean="0"/>
              <a:t>Διάλεξε </a:t>
            </a:r>
            <a:r>
              <a:rPr lang="el-GR" sz="8000" b="1" dirty="0" smtClean="0"/>
              <a:t>προσεκτικά το θέμα, χωρίς κριτήριό σου να είναι το </a:t>
            </a:r>
            <a:r>
              <a:rPr lang="el-GR" sz="8000" b="1" i="1" dirty="0" smtClean="0"/>
              <a:t>εύκολο ή δύσκολο, αλλά το συναρπαστικό ή και ενδιαφέρον. </a:t>
            </a:r>
            <a:r>
              <a:rPr lang="el-GR" sz="8000" dirty="0" smtClean="0"/>
              <a:t>Συχνά εύκολα θέματα δεν μας δίνουν τη δυνατότητα να γράψουμε πολλά για αυτά</a:t>
            </a:r>
            <a:r>
              <a:rPr lang="el-GR" sz="8000" dirty="0" smtClean="0"/>
              <a:t>.</a:t>
            </a:r>
          </a:p>
          <a:p>
            <a:pPr>
              <a:buNone/>
            </a:pPr>
            <a:r>
              <a:rPr lang="el-GR" sz="8000" b="1" i="1" dirty="0" smtClean="0"/>
              <a:t> </a:t>
            </a:r>
            <a:endParaRPr lang="el-GR" sz="8000" b="1" i="1" dirty="0" smtClean="0"/>
          </a:p>
          <a:p>
            <a:r>
              <a:rPr lang="el-GR" sz="8000" dirty="0" smtClean="0"/>
              <a:t>Διάλεξε </a:t>
            </a:r>
            <a:r>
              <a:rPr lang="el-GR" sz="8000" dirty="0" smtClean="0"/>
              <a:t>προσεκτικά τον/την </a:t>
            </a:r>
            <a:r>
              <a:rPr lang="el-GR" sz="8000" dirty="0" smtClean="0"/>
              <a:t>συμμαθητή/τρια </a:t>
            </a:r>
            <a:r>
              <a:rPr lang="el-GR" sz="8000" dirty="0" smtClean="0"/>
              <a:t>με τον οποίον θα συνεργαστείς. Φρόντισε να είσαι και εσύ τόσο συνεργάσιμος όσο απαιτείς και από αυτόν. </a:t>
            </a:r>
            <a:r>
              <a:rPr lang="el-GR" sz="8000" b="1" dirty="0" smtClean="0"/>
              <a:t>Σε κάθε περίπτωση όμως οι εργασίες σας βαθμολογούνται ξεχωριστά. </a:t>
            </a:r>
            <a:endParaRPr lang="el-GR" sz="8000" b="1" dirty="0" smtClean="0"/>
          </a:p>
          <a:p>
            <a:endParaRPr lang="el-GR" sz="8000" dirty="0" smtClean="0"/>
          </a:p>
          <a:p>
            <a:r>
              <a:rPr lang="el-GR" sz="8000" b="1" dirty="0" smtClean="0"/>
              <a:t>Βρες </a:t>
            </a:r>
            <a:r>
              <a:rPr lang="el-GR" sz="8000" b="1" dirty="0" smtClean="0"/>
              <a:t>όσα περισσότερα στοιχεία μπορείς. </a:t>
            </a:r>
            <a:r>
              <a:rPr lang="el-GR" sz="8000" dirty="0" smtClean="0"/>
              <a:t>Χρησιμοποίησε τις δικές μου πηγές, </a:t>
            </a:r>
            <a:r>
              <a:rPr lang="el-GR" sz="8000" b="1" dirty="0" smtClean="0"/>
              <a:t>εγκυκλοπαίδειες, βιβλία του σχολείου, ιδιαίτερα το </a:t>
            </a:r>
            <a:r>
              <a:rPr lang="el-GR" sz="8000" b="1" dirty="0" smtClean="0"/>
              <a:t>ΔΙΑΔΙΚΤΥΟ</a:t>
            </a:r>
            <a:r>
              <a:rPr lang="el-GR" sz="8000" b="1" dirty="0" smtClean="0"/>
              <a:t>.</a:t>
            </a:r>
            <a:endParaRPr lang="el-GR" sz="8000" b="1" dirty="0" smtClean="0"/>
          </a:p>
          <a:p>
            <a:endParaRPr lang="el-GR" sz="8000" b="1" dirty="0" smtClean="0"/>
          </a:p>
          <a:p>
            <a:r>
              <a:rPr lang="el-GR" sz="8000" b="1" dirty="0" smtClean="0"/>
              <a:t>Συνεργάσου </a:t>
            </a:r>
            <a:r>
              <a:rPr lang="el-GR" sz="8000" b="1" dirty="0" smtClean="0"/>
              <a:t>: δεν τα ξέρεις όλα ! Μίλησε με τον / την συνεργάτη σου, συζήτησε οποιαδήποτε δυσκολία με τον καθηγητή </a:t>
            </a:r>
            <a:r>
              <a:rPr lang="el-GR" sz="8000" i="1" dirty="0" smtClean="0"/>
              <a:t>σου (δυστυχώς για αυτόν, είναι υποχρεωμένος να λύσει τα όποια προβλήματά σου, όχι όμως να γράψει την εργασία σου…) </a:t>
            </a:r>
            <a:endParaRPr lang="el-GR" sz="8000" i="1" dirty="0" smtClean="0"/>
          </a:p>
          <a:p>
            <a:endParaRPr lang="el-GR" sz="8000" i="1" dirty="0" smtClean="0"/>
          </a:p>
          <a:p>
            <a:r>
              <a:rPr lang="el-GR" sz="8000" dirty="0" smtClean="0"/>
              <a:t>Τελικά </a:t>
            </a:r>
            <a:r>
              <a:rPr lang="el-GR" sz="8000" dirty="0" smtClean="0"/>
              <a:t>και πάνω απ</a:t>
            </a:r>
            <a:r>
              <a:rPr lang="el-GR" sz="8000" dirty="0" smtClean="0"/>
              <a:t>΄ όλα </a:t>
            </a:r>
            <a:r>
              <a:rPr lang="el-GR" sz="8000" dirty="0" smtClean="0"/>
              <a:t>: με τη συνθετική </a:t>
            </a:r>
            <a:r>
              <a:rPr lang="el-GR" sz="8000" b="1" dirty="0" smtClean="0"/>
              <a:t>εργασία μαθαίνουμε να συνυπάρχουμε. </a:t>
            </a:r>
          </a:p>
          <a:p>
            <a:endParaRPr lang="el-GR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Ευχαριστώ που παρακολουθήσατε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6000" b="1" dirty="0" smtClean="0"/>
              <a:t>ΚΑΛΗ ΕΠΙΤΥΧΙΑ!!!</a:t>
            </a:r>
            <a:endParaRPr lang="el-GR" sz="6000" b="1" dirty="0"/>
          </a:p>
        </p:txBody>
      </p:sp>
      <p:pic>
        <p:nvPicPr>
          <p:cNvPr id="3" name="2 - Εικόνα" descr="back2schoo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2500306"/>
            <a:ext cx="2028825" cy="2266950"/>
          </a:xfrm>
          <a:prstGeom prst="rect">
            <a:avLst/>
          </a:prstGeom>
        </p:spPr>
      </p:pic>
      <p:pic>
        <p:nvPicPr>
          <p:cNvPr id="4" name="3 - Εικόνα" descr="61c82096e507e5f40d68050410bd69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1785926"/>
            <a:ext cx="4572000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…στη συνέχεια: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5340369"/>
          </a:xfrm>
        </p:spPr>
        <p:txBody>
          <a:bodyPr>
            <a:noAutofit/>
          </a:bodyPr>
          <a:lstStyle/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 </a:t>
            </a:r>
            <a:r>
              <a:rPr lang="el-GR" sz="2400" dirty="0" smtClean="0"/>
              <a:t>Κάθε θέμα έχει ένα κύκλο ενδιαφερόντων : άρχισε να ψάχνεις, </a:t>
            </a:r>
            <a:r>
              <a:rPr lang="el-GR" sz="2400" b="1" dirty="0" smtClean="0"/>
              <a:t>να συγκεντρώνεις στοιχεία, να σκέφτεσαι πού θα επιμείνεις. </a:t>
            </a:r>
          </a:p>
          <a:p>
            <a:r>
              <a:rPr lang="el-GR" sz="2400" dirty="0" smtClean="0"/>
              <a:t> </a:t>
            </a:r>
            <a:r>
              <a:rPr lang="el-GR" sz="2400" b="1" dirty="0" smtClean="0"/>
              <a:t>Μην βιάζεσαι να γράψεις </a:t>
            </a:r>
            <a:r>
              <a:rPr lang="el-GR" sz="2400" dirty="0" smtClean="0"/>
              <a:t>: αυτό είναι το τελευταίο στάδιο! </a:t>
            </a:r>
          </a:p>
          <a:p>
            <a:r>
              <a:rPr lang="el-GR" sz="2400" b="1" dirty="0" smtClean="0"/>
              <a:t>Μην </a:t>
            </a:r>
            <a:r>
              <a:rPr lang="el-GR" sz="2400" b="1" dirty="0" smtClean="0"/>
              <a:t>σπαταλάς χρόνο : </a:t>
            </a:r>
            <a:r>
              <a:rPr lang="el-GR" sz="2400" dirty="0" smtClean="0"/>
              <a:t>αν δουλεύεις λίγο, αλλά μεθοδικά, δεν θα καταλάβεις για πότε ολοκλήρωσες την εργασία σου. </a:t>
            </a:r>
          </a:p>
          <a:p>
            <a:r>
              <a:rPr lang="el-GR" sz="2400" dirty="0" smtClean="0"/>
              <a:t> </a:t>
            </a:r>
            <a:r>
              <a:rPr lang="el-GR" sz="2400" dirty="0" smtClean="0"/>
              <a:t>Η εργασία σου πρέπει να έχει μία δομή : </a:t>
            </a:r>
            <a:r>
              <a:rPr lang="el-GR" sz="2400" b="1" dirty="0" smtClean="0"/>
              <a:t>Εξώφυλλο </a:t>
            </a:r>
            <a:r>
              <a:rPr lang="el-GR" sz="2400" dirty="0" smtClean="0"/>
              <a:t>(</a:t>
            </a:r>
            <a:r>
              <a:rPr lang="el-GR" sz="2400" i="1" dirty="0" smtClean="0"/>
              <a:t>προαιρετικό) </a:t>
            </a:r>
            <a:r>
              <a:rPr lang="el-GR" sz="2400" b="1" i="1" dirty="0" smtClean="0"/>
              <a:t>– Εισαγωγή – Κυρίως Θέμα – Συμπεράσματα. Άρχισε από νωρίς να σχεδιάζεις αυτή τη δομή. </a:t>
            </a:r>
          </a:p>
          <a:p>
            <a:r>
              <a:rPr lang="el-GR" sz="2400" dirty="0" smtClean="0"/>
              <a:t> </a:t>
            </a:r>
            <a:r>
              <a:rPr lang="el-GR" sz="2400" dirty="0" smtClean="0"/>
              <a:t>Αποφάσισε με τον / την συνεργάτη σου </a:t>
            </a:r>
            <a:r>
              <a:rPr lang="el-GR" sz="2400" b="1" dirty="0" smtClean="0"/>
              <a:t>τα τμήματα που θα δουλέψει ο καθένας</a:t>
            </a:r>
            <a:r>
              <a:rPr lang="el-GR" sz="2400" dirty="0" smtClean="0"/>
              <a:t>. </a:t>
            </a:r>
          </a:p>
          <a:p>
            <a:r>
              <a:rPr lang="el-GR" sz="2400" dirty="0" smtClean="0"/>
              <a:t> </a:t>
            </a:r>
            <a:r>
              <a:rPr lang="el-GR" sz="2400" dirty="0" smtClean="0"/>
              <a:t>Η συνθετική εργασία είναι μία </a:t>
            </a:r>
            <a:r>
              <a:rPr lang="el-GR" sz="2400" b="1" dirty="0" smtClean="0"/>
              <a:t>επιστημονική σύνθεση : πρόσεξε το ύφος σου! </a:t>
            </a:r>
          </a:p>
          <a:p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«-Οι πονηροί επιβραβεύονται;»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sz="3400" dirty="0" smtClean="0"/>
              <a:t>Λυπάμαι</a:t>
            </a:r>
            <a:r>
              <a:rPr lang="el-GR" sz="3400" dirty="0" smtClean="0"/>
              <a:t>, μπορεί στη ζωή ναι, αλλά στη επιστήμη συνήθως όχι! </a:t>
            </a:r>
          </a:p>
          <a:p>
            <a:r>
              <a:rPr lang="el-GR" sz="3400" dirty="0" smtClean="0"/>
              <a:t>Αυτό </a:t>
            </a:r>
            <a:r>
              <a:rPr lang="el-GR" sz="3400" dirty="0" smtClean="0"/>
              <a:t>που κυρίως μπορεί αν προσέξεις είναι η λογοκλοπή (</a:t>
            </a:r>
            <a:r>
              <a:rPr lang="el-GR" sz="3400" i="1" dirty="0" smtClean="0"/>
              <a:t>plagiarism</a:t>
            </a:r>
            <a:r>
              <a:rPr lang="el-GR" sz="3400" dirty="0" smtClean="0"/>
              <a:t>). </a:t>
            </a:r>
          </a:p>
          <a:p>
            <a:r>
              <a:rPr lang="el-GR" sz="3400" dirty="0" smtClean="0"/>
              <a:t>To  </a:t>
            </a:r>
            <a:r>
              <a:rPr lang="el-GR" sz="3400" b="1" dirty="0" smtClean="0"/>
              <a:t>copy </a:t>
            </a:r>
            <a:r>
              <a:rPr lang="el-GR" sz="3400" b="1" dirty="0" smtClean="0"/>
              <a:t>paste δηλαδή …(</a:t>
            </a:r>
            <a:r>
              <a:rPr lang="el-GR" sz="3400" i="1" dirty="0" smtClean="0"/>
              <a:t>ναι, το ξέρω ότι κάτι τέτοιο είχες στο μυαλό σου</a:t>
            </a:r>
            <a:r>
              <a:rPr lang="el-GR" sz="3400" b="1" dirty="0" smtClean="0"/>
              <a:t>). </a:t>
            </a:r>
            <a:endParaRPr lang="el-GR" sz="3400" dirty="0" smtClean="0"/>
          </a:p>
          <a:p>
            <a:r>
              <a:rPr lang="el-GR" sz="3400" dirty="0" smtClean="0"/>
              <a:t> </a:t>
            </a:r>
            <a:r>
              <a:rPr lang="el-GR" sz="3400" dirty="0" smtClean="0"/>
              <a:t>Είναι ανεπίτρεπτο όμως (</a:t>
            </a:r>
            <a:r>
              <a:rPr lang="el-GR" sz="3400" i="1" dirty="0" smtClean="0"/>
              <a:t>και κουτό) να αντιγράφεις απλά τις πηγές που βρίσκεις. Στην επιστήμη αυτό λέγεται λογοκλοπή και θεωρείται απάτη. Η εργασία σου θα μηδενιστεί, </a:t>
            </a:r>
            <a:r>
              <a:rPr lang="el-GR" sz="3400" b="1" i="1" dirty="0" smtClean="0"/>
              <a:t>αν υπάρχει έστω και μία περίπτωση λογοκλοπής. </a:t>
            </a:r>
          </a:p>
          <a:p>
            <a:r>
              <a:rPr lang="el-GR" sz="3400" dirty="0" smtClean="0"/>
              <a:t>Μπορείς </a:t>
            </a:r>
            <a:r>
              <a:rPr lang="el-GR" sz="3400" dirty="0" smtClean="0"/>
              <a:t>να αναφέρεσαι ή να παραθέτεις αποσπάσματα από πηγές, </a:t>
            </a:r>
            <a:r>
              <a:rPr lang="el-GR" sz="3400" b="1" dirty="0" smtClean="0"/>
              <a:t>αλλά με ένα συγκεκριμένο τρόπο, </a:t>
            </a:r>
            <a:r>
              <a:rPr lang="el-GR" sz="3400" dirty="0" smtClean="0"/>
              <a:t>τον οποίο και θα συζητήσουμε στην τάξη και μπορείς να τον δεις στην εργασία - πρότυπο που σου παραδίδω. 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*Να θυμάσαι ότι: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lnSpcReduction="10000"/>
          </a:bodyPr>
          <a:lstStyle/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Η συγγραφή συνθετικής εργασίας στο </a:t>
            </a:r>
            <a:r>
              <a:rPr lang="el-GR" dirty="0" smtClean="0"/>
              <a:t>σχολείο </a:t>
            </a:r>
            <a:r>
              <a:rPr lang="el-GR" dirty="0" smtClean="0"/>
              <a:t>είναι μία ευκαιρία να μάθεις </a:t>
            </a:r>
            <a:r>
              <a:rPr lang="el-GR" b="1" dirty="0" smtClean="0"/>
              <a:t>πώς ερευνούμε επιστημονικά ένα ορισμένο θέμα και πώς καταγράφουμε τη γνώση που αποκτήσαμε για αυτό. </a:t>
            </a:r>
            <a:r>
              <a:rPr lang="el-GR" dirty="0" smtClean="0"/>
              <a:t>Είναι μία μέθοδος επιστημονικής γνώσης. </a:t>
            </a:r>
            <a:r>
              <a:rPr lang="el-GR" b="1" dirty="0" smtClean="0"/>
              <a:t>Δεν είναι μία εύκολη υπόθεση, μπορεί όμως να γίνει μία συναρπαστική περιπέτεια και εν προκειμένω να σε απαλλάξει από το άγχος ενός διαγωνίσματος τετραμήνου.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*Και μη ξεχνάς: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3160705"/>
            <a:ext cx="8229600" cy="3697295"/>
          </a:xfrm>
        </p:spPr>
        <p:txBody>
          <a:bodyPr>
            <a:normAutofit/>
          </a:bodyPr>
          <a:lstStyle/>
          <a:p>
            <a:pPr>
              <a:buNone/>
            </a:pPr>
            <a:endParaRPr lang="el-GR" dirty="0" smtClean="0"/>
          </a:p>
          <a:p>
            <a:r>
              <a:rPr lang="el-GR" b="1" dirty="0" smtClean="0"/>
              <a:t>Εννέα </a:t>
            </a:r>
            <a:r>
              <a:rPr lang="el-GR" b="1" dirty="0" smtClean="0"/>
              <a:t>στους δέκα </a:t>
            </a:r>
            <a:r>
              <a:rPr lang="el-GR" dirty="0" smtClean="0"/>
              <a:t>που κάποτε στο </a:t>
            </a:r>
            <a:r>
              <a:rPr lang="el-GR" dirty="0" smtClean="0"/>
              <a:t>σχολείο ασχολήθηκαν </a:t>
            </a:r>
            <a:r>
              <a:rPr lang="el-GR" dirty="0" smtClean="0"/>
              <a:t>με μία συνθετική εργασία είπαν πως ήταν </a:t>
            </a:r>
            <a:r>
              <a:rPr lang="el-GR" b="1" dirty="0" smtClean="0"/>
              <a:t>μια ΚΑΤΑΠΛΗΚΤΙΚΗ ΕΜΠΕΙΡΙΑ !!! </a:t>
            </a:r>
          </a:p>
          <a:p>
            <a:endParaRPr lang="el-GR" b="1" dirty="0" smtClean="0"/>
          </a:p>
          <a:p>
            <a:pPr>
              <a:buNone/>
            </a:pPr>
            <a:r>
              <a:rPr lang="el-GR" sz="2000" i="1" dirty="0" smtClean="0"/>
              <a:t>                                       (</a:t>
            </a:r>
            <a:r>
              <a:rPr lang="el-GR" sz="2000" i="1" dirty="0" smtClean="0"/>
              <a:t>Ε κ τ ό ς </a:t>
            </a:r>
            <a:r>
              <a:rPr lang="el-GR" sz="2000" i="1" dirty="0" smtClean="0"/>
              <a:t> β </a:t>
            </a:r>
            <a:r>
              <a:rPr lang="el-GR" sz="2000" i="1" dirty="0" smtClean="0"/>
              <a:t>έ β α ι α </a:t>
            </a:r>
            <a:r>
              <a:rPr lang="el-GR" sz="2000" i="1" dirty="0" smtClean="0"/>
              <a:t> κ </a:t>
            </a:r>
            <a:r>
              <a:rPr lang="el-GR" sz="2000" i="1" dirty="0" smtClean="0"/>
              <a:t>ι </a:t>
            </a:r>
            <a:r>
              <a:rPr lang="el-GR" sz="2000" i="1" dirty="0" smtClean="0"/>
              <a:t> α </a:t>
            </a:r>
            <a:r>
              <a:rPr lang="el-GR" sz="2000" i="1" dirty="0" smtClean="0"/>
              <a:t>ν </a:t>
            </a:r>
            <a:r>
              <a:rPr lang="el-GR" sz="2000" i="1" dirty="0" smtClean="0"/>
              <a:t> ε </a:t>
            </a:r>
            <a:r>
              <a:rPr lang="el-GR" sz="2000" i="1" dirty="0" smtClean="0"/>
              <a:t>ί σ α ι </a:t>
            </a:r>
            <a:r>
              <a:rPr lang="el-GR" sz="2000" i="1" dirty="0" smtClean="0"/>
              <a:t> ο  </a:t>
            </a:r>
            <a:r>
              <a:rPr lang="el-GR" sz="2000" b="1" i="1" dirty="0" smtClean="0"/>
              <a:t>δ </a:t>
            </a:r>
            <a:r>
              <a:rPr lang="el-GR" sz="2000" b="1" i="1" dirty="0" smtClean="0"/>
              <a:t>έ κ α τ ο ς … ) </a:t>
            </a:r>
            <a:endParaRPr lang="el-GR" sz="2000" dirty="0"/>
          </a:p>
        </p:txBody>
      </p:sp>
      <p:pic>
        <p:nvPicPr>
          <p:cNvPr id="4" name="3 - Εικόνα" descr="52700-116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1500174"/>
            <a:ext cx="2185982" cy="2185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Παραδείγματα Σ.Ε. </a:t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sz="2700" b="1" dirty="0" smtClean="0">
                <a:solidFill>
                  <a:srgbClr val="FF0000"/>
                </a:solidFill>
              </a:rPr>
              <a:t>(για το μάθημα των Εικαστικών)</a:t>
            </a:r>
            <a:endParaRPr lang="el-GR" sz="2700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el-GR" dirty="0" smtClean="0"/>
              <a:t>Θέμα: </a:t>
            </a:r>
            <a:r>
              <a:rPr lang="el-GR" b="1" dirty="0" smtClean="0">
                <a:solidFill>
                  <a:srgbClr val="00B050"/>
                </a:solidFill>
              </a:rPr>
              <a:t>«Κάστρα» </a:t>
            </a:r>
            <a:r>
              <a:rPr lang="el-GR" dirty="0" smtClean="0"/>
              <a:t>- Προσωπική έρευνα σε βιβλιογραφία, στο ίντερνετ, κ.τ.λ.:</a:t>
            </a:r>
          </a:p>
          <a:p>
            <a:endParaRPr lang="el-GR" dirty="0"/>
          </a:p>
        </p:txBody>
      </p:sp>
      <p:pic>
        <p:nvPicPr>
          <p:cNvPr id="4" name="3 - Εικόνα" descr="kastra_book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738406"/>
            <a:ext cx="2357454" cy="3429024"/>
          </a:xfrm>
          <a:prstGeom prst="rect">
            <a:avLst/>
          </a:prstGeom>
        </p:spPr>
      </p:pic>
      <p:pic>
        <p:nvPicPr>
          <p:cNvPr id="5" name="4 - Εικόνα" descr="ΚΑΣΤΡΑ βιβλιο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3" y="2714620"/>
            <a:ext cx="2357455" cy="3427150"/>
          </a:xfrm>
          <a:prstGeom prst="rect">
            <a:avLst/>
          </a:prstGeom>
        </p:spPr>
      </p:pic>
      <p:pic>
        <p:nvPicPr>
          <p:cNvPr id="6" name="5 - Εικόνα" descr="καστρα βιβλιο 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1" y="2714620"/>
            <a:ext cx="3227317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*Ψάχνετε φωτογραφικό υλικό: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214422"/>
            <a:ext cx="8229600" cy="4525963"/>
          </a:xfrm>
        </p:spPr>
        <p:txBody>
          <a:bodyPr/>
          <a:lstStyle/>
          <a:p>
            <a:r>
              <a:rPr lang="el-GR" dirty="0" smtClean="0"/>
              <a:t>(</a:t>
            </a:r>
            <a:r>
              <a:rPr lang="en-US" dirty="0" smtClean="0"/>
              <a:t>photos)</a:t>
            </a:r>
            <a:endParaRPr lang="el-GR" dirty="0"/>
          </a:p>
        </p:txBody>
      </p:sp>
      <p:pic>
        <p:nvPicPr>
          <p:cNvPr id="4" name="3 - Εικόνα" descr="Κάστρο Ιωαννιτώ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857364"/>
            <a:ext cx="3132836" cy="2354986"/>
          </a:xfrm>
          <a:prstGeom prst="rect">
            <a:avLst/>
          </a:prstGeom>
        </p:spPr>
      </p:pic>
      <p:pic>
        <p:nvPicPr>
          <p:cNvPr id="5" name="4 - Εικόνα" descr="ΚΑΣΤΡΑ kkentri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256"/>
            <a:ext cx="3143272" cy="2286001"/>
          </a:xfrm>
          <a:prstGeom prst="rect">
            <a:avLst/>
          </a:prstGeom>
        </p:spPr>
      </p:pic>
      <p:pic>
        <p:nvPicPr>
          <p:cNvPr id="6" name="5 - Εικόνα" descr="ΚΑΣΤΡΑ 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1214422"/>
            <a:ext cx="4857784" cy="3240142"/>
          </a:xfrm>
          <a:prstGeom prst="rect">
            <a:avLst/>
          </a:prstGeom>
        </p:spPr>
      </p:pic>
      <p:pic>
        <p:nvPicPr>
          <p:cNvPr id="7" name="6 - Εικόνα" descr="ΚΑΣΤΡΑ -rodos 15noe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4143380"/>
            <a:ext cx="4857764" cy="235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687</Words>
  <Application>Microsoft Office PowerPoint</Application>
  <PresentationFormat>Προβολή στην οθόνη (4:3)</PresentationFormat>
  <Paragraphs>53</Paragraphs>
  <Slides>30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Θέμα του Office</vt:lpstr>
      <vt:lpstr>ΠΩΣ ΝΑ ΔΗΜΙΟΥΡΓΗΣΩ ΜΙΑ</vt:lpstr>
      <vt:lpstr>ΠΩΣ ΞΕΚΙΝΑΩ  με τη Συνθετική Εργασία μου</vt:lpstr>
      <vt:lpstr>Ξεκινώντας…</vt:lpstr>
      <vt:lpstr>…στη συνέχεια:</vt:lpstr>
      <vt:lpstr>«-Οι πονηροί επιβραβεύονται;»</vt:lpstr>
      <vt:lpstr>*Να θυμάσαι ότι:</vt:lpstr>
      <vt:lpstr>*Και μη ξεχνάς:</vt:lpstr>
      <vt:lpstr>Παραδείγματα Σ.Ε.  (για το μάθημα των Εικαστικών)</vt:lpstr>
      <vt:lpstr>*Ψάχνετε φωτογραφικό υλικό:</vt:lpstr>
      <vt:lpstr>* Γράψτε κείμενα και δημιουργήστε δικές σας χάρτινες κατασκευές:</vt:lpstr>
      <vt:lpstr>Διαφάνεια 11</vt:lpstr>
      <vt:lpstr>Διαφάνεια 12</vt:lpstr>
      <vt:lpstr>Διαφάνεια 13</vt:lpstr>
      <vt:lpstr>Θέμα: ΑΥΤΟΚΙΝΗΤΑ- Προσωπική έρευνα σε βιβλιογραφία, στο ίντερνετ, κ.τ.λ.: </vt:lpstr>
      <vt:lpstr>Διαφάνεια 15</vt:lpstr>
      <vt:lpstr>Διαφάνεια 16</vt:lpstr>
      <vt:lpstr>Θέμα: «Σπίτια» - Προσωπική έρευνα σε βιβλιογραφία, στο ίντερνετ, κ.τ.λ.: </vt:lpstr>
      <vt:lpstr>Διαφάνεια 18</vt:lpstr>
      <vt:lpstr>Διαφάνεια 19</vt:lpstr>
      <vt:lpstr>Διαφάνεια 20</vt:lpstr>
      <vt:lpstr>Διαφάνεια 21</vt:lpstr>
      <vt:lpstr>Διαφάνεια 22</vt:lpstr>
      <vt:lpstr>* Εναλλακτικά θέματα για Σ.Ε. :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Ευχαριστώ που παρακολουθήσατε       ΚΑΛΗ ΕΠΙΤΥΧΙΑ!!!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ΠΩΣ ΝΑ ΔΗΜΙΟΥΡΓΗΣΩ ΜΙΑ</dc:title>
  <dc:creator>Media</dc:creator>
  <cp:lastModifiedBy>Media</cp:lastModifiedBy>
  <cp:revision>7</cp:revision>
  <dcterms:created xsi:type="dcterms:W3CDTF">2016-09-11T20:46:09Z</dcterms:created>
  <dcterms:modified xsi:type="dcterms:W3CDTF">2016-09-15T15:42:04Z</dcterms:modified>
</cp:coreProperties>
</file>