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9"/>
  </p:notesMasterIdLst>
  <p:sldIdLst>
    <p:sldId id="348" r:id="rId2"/>
    <p:sldId id="328" r:id="rId3"/>
    <p:sldId id="268" r:id="rId4"/>
    <p:sldId id="332" r:id="rId5"/>
    <p:sldId id="333" r:id="rId6"/>
    <p:sldId id="334" r:id="rId7"/>
    <p:sldId id="343" r:id="rId8"/>
    <p:sldId id="344" r:id="rId9"/>
    <p:sldId id="345" r:id="rId10"/>
    <p:sldId id="338" r:id="rId11"/>
    <p:sldId id="339" r:id="rId12"/>
    <p:sldId id="340" r:id="rId13"/>
    <p:sldId id="341" r:id="rId14"/>
    <p:sldId id="342" r:id="rId15"/>
    <p:sldId id="316" r:id="rId16"/>
    <p:sldId id="346" r:id="rId17"/>
    <p:sldId id="34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66FF"/>
    <a:srgbClr val="003366"/>
    <a:srgbClr val="9933FF"/>
    <a:srgbClr val="FF6600"/>
    <a:srgbClr val="CC00CC"/>
    <a:srgbClr val="FF00FF"/>
    <a:srgbClr val="000066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809" autoAdjust="0"/>
    <p:restoredTop sz="94600"/>
  </p:normalViewPr>
  <p:slideViewPr>
    <p:cSldViewPr>
      <p:cViewPr>
        <p:scale>
          <a:sx n="70" d="100"/>
          <a:sy n="70" d="100"/>
        </p:scale>
        <p:origin x="-157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076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C85DCAC-26EF-4545-9B54-A6EA2BCCA209}" type="datetimeFigureOut">
              <a:rPr lang="el-GR"/>
              <a:pPr>
                <a:defRPr/>
              </a:pPr>
              <a:t>5/4/2020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 smtClean="0"/>
              <a:t>Στυλ υποδείγματος κειμένου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E282ED-B1CB-4D43-87A3-BF7A5C8E7D2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Θέση εικόνας διαφάνειας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l-GR" smtClean="0"/>
          </a:p>
        </p:txBody>
      </p:sp>
      <p:sp>
        <p:nvSpPr>
          <p:cNvPr id="20484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3047C01-EBD0-4796-B6EF-84B27FE3891C}" type="slidenum">
              <a:rPr lang="el-GR" smtClean="0"/>
              <a:pPr/>
              <a:t>14</a:t>
            </a:fld>
            <a:endParaRPr lang="el-G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3270E-2495-4F66-8B92-6107DC898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0E83F-48DD-4500-ACF5-20186B04C2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F25B3-CEBA-49F9-B6ED-50A35F651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58D61-48BF-48BE-BA4F-2E4E5E1CD9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BFCAAA-6D0A-47A6-8DE5-54E59F2EB5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DF51A-E2FB-4307-A276-C6BF2650D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70A78-22F8-46C3-BF3C-0FDF4A6970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AF8F2-0FE7-45B3-9CA4-DCBE1E5393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F5756-7318-4479-99BD-7C4056AF5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8450-0D71-434F-8059-0BEA2A735B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04C2-0696-44E1-97CE-4E23430244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Θέση τίτλου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κύριου τίτλου</a:t>
            </a:r>
          </a:p>
        </p:txBody>
      </p:sp>
      <p:sp>
        <p:nvSpPr>
          <p:cNvPr id="102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134E54D-5988-4E0A-B27E-548805909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resentations.pppst.com/isms-cubism.ppt" TargetMode="External"/><Relationship Id="rId7" Type="http://schemas.openxmlformats.org/officeDocument/2006/relationships/hyperlink" Target="http://art.pppst.com/index.html" TargetMode="External"/><Relationship Id="rId2" Type="http://schemas.openxmlformats.org/officeDocument/2006/relationships/hyperlink" Target="http://presentations.pppst.com/isms-impressionism.ppt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presentations.pppst.com/isms-surrealism.ppt" TargetMode="External"/><Relationship Id="rId5" Type="http://schemas.openxmlformats.org/officeDocument/2006/relationships/hyperlink" Target="http://presentations.pppst.com/isms-realism.ppt" TargetMode="External"/><Relationship Id="rId4" Type="http://schemas.openxmlformats.org/officeDocument/2006/relationships/hyperlink" Target="http://presentations.pppst.com/isms-pointillism.pp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pppst.com/themes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pppst.com/index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5"/>
          <p:cNvSpPr txBox="1">
            <a:spLocks noChangeArrowheads="1"/>
          </p:cNvSpPr>
          <p:nvPr/>
        </p:nvSpPr>
        <p:spPr bwMode="auto">
          <a:xfrm>
            <a:off x="762000" y="304800"/>
            <a:ext cx="82026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9600">
                <a:solidFill>
                  <a:schemeClr val="bg1"/>
                </a:solidFill>
                <a:latin typeface="Sylfaen" pitchFamily="18" charset="0"/>
              </a:rPr>
              <a:t>ιμπρεσιονισμός</a:t>
            </a:r>
            <a:endParaRPr lang="en-US" sz="9600">
              <a:solidFill>
                <a:schemeClr val="bg1"/>
              </a:solidFill>
              <a:latin typeface="Sylfaen" pitchFamily="18" charset="0"/>
            </a:endParaRPr>
          </a:p>
        </p:txBody>
      </p:sp>
      <p:pic>
        <p:nvPicPr>
          <p:cNvPr id="3" name="2 - Εικόνα" descr="IMPRESS. VAN GOG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0" y="2133600"/>
            <a:ext cx="4143375" cy="4143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914400" y="60960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CC00CC"/>
                </a:solidFill>
              </a:rPr>
              <a:t>Claude Monet</a:t>
            </a:r>
          </a:p>
        </p:txBody>
      </p:sp>
      <p:pic>
        <p:nvPicPr>
          <p:cNvPr id="112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9013" y="1905000"/>
            <a:ext cx="2897187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Text Box 8"/>
          <p:cNvSpPr txBox="1">
            <a:spLocks noChangeArrowheads="1"/>
          </p:cNvSpPr>
          <p:nvPr/>
        </p:nvSpPr>
        <p:spPr bwMode="auto">
          <a:xfrm>
            <a:off x="4479925" y="1789113"/>
            <a:ext cx="38258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2800" dirty="0" err="1" smtClean="0">
                <a:solidFill>
                  <a:schemeClr val="bg1"/>
                </a:solidFill>
              </a:rPr>
              <a:t>Ενας</a:t>
            </a:r>
            <a:r>
              <a:rPr lang="el-GR" sz="2800" dirty="0" smtClean="0">
                <a:solidFill>
                  <a:schemeClr val="bg1"/>
                </a:solidFill>
              </a:rPr>
              <a:t> από τους σημαντικότερους </a:t>
            </a:r>
            <a:r>
              <a:rPr lang="el-GR" sz="2800" dirty="0" err="1" smtClean="0">
                <a:solidFill>
                  <a:schemeClr val="bg1"/>
                </a:solidFill>
              </a:rPr>
              <a:t>Ιμπρεσσιονιστές</a:t>
            </a:r>
            <a:r>
              <a:rPr lang="el-GR" sz="2800" dirty="0" smtClean="0">
                <a:solidFill>
                  <a:schemeClr val="bg1"/>
                </a:solidFill>
              </a:rPr>
              <a:t> ήταν ο </a:t>
            </a:r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Claude </a:t>
            </a:r>
            <a:r>
              <a:rPr lang="en-US" sz="2800" dirty="0">
                <a:solidFill>
                  <a:schemeClr val="accent1">
                    <a:lumMod val="75000"/>
                  </a:schemeClr>
                </a:solidFill>
              </a:rPr>
              <a:t>Monet. </a:t>
            </a:r>
          </a:p>
          <a:p>
            <a:pPr eaLnBrk="1" hangingPunct="1">
              <a:defRPr/>
            </a:pPr>
            <a:endParaRPr lang="en-US" sz="2800" dirty="0">
              <a:solidFill>
                <a:schemeClr val="bg1"/>
              </a:solidFill>
            </a:endParaRPr>
          </a:p>
          <a:p>
            <a:pPr eaLnBrk="1" hangingPunct="1">
              <a:defRPr/>
            </a:pPr>
            <a:r>
              <a:rPr lang="el-GR" sz="2800" dirty="0" smtClean="0">
                <a:solidFill>
                  <a:schemeClr val="bg1"/>
                </a:solidFill>
              </a:rPr>
              <a:t>Το όνομα ενός έργου του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l-GR" sz="2800" dirty="0" smtClean="0">
                <a:solidFill>
                  <a:srgbClr val="CC00CC"/>
                </a:solidFill>
              </a:rPr>
              <a:t>Εντύπωση</a:t>
            </a:r>
            <a:r>
              <a:rPr lang="en-US" sz="2800" dirty="0" smtClean="0">
                <a:solidFill>
                  <a:srgbClr val="CC00CC"/>
                </a:solidFill>
              </a:rPr>
              <a:t>, </a:t>
            </a:r>
            <a:r>
              <a:rPr lang="el-GR" sz="2800" dirty="0" smtClean="0">
                <a:solidFill>
                  <a:srgbClr val="CC00CC"/>
                </a:solidFill>
              </a:rPr>
              <a:t>Ηλιοβασίλεμα</a:t>
            </a:r>
            <a:r>
              <a:rPr lang="en-US" sz="2800" dirty="0" smtClean="0">
                <a:solidFill>
                  <a:schemeClr val="bg1"/>
                </a:solidFill>
              </a:rPr>
              <a:t>, </a:t>
            </a:r>
            <a:r>
              <a:rPr lang="el-GR" sz="2800" dirty="0" smtClean="0">
                <a:solidFill>
                  <a:schemeClr val="bg1"/>
                </a:solidFill>
              </a:rPr>
              <a:t>έδωσε το όνομα στο κίνημα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dirty="0"/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204788" y="304800"/>
            <a:ext cx="892333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9600">
                <a:solidFill>
                  <a:schemeClr val="bg1"/>
                </a:solidFill>
                <a:latin typeface="Sylfaen" pitchFamily="18" charset="0"/>
              </a:rPr>
              <a:t>ιμπρεσσιονισμός</a:t>
            </a:r>
            <a:endParaRPr lang="en-US" sz="9600">
              <a:solidFill>
                <a:schemeClr val="bg1"/>
              </a:solidFill>
              <a:latin typeface="Sylfae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5" descr="Claude_Monet%2C_Impression%2C_soleil_levant%2C_18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3" y="152400"/>
            <a:ext cx="8307387" cy="638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158750" y="5607050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CC00CC"/>
                </a:solidFill>
              </a:rPr>
              <a:t>Impression, Sunrise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By Claude Monet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52400" y="381000"/>
            <a:ext cx="2590800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Αν επισκεφτείς το σπίτι του στο </a:t>
            </a:r>
            <a:r>
              <a:rPr lang="en-US" sz="2800">
                <a:solidFill>
                  <a:srgbClr val="003366"/>
                </a:solidFill>
              </a:rPr>
              <a:t>Giverny</a:t>
            </a:r>
            <a:r>
              <a:rPr lang="en-US" sz="2800">
                <a:solidFill>
                  <a:schemeClr val="bg1"/>
                </a:solidFill>
              </a:rPr>
              <a:t>, </a:t>
            </a:r>
            <a:r>
              <a:rPr lang="el-GR" sz="2800">
                <a:solidFill>
                  <a:schemeClr val="bg1"/>
                </a:solidFill>
              </a:rPr>
              <a:t>είναι σαν να περπατάς μέσα στους πίνακές του.</a:t>
            </a:r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  <a:p>
            <a:r>
              <a:rPr lang="el-GR" sz="2800">
                <a:solidFill>
                  <a:schemeClr val="bg1"/>
                </a:solidFill>
              </a:rPr>
              <a:t>Τα νούφαρα είναι ακόμα εκεί</a:t>
            </a:r>
            <a:r>
              <a:rPr lang="en-US" sz="2800">
                <a:solidFill>
                  <a:schemeClr val="bg1"/>
                </a:solidFill>
              </a:rPr>
              <a:t>.</a:t>
            </a:r>
            <a:endParaRPr lang="en-US"/>
          </a:p>
        </p:txBody>
      </p:sp>
      <p:pic>
        <p:nvPicPr>
          <p:cNvPr id="13315" name="Picture 7" descr="monet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120650"/>
            <a:ext cx="6257925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717550" y="60340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CC00CC"/>
                </a:solidFill>
              </a:rPr>
              <a:t>Water Lilies </a:t>
            </a:r>
            <a:r>
              <a:rPr lang="en-US">
                <a:solidFill>
                  <a:schemeClr val="bg1"/>
                </a:solidFill>
              </a:rPr>
              <a:t>by Claude Monet</a:t>
            </a:r>
          </a:p>
        </p:txBody>
      </p:sp>
      <p:pic>
        <p:nvPicPr>
          <p:cNvPr id="14339" name="Picture 7" descr="monet1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430338"/>
            <a:ext cx="5181600" cy="519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8" y="268288"/>
            <a:ext cx="3886200" cy="375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717550" y="6034088"/>
            <a:ext cx="316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CC00CC"/>
                </a:solidFill>
              </a:rPr>
              <a:t>Water Lilies </a:t>
            </a:r>
            <a:r>
              <a:rPr lang="en-US">
                <a:solidFill>
                  <a:schemeClr val="bg1"/>
                </a:solidFill>
              </a:rPr>
              <a:t>by Claude Monet</a:t>
            </a:r>
          </a:p>
        </p:txBody>
      </p:sp>
      <p:pic>
        <p:nvPicPr>
          <p:cNvPr id="15363" name="Picture 7" descr="monet14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1647825"/>
            <a:ext cx="4964113" cy="498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87350"/>
            <a:ext cx="3886200" cy="375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9" descr="ap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304800"/>
            <a:ext cx="35814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76200" y="228600"/>
            <a:ext cx="82296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l-GR" sz="2800">
                <a:solidFill>
                  <a:schemeClr val="bg1"/>
                </a:solidFill>
              </a:rPr>
              <a:t>Κι έτσι, τώρα ξέρεις για το κίνημα των Ιμπρεσσιονιστών. Αν θέλεις να μάθεις περισσότερα</a:t>
            </a:r>
            <a:r>
              <a:rPr lang="el-GR" sz="2800"/>
              <a:t> </a:t>
            </a:r>
            <a:r>
              <a:rPr lang="el-GR" sz="2800">
                <a:solidFill>
                  <a:schemeClr val="bg1"/>
                </a:solidFill>
              </a:rPr>
              <a:t>μπορείς να ψάξεις για το κίνημα αλλά και για άλλα κινήματα όπως </a:t>
            </a:r>
            <a:r>
              <a:rPr lang="el-GR" sz="2800"/>
              <a:t>Κυβ</a:t>
            </a:r>
            <a:r>
              <a:rPr lang="el-GR" sz="2800">
                <a:solidFill>
                  <a:srgbClr val="CC66FF"/>
                </a:solidFill>
              </a:rPr>
              <a:t>ισμός</a:t>
            </a:r>
            <a:r>
              <a:rPr lang="el-GR" sz="2800"/>
              <a:t>, Σουρεαλισμός, Φωβισμός, Πουαντιλισμός, Νταντα</a:t>
            </a:r>
            <a:r>
              <a:rPr lang="el-GR" sz="2800">
                <a:solidFill>
                  <a:srgbClr val="CC66FF"/>
                </a:solidFill>
              </a:rPr>
              <a:t>ισμός</a:t>
            </a:r>
            <a:r>
              <a:rPr lang="el-GR" sz="2800"/>
              <a:t>, Ρεαλ</a:t>
            </a:r>
            <a:r>
              <a:rPr lang="el-GR" sz="2800">
                <a:solidFill>
                  <a:srgbClr val="CC66FF"/>
                </a:solidFill>
              </a:rPr>
              <a:t>ισμός</a:t>
            </a:r>
            <a:r>
              <a:rPr lang="el-GR" sz="2800"/>
              <a:t>, Μετά-μοντερν</a:t>
            </a:r>
            <a:r>
              <a:rPr lang="el-GR" sz="2800">
                <a:solidFill>
                  <a:srgbClr val="CC66FF"/>
                </a:solidFill>
              </a:rPr>
              <a:t>ισμός</a:t>
            </a:r>
            <a:r>
              <a:rPr lang="el-GR" sz="2800"/>
              <a:t>, Μοντερν</a:t>
            </a:r>
            <a:r>
              <a:rPr lang="el-GR" sz="2800">
                <a:solidFill>
                  <a:srgbClr val="CC66FF"/>
                </a:solidFill>
              </a:rPr>
              <a:t>ισμός</a:t>
            </a:r>
            <a:r>
              <a:rPr lang="el-GR" sz="2800"/>
              <a:t>, Μανιερ</a:t>
            </a:r>
            <a:r>
              <a:rPr lang="el-GR" sz="2800">
                <a:solidFill>
                  <a:srgbClr val="CC66FF"/>
                </a:solidFill>
              </a:rPr>
              <a:t>ισμός</a:t>
            </a:r>
            <a:r>
              <a:rPr lang="el-GR" sz="2800"/>
              <a:t>, Εξπρεσιον</a:t>
            </a:r>
            <a:r>
              <a:rPr lang="el-GR" sz="2800">
                <a:solidFill>
                  <a:srgbClr val="CC66FF"/>
                </a:solidFill>
              </a:rPr>
              <a:t>ισμός</a:t>
            </a:r>
            <a:r>
              <a:rPr lang="el-GR" sz="2800"/>
              <a:t>, Ρομαντ</a:t>
            </a:r>
            <a:r>
              <a:rPr lang="el-GR" sz="2800">
                <a:solidFill>
                  <a:srgbClr val="CC66FF"/>
                </a:solidFill>
              </a:rPr>
              <a:t>ισμός</a:t>
            </a:r>
            <a:r>
              <a:rPr lang="el-GR" sz="2800"/>
              <a:t>…..έτσι, για να κάνουμε μία αρχή.</a:t>
            </a:r>
            <a:endParaRPr lang="en-US" sz="2800">
              <a:solidFill>
                <a:schemeClr val="bg1"/>
              </a:solidFill>
            </a:endParaRPr>
          </a:p>
          <a:p>
            <a:pPr eaLnBrk="0" hangingPunct="0"/>
            <a:endParaRPr lang="en-US" sz="2800">
              <a:solidFill>
                <a:schemeClr val="bg1"/>
              </a:solidFill>
            </a:endParaRPr>
          </a:p>
        </p:txBody>
      </p:sp>
      <p:pic>
        <p:nvPicPr>
          <p:cNvPr id="16387" name="Picture 11" descr="stud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3529013"/>
            <a:ext cx="29781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"/>
          <p:cNvSpPr txBox="1">
            <a:spLocks noChangeArrowheads="1"/>
          </p:cNvSpPr>
          <p:nvPr/>
        </p:nvSpPr>
        <p:spPr bwMode="auto">
          <a:xfrm>
            <a:off x="762000" y="279400"/>
            <a:ext cx="6175375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9600">
                <a:latin typeface="Sylfaen" pitchFamily="18" charset="0"/>
              </a:rPr>
              <a:t>Movements</a:t>
            </a:r>
          </a:p>
        </p:txBody>
      </p:sp>
      <p:sp>
        <p:nvSpPr>
          <p:cNvPr id="17411" name="Text Box 6"/>
          <p:cNvSpPr txBox="1">
            <a:spLocks noChangeArrowheads="1"/>
          </p:cNvSpPr>
          <p:nvPr/>
        </p:nvSpPr>
        <p:spPr bwMode="auto">
          <a:xfrm>
            <a:off x="4343400" y="1981200"/>
            <a:ext cx="4435475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solidFill>
                  <a:schemeClr val="bg1"/>
                </a:solidFill>
                <a:hlinkClick r:id="rId2"/>
              </a:rPr>
              <a:t>Impressionism</a:t>
            </a:r>
            <a:endParaRPr lang="en-US" sz="4000">
              <a:solidFill>
                <a:schemeClr val="bg1"/>
              </a:solidFill>
            </a:endParaRPr>
          </a:p>
          <a:p>
            <a:r>
              <a:rPr lang="en-US" sz="4000">
                <a:solidFill>
                  <a:schemeClr val="bg1"/>
                </a:solidFill>
                <a:hlinkClick r:id="rId3"/>
              </a:rPr>
              <a:t>Cubism</a:t>
            </a:r>
            <a:endParaRPr lang="en-US" sz="4000">
              <a:solidFill>
                <a:schemeClr val="bg1"/>
              </a:solidFill>
            </a:endParaRPr>
          </a:p>
          <a:p>
            <a:r>
              <a:rPr lang="en-US" sz="4000">
                <a:solidFill>
                  <a:schemeClr val="bg1"/>
                </a:solidFill>
                <a:hlinkClick r:id="rId4"/>
              </a:rPr>
              <a:t>Pointillism</a:t>
            </a:r>
            <a:endParaRPr lang="en-US" sz="4000">
              <a:solidFill>
                <a:schemeClr val="bg1"/>
              </a:solidFill>
            </a:endParaRPr>
          </a:p>
          <a:p>
            <a:r>
              <a:rPr lang="en-US" sz="4000">
                <a:solidFill>
                  <a:schemeClr val="bg1"/>
                </a:solidFill>
                <a:hlinkClick r:id="rId5"/>
              </a:rPr>
              <a:t>Realism</a:t>
            </a:r>
            <a:endParaRPr lang="en-US" sz="4000">
              <a:solidFill>
                <a:schemeClr val="bg1"/>
              </a:solidFill>
            </a:endParaRPr>
          </a:p>
          <a:p>
            <a:r>
              <a:rPr lang="en-US" sz="4000">
                <a:solidFill>
                  <a:schemeClr val="bg1"/>
                </a:solidFill>
                <a:hlinkClick r:id="rId6"/>
              </a:rPr>
              <a:t>Surrealism</a:t>
            </a:r>
            <a:endParaRPr lang="en-US" sz="4000">
              <a:solidFill>
                <a:schemeClr val="bg1"/>
              </a:solidFill>
            </a:endParaRPr>
          </a:p>
          <a:p>
            <a:r>
              <a:rPr lang="en-US" sz="4000">
                <a:solidFill>
                  <a:schemeClr val="bg1"/>
                </a:solidFill>
                <a:hlinkClick r:id="rId7"/>
              </a:rPr>
              <a:t>More isms</a:t>
            </a:r>
            <a:endParaRPr lang="en-US" sz="4000">
              <a:solidFill>
                <a:schemeClr val="bg1"/>
              </a:solidFill>
            </a:endParaRPr>
          </a:p>
        </p:txBody>
      </p:sp>
      <p:pic>
        <p:nvPicPr>
          <p:cNvPr id="17412" name="Picture 7" descr="isms 0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2000" y="1905000"/>
            <a:ext cx="36083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5"/>
          <p:cNvSpPr txBox="1">
            <a:spLocks noChangeArrowheads="1"/>
          </p:cNvSpPr>
          <p:nvPr/>
        </p:nvSpPr>
        <p:spPr bwMode="auto">
          <a:xfrm>
            <a:off x="609600" y="304800"/>
            <a:ext cx="427672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200">
                <a:latin typeface="Sylfaen" pitchFamily="18" charset="0"/>
              </a:rPr>
              <a:t>Explore</a:t>
            </a:r>
          </a:p>
        </p:txBody>
      </p:sp>
      <p:pic>
        <p:nvPicPr>
          <p:cNvPr id="18435" name="Picture 6" descr="BANNER 2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1524000"/>
            <a:ext cx="5943600" cy="362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7"/>
          <p:cNvSpPr txBox="1">
            <a:spLocks noChangeArrowheads="1"/>
          </p:cNvSpPr>
          <p:nvPr/>
        </p:nvSpPr>
        <p:spPr bwMode="auto">
          <a:xfrm>
            <a:off x="2209800" y="5048250"/>
            <a:ext cx="51816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800">
                <a:hlinkClick r:id="rId4"/>
              </a:rPr>
              <a:t>pppst.com</a:t>
            </a:r>
            <a:endParaRPr lang="en-US" sz="4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762000" y="304800"/>
            <a:ext cx="820261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9600">
                <a:solidFill>
                  <a:schemeClr val="bg1"/>
                </a:solidFill>
                <a:latin typeface="Sylfaen" pitchFamily="18" charset="0"/>
              </a:rPr>
              <a:t>ιμπρεσιονισμός</a:t>
            </a:r>
            <a:endParaRPr lang="en-US" sz="9600">
              <a:solidFill>
                <a:schemeClr val="bg1"/>
              </a:solidFill>
              <a:latin typeface="Sylfaen" pitchFamily="18" charset="0"/>
            </a:endParaRPr>
          </a:p>
        </p:txBody>
      </p:sp>
      <p:sp>
        <p:nvSpPr>
          <p:cNvPr id="3075" name="Text Box 6"/>
          <p:cNvSpPr txBox="1">
            <a:spLocks noChangeArrowheads="1"/>
          </p:cNvSpPr>
          <p:nvPr/>
        </p:nvSpPr>
        <p:spPr bwMode="auto">
          <a:xfrm>
            <a:off x="5562600" y="2514600"/>
            <a:ext cx="32924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0">
                <a:solidFill>
                  <a:srgbClr val="FF33CC"/>
                </a:solidFill>
              </a:rPr>
              <a:t>Τι μπορεί να σημαίνει;</a:t>
            </a:r>
            <a:endParaRPr lang="en-US" sz="4000">
              <a:solidFill>
                <a:srgbClr val="FF33CC"/>
              </a:solidFill>
            </a:endParaRPr>
          </a:p>
        </p:txBody>
      </p:sp>
      <p:pic>
        <p:nvPicPr>
          <p:cNvPr id="3076" name="Εικόνα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514600"/>
            <a:ext cx="2473325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1144588" y="533400"/>
            <a:ext cx="336867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Ο –ισμός προέρχεται από τα Ελληνικά και από το Λατινικό</a:t>
            </a:r>
            <a:r>
              <a:rPr lang="en-US" sz="2800">
                <a:solidFill>
                  <a:schemeClr val="bg1"/>
                </a:solidFill>
              </a:rPr>
              <a:t> “ismus”.</a:t>
            </a:r>
          </a:p>
          <a:p>
            <a:endParaRPr lang="en-US" sz="2800">
              <a:solidFill>
                <a:schemeClr val="bg1"/>
              </a:solidFill>
            </a:endParaRPr>
          </a:p>
          <a:p>
            <a:endParaRPr lang="en-US" sz="4000">
              <a:solidFill>
                <a:srgbClr val="FFFF66"/>
              </a:solidFill>
            </a:endParaRP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152400" y="3529013"/>
            <a:ext cx="5654675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Το έχεις δει στο τέλος λέξεων όπως κομμουνισμός, ρεαλισμός</a:t>
            </a:r>
            <a:r>
              <a:rPr lang="en-US" sz="2800">
                <a:solidFill>
                  <a:schemeClr val="bg1"/>
                </a:solidFill>
              </a:rPr>
              <a:t>, </a:t>
            </a:r>
            <a:r>
              <a:rPr lang="el-GR" sz="2800">
                <a:solidFill>
                  <a:schemeClr val="bg1"/>
                </a:solidFill>
              </a:rPr>
              <a:t>Χριστιανισμός, Βουδισμός</a:t>
            </a:r>
            <a:r>
              <a:rPr lang="en-US" sz="2800">
                <a:solidFill>
                  <a:schemeClr val="bg1"/>
                </a:solidFill>
              </a:rPr>
              <a:t>, </a:t>
            </a:r>
            <a:r>
              <a:rPr lang="el-GR" sz="2800">
                <a:solidFill>
                  <a:schemeClr val="bg1"/>
                </a:solidFill>
              </a:rPr>
              <a:t>και στα ξενόγλωσσα ρατσισμός, πεσιμισμός αλλά  και   αυτισμός</a:t>
            </a:r>
            <a:r>
              <a:rPr lang="en-US" sz="28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100" name="Εικόνα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1033463"/>
            <a:ext cx="509746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5"/>
          <p:cNvSpPr txBox="1">
            <a:spLocks noChangeArrowheads="1"/>
          </p:cNvSpPr>
          <p:nvPr/>
        </p:nvSpPr>
        <p:spPr bwMode="auto">
          <a:xfrm>
            <a:off x="609600" y="152400"/>
            <a:ext cx="33686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Σημαίνει ένα πιστεύω</a:t>
            </a:r>
            <a:r>
              <a:rPr lang="en-US" sz="2800">
                <a:solidFill>
                  <a:schemeClr val="bg1"/>
                </a:solidFill>
              </a:rPr>
              <a:t>, </a:t>
            </a:r>
            <a:r>
              <a:rPr lang="el-GR" sz="2800">
                <a:solidFill>
                  <a:schemeClr val="bg1"/>
                </a:solidFill>
              </a:rPr>
              <a:t>μία πρακτική</a:t>
            </a:r>
            <a:r>
              <a:rPr lang="en-US" sz="2800">
                <a:solidFill>
                  <a:schemeClr val="bg1"/>
                </a:solidFill>
              </a:rPr>
              <a:t>,</a:t>
            </a:r>
            <a:r>
              <a:rPr lang="el-GR" sz="2800">
                <a:solidFill>
                  <a:schemeClr val="bg1"/>
                </a:solidFill>
              </a:rPr>
              <a:t> μία ιδέα</a:t>
            </a:r>
            <a:r>
              <a:rPr lang="en-US" sz="2800">
                <a:solidFill>
                  <a:schemeClr val="bg1"/>
                </a:solidFill>
              </a:rPr>
              <a:t>, </a:t>
            </a:r>
            <a:r>
              <a:rPr lang="el-GR" sz="2800">
                <a:solidFill>
                  <a:schemeClr val="bg1"/>
                </a:solidFill>
              </a:rPr>
              <a:t>ή ένα κίνημα</a:t>
            </a:r>
            <a:r>
              <a:rPr lang="en-US" sz="2800">
                <a:solidFill>
                  <a:schemeClr val="bg1"/>
                </a:solidFill>
              </a:rPr>
              <a:t>. </a:t>
            </a:r>
            <a:r>
              <a:rPr lang="el-GR" sz="2800">
                <a:solidFill>
                  <a:schemeClr val="bg1"/>
                </a:solidFill>
              </a:rPr>
              <a:t>Στην τέχνη υπάρχουν πολλά κινήματα που καταλήγουν σε -ισμός</a:t>
            </a:r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  <a:p>
            <a:endParaRPr lang="en-US" sz="2800">
              <a:solidFill>
                <a:schemeClr val="bg1"/>
              </a:solidFill>
            </a:endParaRPr>
          </a:p>
          <a:p>
            <a:endParaRPr lang="en-US" sz="4000">
              <a:solidFill>
                <a:srgbClr val="FFFF66"/>
              </a:solidFill>
            </a:endParaRPr>
          </a:p>
        </p:txBody>
      </p:sp>
      <p:sp>
        <p:nvSpPr>
          <p:cNvPr id="5123" name="Text Box 8"/>
          <p:cNvSpPr txBox="1">
            <a:spLocks noChangeArrowheads="1"/>
          </p:cNvSpPr>
          <p:nvPr/>
        </p:nvSpPr>
        <p:spPr bwMode="auto">
          <a:xfrm>
            <a:off x="457200" y="4267200"/>
            <a:ext cx="50292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Ένα από τα πιο σημαντικά είναι ο Ιμπρεσσιονισμός</a:t>
            </a:r>
            <a:r>
              <a:rPr lang="en-US" sz="280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4075" y="1143000"/>
            <a:ext cx="451643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6"/>
          <p:cNvSpPr txBox="1">
            <a:spLocks noChangeArrowheads="1"/>
          </p:cNvSpPr>
          <p:nvPr/>
        </p:nvSpPr>
        <p:spPr bwMode="auto">
          <a:xfrm>
            <a:off x="227013" y="228600"/>
            <a:ext cx="37338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Είναι δύσκολο να δώσουμε ένα ορισμό για τον</a:t>
            </a:r>
            <a:r>
              <a:rPr lang="en-US" sz="2800">
                <a:solidFill>
                  <a:srgbClr val="CC0099"/>
                </a:solidFill>
              </a:rPr>
              <a:t> </a:t>
            </a:r>
            <a:r>
              <a:rPr lang="el-GR" sz="2800">
                <a:solidFill>
                  <a:srgbClr val="003366"/>
                </a:solidFill>
              </a:rPr>
              <a:t>Ιμπρεσιονισμό</a:t>
            </a:r>
            <a:r>
              <a:rPr lang="en-US" sz="2800">
                <a:solidFill>
                  <a:srgbClr val="CC0099"/>
                </a:solidFill>
              </a:rPr>
              <a:t> </a:t>
            </a:r>
            <a:r>
              <a:rPr lang="el-GR" sz="2800">
                <a:solidFill>
                  <a:schemeClr val="bg1"/>
                </a:solidFill>
              </a:rPr>
              <a:t>χωρίς να χρησιμοποιήσουμε το </a:t>
            </a:r>
            <a:r>
              <a:rPr lang="it-IT" sz="2800">
                <a:solidFill>
                  <a:schemeClr val="bg1"/>
                </a:solidFill>
              </a:rPr>
              <a:t>impression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l-GR" sz="2800">
                <a:solidFill>
                  <a:schemeClr val="bg1"/>
                </a:solidFill>
              </a:rPr>
              <a:t>που σημαίνει εντύπωση.</a:t>
            </a:r>
            <a:endParaRPr lang="en-US" sz="2800">
              <a:solidFill>
                <a:srgbClr val="003366"/>
              </a:solidFill>
            </a:endParaRPr>
          </a:p>
          <a:p>
            <a:endParaRPr lang="en-US" sz="1600">
              <a:solidFill>
                <a:schemeClr val="bg1"/>
              </a:solidFill>
            </a:endParaRPr>
          </a:p>
          <a:p>
            <a:r>
              <a:rPr lang="el-GR" sz="2800">
                <a:solidFill>
                  <a:schemeClr val="bg1"/>
                </a:solidFill>
              </a:rPr>
              <a:t>Το φως ήταν πολύ σημαντικό για τους Ιμπρεσιονισμός</a:t>
            </a:r>
            <a:r>
              <a:rPr lang="en-US" sz="2800">
                <a:solidFill>
                  <a:schemeClr val="bg1"/>
                </a:solidFill>
              </a:rPr>
              <a:t>. </a:t>
            </a:r>
            <a:r>
              <a:rPr lang="el-GR" sz="2800">
                <a:solidFill>
                  <a:schemeClr val="bg1"/>
                </a:solidFill>
              </a:rPr>
              <a:t>Ηθελαν να «συλλάβουν» τη στιγμή</a:t>
            </a:r>
            <a:endParaRPr lang="en-US" sz="4000">
              <a:solidFill>
                <a:schemeClr val="bg1"/>
              </a:solidFill>
            </a:endParaRPr>
          </a:p>
        </p:txBody>
      </p:sp>
      <p:sp>
        <p:nvSpPr>
          <p:cNvPr id="6147" name="Text Box 7"/>
          <p:cNvSpPr txBox="1">
            <a:spLocks noChangeArrowheads="1"/>
          </p:cNvSpPr>
          <p:nvPr/>
        </p:nvSpPr>
        <p:spPr bwMode="auto">
          <a:xfrm>
            <a:off x="4724400" y="6140450"/>
            <a:ext cx="38084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99"/>
                </a:solidFill>
              </a:rPr>
              <a:t>Woman with a Parasol </a:t>
            </a:r>
            <a:r>
              <a:rPr lang="en-US" sz="1600">
                <a:solidFill>
                  <a:schemeClr val="bg1"/>
                </a:solidFill>
              </a:rPr>
              <a:t>by Claude Monet</a:t>
            </a:r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838200"/>
            <a:ext cx="3798888" cy="533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4724400" y="304800"/>
            <a:ext cx="40386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2800" dirty="0" smtClean="0">
                <a:solidFill>
                  <a:schemeClr val="bg1">
                    <a:lumMod val="75000"/>
                  </a:schemeClr>
                </a:solidFill>
              </a:rPr>
              <a:t>Τα φώτα πάνω στα αντικείμενα και οι σκιές τριγύρω τους αλλάζουν κατά τη διάρκεια της μέρας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  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endParaRPr lang="en-US" sz="1600" dirty="0">
              <a:solidFill>
                <a:schemeClr val="bg1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l-GR" sz="2800" dirty="0" smtClean="0">
                <a:solidFill>
                  <a:schemeClr val="bg1">
                    <a:lumMod val="75000"/>
                  </a:schemeClr>
                </a:solidFill>
              </a:rPr>
              <a:t>Οι </a:t>
            </a:r>
            <a:r>
              <a:rPr lang="el-GR" sz="2800" dirty="0" err="1" smtClean="0">
                <a:solidFill>
                  <a:schemeClr val="bg1">
                    <a:lumMod val="75000"/>
                  </a:schemeClr>
                </a:solidFill>
              </a:rPr>
              <a:t>ιμπρεσσιονιστές</a:t>
            </a:r>
            <a:r>
              <a:rPr lang="el-GR" sz="2800" dirty="0" smtClean="0">
                <a:solidFill>
                  <a:schemeClr val="bg1">
                    <a:lumMod val="75000"/>
                  </a:schemeClr>
                </a:solidFill>
              </a:rPr>
              <a:t> ήθελαν να συλλάβουν τον τρόπο με τον οποίο το φως αλλάζει τα χρώματα και το περιβάλλον τους</a:t>
            </a:r>
            <a:r>
              <a:rPr lang="en-US" sz="2800" dirty="0" smtClean="0">
                <a:solidFill>
                  <a:schemeClr val="bg1">
                    <a:lumMod val="75000"/>
                  </a:schemeClr>
                </a:solidFill>
              </a:rPr>
              <a:t>. </a:t>
            </a:r>
            <a:r>
              <a:rPr lang="el-GR" sz="2800" dirty="0" smtClean="0">
                <a:solidFill>
                  <a:schemeClr val="bg1">
                    <a:lumMod val="75000"/>
                  </a:schemeClr>
                </a:solidFill>
              </a:rPr>
              <a:t>Έτσι κατάφεραν να συλλάβουν τη στιγμή.</a:t>
            </a:r>
            <a:endParaRPr lang="en-US" sz="40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171" name="Text Box 7"/>
          <p:cNvSpPr txBox="1">
            <a:spLocks noChangeArrowheads="1"/>
          </p:cNvSpPr>
          <p:nvPr/>
        </p:nvSpPr>
        <p:spPr bwMode="auto">
          <a:xfrm>
            <a:off x="1158875" y="6172200"/>
            <a:ext cx="31845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99"/>
                </a:solidFill>
              </a:rPr>
              <a:t>Shepherdess </a:t>
            </a:r>
            <a:r>
              <a:rPr lang="en-US" sz="1600">
                <a:solidFill>
                  <a:schemeClr val="bg1"/>
                </a:solidFill>
              </a:rPr>
              <a:t>by Camille Pissarro</a:t>
            </a:r>
          </a:p>
        </p:txBody>
      </p:sp>
      <p:pic>
        <p:nvPicPr>
          <p:cNvPr id="7172" name="Picture 8" descr="Camille Pissarro. The Shepherdess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335915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5" descr="degas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609975"/>
            <a:ext cx="33337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Text Box 7"/>
          <p:cNvSpPr txBox="1">
            <a:spLocks noChangeArrowheads="1"/>
          </p:cNvSpPr>
          <p:nvPr/>
        </p:nvSpPr>
        <p:spPr bwMode="auto">
          <a:xfrm>
            <a:off x="457200" y="2971800"/>
            <a:ext cx="1662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99"/>
                </a:solidFill>
              </a:rPr>
              <a:t>Dancers in Pink </a:t>
            </a:r>
          </a:p>
          <a:p>
            <a:r>
              <a:rPr lang="en-US" sz="1600">
                <a:solidFill>
                  <a:schemeClr val="bg1"/>
                </a:solidFill>
              </a:rPr>
              <a:t>by Edgar Degas</a:t>
            </a:r>
          </a:p>
        </p:txBody>
      </p:sp>
      <p:sp>
        <p:nvSpPr>
          <p:cNvPr id="8196" name="Text Box 13"/>
          <p:cNvSpPr txBox="1">
            <a:spLocks noChangeArrowheads="1"/>
          </p:cNvSpPr>
          <p:nvPr/>
        </p:nvSpPr>
        <p:spPr bwMode="auto">
          <a:xfrm>
            <a:off x="4267200" y="762000"/>
            <a:ext cx="457200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solidFill>
                  <a:schemeClr val="bg1"/>
                </a:solidFill>
              </a:rPr>
              <a:t>Πολλοί από τους </a:t>
            </a:r>
            <a:r>
              <a:rPr lang="en-US" sz="2800">
                <a:solidFill>
                  <a:srgbClr val="CC00CC"/>
                </a:solidFill>
              </a:rPr>
              <a:t>Impressionists </a:t>
            </a:r>
            <a:r>
              <a:rPr lang="el-GR" sz="2800">
                <a:solidFill>
                  <a:schemeClr val="bg1"/>
                </a:solidFill>
              </a:rPr>
              <a:t>ήταν Γάλλοι και το κίνημα άρχισε στη δεκαετία του</a:t>
            </a:r>
            <a:r>
              <a:rPr lang="en-US" sz="2800">
                <a:solidFill>
                  <a:schemeClr val="bg1"/>
                </a:solidFill>
              </a:rPr>
              <a:t> 1860.</a:t>
            </a:r>
            <a:r>
              <a:rPr lang="en-US"/>
              <a:t>  </a:t>
            </a:r>
          </a:p>
          <a:p>
            <a:endParaRPr lang="en-US"/>
          </a:p>
          <a:p>
            <a:r>
              <a:rPr lang="el-GR" sz="2800">
                <a:solidFill>
                  <a:schemeClr val="bg1"/>
                </a:solidFill>
              </a:rPr>
              <a:t>Στην αρχή στο κοινό δεν άρεσε η ζωγραφική τους</a:t>
            </a:r>
            <a:r>
              <a:rPr lang="en-US" sz="2800">
                <a:solidFill>
                  <a:schemeClr val="bg1"/>
                </a:solidFill>
              </a:rPr>
              <a:t>. </a:t>
            </a:r>
            <a:r>
              <a:rPr lang="el-GR" sz="2800">
                <a:solidFill>
                  <a:schemeClr val="bg1"/>
                </a:solidFill>
              </a:rPr>
              <a:t>Μία εφημερίδα έγραφε ότι δεν ήταν παρά σκίτσα ή εντυπώσεις και δεν ήταν ολοκληρωμένα έργα τέχνης.</a:t>
            </a:r>
            <a:endParaRPr lang="en-US" sz="28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" descr="degas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609975"/>
            <a:ext cx="33337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6" descr="Edouard Manet. Boating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2800" y="762000"/>
            <a:ext cx="49911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7"/>
          <p:cNvSpPr txBox="1">
            <a:spLocks noChangeArrowheads="1"/>
          </p:cNvSpPr>
          <p:nvPr/>
        </p:nvSpPr>
        <p:spPr bwMode="auto">
          <a:xfrm>
            <a:off x="457200" y="2971800"/>
            <a:ext cx="1662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99"/>
                </a:solidFill>
              </a:rPr>
              <a:t>Dancers in Pink </a:t>
            </a:r>
          </a:p>
          <a:p>
            <a:r>
              <a:rPr lang="en-US" sz="1600">
                <a:solidFill>
                  <a:schemeClr val="bg1"/>
                </a:solidFill>
              </a:rPr>
              <a:t>by Edgar Degas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68350" y="1752600"/>
            <a:ext cx="2051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r>
              <a:rPr lang="en-US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Boating</a:t>
            </a:r>
          </a:p>
          <a:p>
            <a:pPr algn="r" eaLnBrk="1" hangingPunct="1">
              <a:defRPr/>
            </a:pPr>
            <a:r>
              <a:rPr lang="en-US" dirty="0">
                <a:solidFill>
                  <a:schemeClr val="bg1"/>
                </a:solidFill>
              </a:rPr>
              <a:t>by </a:t>
            </a:r>
            <a:r>
              <a:rPr lang="en-US" dirty="0" err="1">
                <a:solidFill>
                  <a:schemeClr val="bg1"/>
                </a:solidFill>
              </a:rPr>
              <a:t>Edouard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Manet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226" name="Text Box 12"/>
          <p:cNvSpPr txBox="1">
            <a:spLocks noChangeArrowheads="1"/>
          </p:cNvSpPr>
          <p:nvPr/>
        </p:nvSpPr>
        <p:spPr bwMode="auto">
          <a:xfrm>
            <a:off x="4038600" y="4430713"/>
            <a:ext cx="5105400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l-GR" sz="2800" dirty="0" smtClean="0">
                <a:solidFill>
                  <a:schemeClr val="bg1"/>
                </a:solidFill>
              </a:rPr>
              <a:t>Ο καιρός πέρασε και οι </a:t>
            </a:r>
            <a:r>
              <a:rPr lang="el-GR" sz="2800" dirty="0" err="1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ιμπρεσσιονιστές</a:t>
            </a:r>
            <a:r>
              <a:rPr lang="el-GR" sz="280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l-GR" sz="2800" dirty="0" smtClean="0">
                <a:solidFill>
                  <a:schemeClr val="bg1"/>
                </a:solidFill>
              </a:rPr>
              <a:t>έγιναν από τους πιο σημαντικούς και πιο γνωστούς ζωγράφους στην ιστορία της τέχνης</a:t>
            </a:r>
            <a:r>
              <a:rPr lang="en-US" sz="2800" dirty="0" smtClean="0">
                <a:solidFill>
                  <a:schemeClr val="bg1"/>
                </a:solidFill>
              </a:rPr>
              <a:t>.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5" descr="degas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609975"/>
            <a:ext cx="3333750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6" descr="Edouard Manet. Boating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381000"/>
            <a:ext cx="499110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 Box 7"/>
          <p:cNvSpPr txBox="1">
            <a:spLocks noChangeArrowheads="1"/>
          </p:cNvSpPr>
          <p:nvPr/>
        </p:nvSpPr>
        <p:spPr bwMode="auto">
          <a:xfrm>
            <a:off x="457200" y="2971800"/>
            <a:ext cx="166211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CC0099"/>
                </a:solidFill>
              </a:rPr>
              <a:t>Dancers in Pink </a:t>
            </a:r>
          </a:p>
          <a:p>
            <a:r>
              <a:rPr lang="en-US" sz="1600">
                <a:solidFill>
                  <a:schemeClr val="bg1"/>
                </a:solidFill>
              </a:rPr>
              <a:t>by Edgar Degas</a:t>
            </a:r>
          </a:p>
        </p:txBody>
      </p:sp>
      <p:sp>
        <p:nvSpPr>
          <p:cNvPr id="10245" name="Text Box 8"/>
          <p:cNvSpPr txBox="1">
            <a:spLocks noChangeArrowheads="1"/>
          </p:cNvSpPr>
          <p:nvPr/>
        </p:nvSpPr>
        <p:spPr bwMode="auto">
          <a:xfrm>
            <a:off x="768350" y="1752600"/>
            <a:ext cx="20510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003366"/>
                </a:solidFill>
              </a:rPr>
              <a:t>Boating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by Edouard Manet</a:t>
            </a:r>
          </a:p>
        </p:txBody>
      </p:sp>
      <p:pic>
        <p:nvPicPr>
          <p:cNvPr id="10246" name="Picture 10" descr="Pierre-Auguste Renoir. A Girl with a Watering-Can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30938" y="1905000"/>
            <a:ext cx="2867025" cy="401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4343400" y="4410075"/>
            <a:ext cx="17589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solidFill>
                  <a:srgbClr val="003366"/>
                </a:solidFill>
              </a:rPr>
              <a:t>Girl with a </a:t>
            </a:r>
          </a:p>
          <a:p>
            <a:pPr algn="r"/>
            <a:r>
              <a:rPr lang="en-US">
                <a:solidFill>
                  <a:srgbClr val="003366"/>
                </a:solidFill>
              </a:rPr>
              <a:t>Watering Can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By Pierre-</a:t>
            </a:r>
          </a:p>
          <a:p>
            <a:pPr algn="r"/>
            <a:r>
              <a:rPr lang="en-US">
                <a:solidFill>
                  <a:schemeClr val="bg1"/>
                </a:solidFill>
              </a:rPr>
              <a:t>Auguste Renoir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943</TotalTime>
  <Words>402</Words>
  <Application>Microsoft Office PowerPoint</Application>
  <PresentationFormat>Προβολή στην οθόνη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1" baseType="lpstr">
      <vt:lpstr>Arial</vt:lpstr>
      <vt:lpstr>Calibri</vt:lpstr>
      <vt:lpstr>Sylfaen</vt:lpstr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Company>Antwerp International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Impressionism</dc:title>
  <dc:creator>pmartin</dc:creator>
  <cp:lastModifiedBy>Media</cp:lastModifiedBy>
  <cp:revision>99</cp:revision>
  <dcterms:created xsi:type="dcterms:W3CDTF">2008-01-31T12:47:58Z</dcterms:created>
  <dcterms:modified xsi:type="dcterms:W3CDTF">2020-04-05T09:14:30Z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ndo10Write">
    <vt:lpwstr/>
  </property>
</Properties>
</file>