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4" r:id="rId4"/>
    <p:sldId id="285" r:id="rId5"/>
    <p:sldId id="282" r:id="rId6"/>
    <p:sldId id="261" r:id="rId7"/>
    <p:sldId id="262" r:id="rId8"/>
    <p:sldId id="288" r:id="rId9"/>
    <p:sldId id="264" r:id="rId10"/>
    <p:sldId id="269" r:id="rId11"/>
    <p:sldId id="270" r:id="rId12"/>
    <p:sldId id="281" r:id="rId13"/>
    <p:sldId id="271" r:id="rId14"/>
    <p:sldId id="276" r:id="rId15"/>
    <p:sldId id="279" r:id="rId16"/>
    <p:sldId id="280" r:id="rId17"/>
    <p:sldId id="283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sme chesme" initials="c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84948" autoAdjust="0"/>
  </p:normalViewPr>
  <p:slideViewPr>
    <p:cSldViewPr>
      <p:cViewPr varScale="1">
        <p:scale>
          <a:sx n="68" d="100"/>
          <a:sy n="68" d="100"/>
        </p:scale>
        <p:origin x="194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12T12:35:08.775" idx="2">
    <p:pos x="1249" y="337"/>
    <p:text>θετικό μήνυμα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0E1BC-AF16-4AB2-901D-545B3B26220C}" type="datetimeFigureOut">
              <a:rPr lang="el-GR" smtClean="0"/>
              <a:pPr/>
              <a:t>22/3/20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CF31D-5CBA-4AE9-9355-46A5BABCBA3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A9D13-81E0-4298-A4BE-056F8BBDA751}" type="datetimeFigureOut">
              <a:rPr lang="el-GR" smtClean="0"/>
              <a:pPr/>
              <a:t>22/3/20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E2373-FC37-4060-97BB-A4A2390A6D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11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E2373-FC37-4060-97BB-A4A2390A6DFD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3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l-GR" dirty="0"/>
          </a:p>
          <a:p>
            <a:pPr>
              <a:buFont typeface="Arial" pitchFamily="34" charset="0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E2373-FC37-4060-97BB-A4A2390A6DFD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57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E2373-FC37-4060-97BB-A4A2390A6DF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8728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E2373-FC37-4060-97BB-A4A2390A6DF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E2373-FC37-4060-97BB-A4A2390A6DFD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3958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E2373-FC37-4060-97BB-A4A2390A6DFD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430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C02C-9E35-4D8B-B0F7-69DF8F5A3945}" type="datetimeFigureOut">
              <a:rPr lang="el-GR" smtClean="0"/>
              <a:pPr/>
              <a:t>22/3/20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6AA-BF92-46A5-9734-6E1539BBE2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C02C-9E35-4D8B-B0F7-69DF8F5A3945}" type="datetimeFigureOut">
              <a:rPr lang="el-GR" smtClean="0"/>
              <a:pPr/>
              <a:t>22/3/20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6AA-BF92-46A5-9734-6E1539BBE2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C02C-9E35-4D8B-B0F7-69DF8F5A3945}" type="datetimeFigureOut">
              <a:rPr lang="el-GR" smtClean="0"/>
              <a:pPr/>
              <a:t>22/3/20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6AA-BF92-46A5-9734-6E1539BBE2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C02C-9E35-4D8B-B0F7-69DF8F5A3945}" type="datetimeFigureOut">
              <a:rPr lang="el-GR" smtClean="0"/>
              <a:pPr/>
              <a:t>22/3/20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6AA-BF92-46A5-9734-6E1539BBE2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C02C-9E35-4D8B-B0F7-69DF8F5A3945}" type="datetimeFigureOut">
              <a:rPr lang="el-GR" smtClean="0"/>
              <a:pPr/>
              <a:t>22/3/20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6AA-BF92-46A5-9734-6E1539BBE2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C02C-9E35-4D8B-B0F7-69DF8F5A3945}" type="datetimeFigureOut">
              <a:rPr lang="el-GR" smtClean="0"/>
              <a:pPr/>
              <a:t>22/3/20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6AA-BF92-46A5-9734-6E1539BBE2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C02C-9E35-4D8B-B0F7-69DF8F5A3945}" type="datetimeFigureOut">
              <a:rPr lang="el-GR" smtClean="0"/>
              <a:pPr/>
              <a:t>22/3/20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6AA-BF92-46A5-9734-6E1539BBE2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C02C-9E35-4D8B-B0F7-69DF8F5A3945}" type="datetimeFigureOut">
              <a:rPr lang="el-GR" smtClean="0"/>
              <a:pPr/>
              <a:t>22/3/20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6AA-BF92-46A5-9734-6E1539BBE2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C02C-9E35-4D8B-B0F7-69DF8F5A3945}" type="datetimeFigureOut">
              <a:rPr lang="el-GR" smtClean="0"/>
              <a:pPr/>
              <a:t>22/3/20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6AA-BF92-46A5-9734-6E1539BBE2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C02C-9E35-4D8B-B0F7-69DF8F5A3945}" type="datetimeFigureOut">
              <a:rPr lang="el-GR" smtClean="0"/>
              <a:pPr/>
              <a:t>22/3/20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6AA-BF92-46A5-9734-6E1539BBE2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C02C-9E35-4D8B-B0F7-69DF8F5A3945}" type="datetimeFigureOut">
              <a:rPr lang="el-GR" smtClean="0"/>
              <a:pPr/>
              <a:t>22/3/20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96AA-BF92-46A5-9734-6E1539BBE2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C02C-9E35-4D8B-B0F7-69DF8F5A3945}" type="datetimeFigureOut">
              <a:rPr lang="el-GR" smtClean="0"/>
              <a:pPr/>
              <a:t>22/3/20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496AA-BF92-46A5-9734-6E1539BBE24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Η ΑΞΙΑ ΤΗΣ ΤΡΙΤΗΣ ΗΛΙΚΙΑΣ ΚΑΤΑΝΟΩΝΤΑΣ ΚΑΙ ΦΡΟΝΤΙΖΟΝΤΑΣ </a:t>
            </a:r>
            <a:br>
              <a:rPr lang="el-GR" dirty="0">
                <a:solidFill>
                  <a:srgbClr val="7030A0"/>
                </a:solidFill>
              </a:rPr>
            </a:br>
            <a:r>
              <a:rPr lang="el-GR" b="1" dirty="0">
                <a:solidFill>
                  <a:srgbClr val="7030A0"/>
                </a:solidFill>
              </a:rPr>
              <a:t>ΤΟΝ ΠΑΠΠΟΥ ΚΑΙ ΤΗΝ ΓΙΑΓΙΑ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r>
              <a:rPr lang="el-GR" dirty="0">
                <a:solidFill>
                  <a:srgbClr val="C00000"/>
                </a:solidFill>
              </a:rPr>
              <a:t>Για μαθητές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l-GR" dirty="0" err="1">
                <a:solidFill>
                  <a:srgbClr val="C00000"/>
                </a:solidFill>
              </a:rPr>
              <a:t>τριες</a:t>
            </a:r>
            <a:r>
              <a:rPr lang="el-GR" dirty="0">
                <a:solidFill>
                  <a:srgbClr val="C00000"/>
                </a:solidFill>
              </a:rPr>
              <a:t> γυμνασίου</a:t>
            </a:r>
          </a:p>
        </p:txBody>
      </p:sp>
      <p:pic>
        <p:nvPicPr>
          <p:cNvPr id="2050" name="Picture 2" descr="C:\Users\user\Desktop\αρχείο λήψης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4973638"/>
            <a:ext cx="2619375" cy="1743075"/>
          </a:xfrm>
          <a:prstGeom prst="rect">
            <a:avLst/>
          </a:prstGeom>
          <a:noFill/>
        </p:spPr>
      </p:pic>
      <p:pic>
        <p:nvPicPr>
          <p:cNvPr id="2051" name="Picture 3" descr="C:\Users\us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071942"/>
            <a:ext cx="1743075" cy="2619375"/>
          </a:xfrm>
          <a:prstGeom prst="rect">
            <a:avLst/>
          </a:prstGeom>
          <a:noFill/>
        </p:spPr>
      </p:pic>
      <p:pic>
        <p:nvPicPr>
          <p:cNvPr id="6" name="5 - Εικόνα" descr="logo egg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5755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6429388" y="21429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ΥΠΟΥΡΓΕΙΟ ΥΓΕΙΑΣ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000364" y="6000768"/>
            <a:ext cx="38576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ΑΓΩΓΗ ΥΓΕΙΑΣ</a:t>
            </a:r>
          </a:p>
          <a:p>
            <a:pPr algn="ctr"/>
            <a:r>
              <a:rPr lang="el-GR" b="1" dirty="0"/>
              <a:t>ΥΠΟΥΡΓΕΙΟ ΥΓΕΙΑΣ-ΑΘΗΝΑ 2018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Βασικές συμβουλές προς τους/τις ηλικιωμένους/-ες.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2000240"/>
            <a:ext cx="6142886" cy="4709119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ea typeface="Calibri" pitchFamily="34" charset="0"/>
                <a:cs typeface="Times New Roman" pitchFamily="18" charset="0"/>
              </a:rPr>
              <a:t>Καλή διατροφή.</a:t>
            </a:r>
          </a:p>
          <a:p>
            <a:r>
              <a:rPr lang="el-GR" dirty="0">
                <a:ea typeface="Calibri" pitchFamily="34" charset="0"/>
                <a:cs typeface="Times New Roman" pitchFamily="18" charset="0"/>
              </a:rPr>
              <a:t>Καθημερινή άσκηση, περπάτημα ή βόλτα στην εξοχή και σε χώρους με πράσινο. </a:t>
            </a:r>
          </a:p>
          <a:p>
            <a:r>
              <a:rPr lang="el-GR" dirty="0">
                <a:ea typeface="Calibri" pitchFamily="34" charset="0"/>
                <a:cs typeface="Times New Roman" pitchFamily="18" charset="0"/>
              </a:rPr>
              <a:t>Έλεγχος του βάρους.</a:t>
            </a:r>
          </a:p>
          <a:p>
            <a:r>
              <a:rPr lang="el-GR" dirty="0">
                <a:ea typeface="Calibri" pitchFamily="34" charset="0"/>
                <a:cs typeface="Times New Roman" pitchFamily="18" charset="0"/>
              </a:rPr>
              <a:t>Αποφυγή του καπνίσματος και της κατανάλωσης αλκοόλ.</a:t>
            </a:r>
          </a:p>
          <a:p>
            <a:r>
              <a:rPr lang="el-GR" dirty="0">
                <a:ea typeface="Calibri" pitchFamily="34" charset="0"/>
                <a:cs typeface="Times New Roman" pitchFamily="18" charset="0"/>
              </a:rPr>
              <a:t>Έλεγχος του σακχάρου τους και της χοληστερόλης.</a:t>
            </a:r>
          </a:p>
          <a:p>
            <a:r>
              <a:rPr lang="el-GR" dirty="0">
                <a:ea typeface="Calibri" pitchFamily="34" charset="0"/>
                <a:cs typeface="Times New Roman" pitchFamily="18" charset="0"/>
              </a:rPr>
              <a:t>Παρακολούθηση της αρτηριακής πίεσης.</a:t>
            </a:r>
          </a:p>
          <a:p>
            <a:endParaRPr lang="el-GR" dirty="0"/>
          </a:p>
        </p:txBody>
      </p:sp>
      <p:pic>
        <p:nvPicPr>
          <p:cNvPr id="3074" name="Picture 2" descr="C:\Users\user\Desktop\αρχείο λήψη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5" y="4664133"/>
            <a:ext cx="2928926" cy="2193867"/>
          </a:xfrm>
          <a:prstGeom prst="rect">
            <a:avLst/>
          </a:prstGeom>
          <a:noFill/>
        </p:spPr>
      </p:pic>
      <p:pic>
        <p:nvPicPr>
          <p:cNvPr id="3075" name="Picture 3" descr="C:\Users\user\Desktop\human-3350257__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072" y="2000240"/>
            <a:ext cx="2904928" cy="193760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Πως μπορούμε να βοηθήσουμε;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Αποφεύγουμε να αλλάζουμε θέσεις στα πράγματά τους ώστε να μην τους αναστατώνουμε.</a:t>
            </a:r>
          </a:p>
          <a:p>
            <a:r>
              <a:rPr lang="el-GR" dirty="0"/>
              <a:t>Απομακρύνουμε τα χαλάκια, τα μικρά έπιπλα και τα καλώδια για να αποφύγουμε τις πτώσεις.</a:t>
            </a:r>
          </a:p>
          <a:p>
            <a:r>
              <a:rPr lang="el-GR" dirty="0"/>
              <a:t>Τους βοηθούμε στο ντύσιμο και στο δέσιμο των κορδονιών.</a:t>
            </a:r>
          </a:p>
          <a:p>
            <a:r>
              <a:rPr lang="el-GR" dirty="0"/>
              <a:t>Προσέχουμε να υπάρχει αρκετό φως κι ιδιαίτερα το βράδυ αφήνουμε ανοιχτό το βοηθητικό φως που μπορεί να χρησιμοποιούν.</a:t>
            </a:r>
          </a:p>
          <a:p>
            <a:r>
              <a:rPr lang="el-GR" dirty="0"/>
              <a:t>Ελέγχουμε τις ηλεκτρικές συσκευές για να μη συμβούν ατυχήματα αν οι ηλικιωμένοι τις ξεχάσουν ανοιχτές.</a:t>
            </a:r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68839"/>
          </a:xfrm>
        </p:spPr>
        <p:txBody>
          <a:bodyPr>
            <a:normAutofit lnSpcReduction="10000"/>
          </a:bodyPr>
          <a:lstStyle/>
          <a:p>
            <a:r>
              <a:rPr lang="el-GR" dirty="0">
                <a:cs typeface="Times New Roman" pitchFamily="18" charset="0"/>
              </a:rPr>
              <a:t>Βρίσκουμε χρόνο για κοινές δραστηριότητες.</a:t>
            </a:r>
          </a:p>
          <a:p>
            <a:r>
              <a:rPr lang="el-GR" dirty="0">
                <a:cs typeface="Times New Roman" pitchFamily="18" charset="0"/>
              </a:rPr>
              <a:t>Τους βοηθάμε με τις δουλειές του σπιτιού ή τα ψώνια.</a:t>
            </a:r>
            <a:endParaRPr lang="el-GR" dirty="0"/>
          </a:p>
          <a:p>
            <a:r>
              <a:rPr lang="el-GR" dirty="0"/>
              <a:t>Μπορούμε να τους δώσουμε σημειώσεις με τα απαραίτητα τηλέφωνα σε περίπτωση ανάγκης.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Μπορούμε να χρησιμοποιήσουμε το οικογενειακό τραπέζι σαν ένα διασκεδαστικό γεγονός για αυτούς.</a:t>
            </a:r>
          </a:p>
          <a:p>
            <a:endParaRPr lang="el-GR" dirty="0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Πως μπορούμε να βοηθήσουμε;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500174"/>
            <a:ext cx="8715436" cy="5157192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Τους προτρέπουμε να συμμετέχουν στο ΚΑΠΗ ή σε εκδρομές και αν μπορούμε τους συνοδεύουμε. </a:t>
            </a:r>
          </a:p>
          <a:p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Τους προτρέπουμε να ασχοληθούν με τις παλιές δραστηριότητές τους, π.χ. κατασκευές.</a:t>
            </a:r>
          </a:p>
          <a:p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Τους προσφέρουμε βιβλία, αν διαβάζουν, ή συμμετέχουμε σε δραστηριότητες που τους ευχαριστούν όπως η κηπουρική ή το μαγείρεμα. </a:t>
            </a:r>
          </a:p>
          <a:p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Θυμόμαστε ότι χρειάζονται κατανόηση κι αγάπη, ιδιαίτερα αν ξεχνούν ή αισθάνονται μοναξιά.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64291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Πως μπορούμε να βοηθήσουμε;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Φροντίζοντας τον παππού και την γιαγιά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285860"/>
            <a:ext cx="5050904" cy="55721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/>
              <a:t>Οι συγγενείς και τα εγγόνια:</a:t>
            </a:r>
          </a:p>
          <a:p>
            <a:r>
              <a:rPr lang="el-GR" dirty="0"/>
              <a:t>Είμαστε δίπλα τους να τους υποστηρίξουμε.</a:t>
            </a:r>
          </a:p>
          <a:p>
            <a:r>
              <a:rPr lang="el-GR" dirty="0"/>
              <a:t>Προσπαθούμε να τους φροντίσουμε στο σπίτι όσο μπορούμε.</a:t>
            </a:r>
          </a:p>
          <a:p>
            <a:r>
              <a:rPr lang="el-GR" dirty="0"/>
              <a:t>Ζητάμε τις συμβουλές τους </a:t>
            </a:r>
            <a:r>
              <a:rPr lang="el-GR" dirty="0">
                <a:solidFill>
                  <a:srgbClr val="000000"/>
                </a:solidFill>
                <a:cs typeface="Arial" pitchFamily="34" charset="0"/>
              </a:rPr>
              <a:t>γιατί έχουν πείρα.</a:t>
            </a:r>
            <a:endParaRPr lang="el-GR" dirty="0"/>
          </a:p>
          <a:p>
            <a:r>
              <a:rPr lang="el-GR" dirty="0"/>
              <a:t>Περνάμε χρόνο μαζί τους με δραστηριότητες που αρέσουν σε όλους.</a:t>
            </a:r>
          </a:p>
          <a:p>
            <a:r>
              <a:rPr lang="el-GR" dirty="0">
                <a:solidFill>
                  <a:srgbClr val="000000"/>
                </a:solidFill>
                <a:latin typeface="Calibri" charset="0"/>
              </a:rPr>
              <a:t>Θυμόμαστε ότι η αδιαφορία και η παραμέληση είναι μία μορφή κακοποίησης.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4685" y="4221089"/>
            <a:ext cx="3899315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57298"/>
            <a:ext cx="3923928" cy="26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5786" y="188640"/>
            <a:ext cx="8358214" cy="868958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Μαθαίνω στον παππού και την γιαγιά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357554" y="1214422"/>
            <a:ext cx="5643570" cy="5643578"/>
          </a:xfrm>
        </p:spPr>
        <p:txBody>
          <a:bodyPr>
            <a:normAutofit fontScale="70000" lnSpcReduction="20000"/>
          </a:bodyPr>
          <a:lstStyle/>
          <a:p>
            <a:pPr indent="-341313">
              <a:spcBef>
                <a:spcPts val="1200"/>
              </a:spcBef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Είναι πάντα έτοιμοι για μια «περιπέτεια». Οι παππούδες λατρεύουν να βγαίνουν έξω.</a:t>
            </a:r>
          </a:p>
          <a:p>
            <a:pPr indent="-341313">
              <a:spcBef>
                <a:spcPts val="1200"/>
              </a:spcBef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Ακούν. Χαίρονται πάντα να ακούν όσα έχουν να τους πουν τα παιδιά χωρίς μάλιστα να κρίνουν</a:t>
            </a:r>
            <a:r>
              <a:rPr lang="el-GR" sz="40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indent="-341313">
              <a:spcBef>
                <a:spcPts val="1200"/>
              </a:spcBef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Γίνονται παιδιά. Ό,τι κι αν ζητήσει ένα παιδί από τη γιαγιά και τον παππού, όσο παιδικό ή ανόητο κι αν φαίνεται, εκείνοι θα το κάνουν.</a:t>
            </a:r>
          </a:p>
          <a:p>
            <a:pPr indent="-341313">
              <a:spcBef>
                <a:spcPts val="1200"/>
              </a:spcBef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Μαθαίνουν πράγματα από τα παιδιά, που δεν έχει κάποιος άλλος την υπομονή να τους τα δείξει, όπως το να</a:t>
            </a:r>
            <a:r>
              <a:rPr lang="el-GR" sz="4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charset="0"/>
              </a:rPr>
              <a:t>χρησιμοποιήσουν το κινητό τηλέφωνο, το internet ή το Skype!</a:t>
            </a:r>
          </a:p>
          <a:p>
            <a:pPr indent="-341313">
              <a:spcBef>
                <a:spcPts val="1200"/>
              </a:spcBef>
              <a:buSzPct val="100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Μπορούμε να παίζουμε μαζί τους επιτραπέζια ώστε να περνάμε χρόνο μαζί τους και να τους βοηθάμε να είναι</a:t>
            </a:r>
            <a:r>
              <a:rPr lang="el-GR" sz="4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charset="0"/>
              </a:rPr>
              <a:t>δραστήριοι.</a:t>
            </a:r>
          </a:p>
        </p:txBody>
      </p:sp>
      <p:pic>
        <p:nvPicPr>
          <p:cNvPr id="3074" name="Picture 2" descr="Image result for older vs younger peo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3403832" cy="2505543"/>
          </a:xfrm>
          <a:prstGeom prst="rect">
            <a:avLst/>
          </a:prstGeom>
          <a:noFill/>
        </p:spPr>
      </p:pic>
      <p:pic>
        <p:nvPicPr>
          <p:cNvPr id="3076" name="Picture 4" descr="Image result for old people learning technolog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29132"/>
            <a:ext cx="3435240" cy="241760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Σύζευξη των γενεών – μοίρασμα ζωής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268760"/>
            <a:ext cx="8136904" cy="5374950"/>
          </a:xfrm>
        </p:spPr>
        <p:txBody>
          <a:bodyPr>
            <a:normAutofit fontScale="70000" lnSpcReduction="20000"/>
          </a:bodyPr>
          <a:lstStyle/>
          <a:p>
            <a:pPr indent="-34131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Οι νέοι και οι μεγαλύτεροι αλληλεπιδρούν και προσφέρουν ο ένας στον άλλο και στους γύρω τους. </a:t>
            </a:r>
          </a:p>
          <a:p>
            <a:pPr indent="-34131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Οι ηλικιωμένοι συμμετέχουν, συζητούν με τους νέους κι ανταλλάσσουν απόψεις για την καλύτερη συμβίωση των γενεών μέσα στην κοινωνία.</a:t>
            </a:r>
          </a:p>
          <a:p>
            <a:pPr indent="-34131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Οι νέοι αποκτούν θετική στάση για τα γηρατειά, για τη μελλοντική ζωή, αναπτύσσουν την κοινωνικότητά τους ενώ μαθαίνουν τι σημαίνει αλληλεγγύη, γενναιοδωρία και υπευθυνότητα. </a:t>
            </a:r>
          </a:p>
          <a:p>
            <a:pPr>
              <a:lnSpc>
                <a:spcPct val="120000"/>
              </a:lnSpc>
            </a:pPr>
            <a:r>
              <a:rPr lang="el-GR" dirty="0"/>
              <a:t>Αντιλαμβάνονται καλύτερα το χρόνο και                                         χάρη στη μετάδοση των αναμνήσεων                                   κατανοούν πιο εύκολα την ιστορία των                               μεγαλύτερων, χτίζοντας έτσι τη δική τους                          ταυτότητα. </a:t>
            </a:r>
          </a:p>
          <a:p>
            <a:pPr indent="-341313">
              <a:spcBef>
                <a:spcPts val="0"/>
              </a:spcBef>
              <a:spcAft>
                <a:spcPts val="1200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l-GR" dirty="0"/>
          </a:p>
        </p:txBody>
      </p:sp>
      <p:pic>
        <p:nvPicPr>
          <p:cNvPr id="4" name="Picture 1" descr="C:\Users\kmerakou\Desktop\elderly-senior-grandfather-teen-granddaughter-17570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315910"/>
            <a:ext cx="3286116" cy="254209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86116" y="3286124"/>
            <a:ext cx="5372080" cy="28083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l-GR" sz="4000" dirty="0">
                <a:solidFill>
                  <a:srgbClr val="C00000"/>
                </a:solidFill>
              </a:rPr>
              <a:t>    </a:t>
            </a:r>
            <a:r>
              <a:rPr lang="el-GR" sz="4000" b="1" dirty="0">
                <a:solidFill>
                  <a:srgbClr val="C00000"/>
                </a:solidFill>
              </a:rPr>
              <a:t>Δεν μπορείς να αποφύγεις να μεγαλώνεις, αλλά δεν είσαι υποχρεωμένος να γερνάς.</a:t>
            </a:r>
          </a:p>
          <a:p>
            <a:pPr algn="r">
              <a:buNone/>
            </a:pPr>
            <a:r>
              <a:rPr lang="en-US" sz="2800" i="1" dirty="0"/>
              <a:t>George Burns, 1896-1996 </a:t>
            </a:r>
            <a:endParaRPr lang="el-GR" sz="2800" i="1" dirty="0"/>
          </a:p>
          <a:p>
            <a:pPr algn="r">
              <a:buNone/>
            </a:pPr>
            <a:r>
              <a:rPr lang="en-US" sz="2800" i="1" dirty="0"/>
              <a:t>(A</a:t>
            </a:r>
            <a:r>
              <a:rPr lang="el-GR" sz="2800" i="1" dirty="0" err="1"/>
              <a:t>μερικανός</a:t>
            </a:r>
            <a:r>
              <a:rPr lang="el-GR" sz="2800" i="1" dirty="0"/>
              <a:t> κωμικός)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43248"/>
            <a:ext cx="2446643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500034" y="714356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accent5">
                    <a:lumMod val="50000"/>
                  </a:schemeClr>
                </a:solidFill>
              </a:rPr>
              <a:t>Οι φυσιολογικές αλλαγές που σχετίζονται με την ηλικία είναι αναμενόμενες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. O</a:t>
            </a:r>
            <a:r>
              <a:rPr lang="el-GR" sz="2800" b="1" dirty="0">
                <a:solidFill>
                  <a:schemeClr val="accent5">
                    <a:lumMod val="50000"/>
                  </a:schemeClr>
                </a:solidFill>
              </a:rPr>
              <a:t> άνθρωπος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sz="2800" b="1" dirty="0">
                <a:solidFill>
                  <a:schemeClr val="accent5">
                    <a:lumMod val="50000"/>
                  </a:schemeClr>
                </a:solidFill>
              </a:rPr>
              <a:t>μπορεί να προσαρμόζεται έτσι ώστε να συνεχίσει να ζει μία ευτυχισμένη, υγιή και ενεργό ζωή!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5500694" cy="939784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</a:rPr>
              <a:t>Τι είναι η Τρίτη Ηλικία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3" y="1196752"/>
            <a:ext cx="5256585" cy="5472608"/>
          </a:xfrm>
        </p:spPr>
        <p:txBody>
          <a:bodyPr>
            <a:normAutofit fontScale="92500"/>
          </a:bodyPr>
          <a:lstStyle/>
          <a:p>
            <a:r>
              <a:rPr lang="el-GR" dirty="0"/>
              <a:t>Οι ηλικίες του ανθρώπου μοιάζουν με τις εποχές του χρόνου. Ο κύκλος της ζωής είναι σαν το κύκλο του έτους. </a:t>
            </a:r>
          </a:p>
          <a:p>
            <a:r>
              <a:rPr lang="el-GR" dirty="0"/>
              <a:t>Η τρίτη ηλικία δεν είναι ασθένεια, είναι μια φυσιολογική περίοδος της ζωής.</a:t>
            </a:r>
            <a:endParaRPr lang="en-US" dirty="0"/>
          </a:p>
          <a:p>
            <a:r>
              <a:rPr lang="el-GR" dirty="0"/>
              <a:t>Για λόγους πρακτικούς καθορίζονται τα 65 έτη ως έναρξη της τρίτης ηλικίας.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77588"/>
            <a:ext cx="3857620" cy="387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Ο ηλικιωμένος στους μύθους και στην ιστορία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714488"/>
            <a:ext cx="5050904" cy="5143512"/>
          </a:xfrm>
        </p:spPr>
        <p:txBody>
          <a:bodyPr>
            <a:noAutofit/>
          </a:bodyPr>
          <a:lstStyle/>
          <a:p>
            <a:pPr marL="623888" indent="-280988"/>
            <a:r>
              <a:rPr lang="el-GR" sz="2000" dirty="0"/>
              <a:t>Οι ηλικιωμένοι αναφέρονται στην </a:t>
            </a:r>
            <a:r>
              <a:rPr lang="el-GR" sz="2000" dirty="0" err="1"/>
              <a:t>Ιλιάδα</a:t>
            </a:r>
            <a:r>
              <a:rPr lang="el-GR" sz="2000" dirty="0"/>
              <a:t> (μύθος του Αινεία) και στην Οδύσσεια (Λαέρτης πατέρας του Οδυσσέα) ως άτομα που συνεχίζουν να προσφέρουν και οι νεότεροί τους το αναγνωρίζουν και τους φροντίζουν.</a:t>
            </a:r>
          </a:p>
          <a:p>
            <a:pPr marL="623888" indent="-280988"/>
            <a:endParaRPr lang="en-US" sz="2000" dirty="0"/>
          </a:p>
          <a:p>
            <a:pPr marL="623888" indent="-280988"/>
            <a:r>
              <a:rPr lang="el-GR" sz="2000" dirty="0"/>
              <a:t>Ο σεβασμός προς τους ηλικιωμένους αναφέρεται σε πολλά ιστορικά κείμενα της αρχαίας ιστορίας μας, π.χ. οι νέοι ή τα παιδιά τους είχαν υποχρέωση να φροντίζουν τους γονείς του και να σέβονται τους μεγαλύτερους σε ηλικία ανθρώπους τόσο στην αρχαία Αθήνα, όσο και στην αρχαία Σπάρτη.</a:t>
            </a:r>
            <a:br>
              <a:rPr lang="el-GR" sz="2000" dirty="0"/>
            </a:br>
            <a:br>
              <a:rPr lang="el-GR" sz="2000" dirty="0"/>
            </a:br>
            <a:br>
              <a:rPr lang="el-GR" sz="2000" dirty="0"/>
            </a:br>
            <a:br>
              <a:rPr lang="el-GR" sz="2000" dirty="0"/>
            </a:br>
            <a:endParaRPr lang="el-GR" sz="2000" dirty="0"/>
          </a:p>
          <a:p>
            <a:endParaRPr lang="el-G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614" y="2060575"/>
            <a:ext cx="3829235" cy="40327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Ο ηλικιωμένος στην παράδοση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55365"/>
            <a:ext cx="8186766" cy="4741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600" dirty="0">
                <a:ea typeface="Calibri" pitchFamily="34" charset="0"/>
                <a:cs typeface="Times New Roman" pitchFamily="18" charset="0"/>
              </a:rPr>
              <a:t>Πολλές παροιμίες περιγράφουν τη φυσιολογική μετάβαση του ανθρώπου από μια ηλικία σε επόμενη:</a:t>
            </a:r>
          </a:p>
          <a:p>
            <a:r>
              <a:rPr lang="el-GR" sz="3600" dirty="0">
                <a:ea typeface="Calibri" pitchFamily="34" charset="0"/>
                <a:cs typeface="Times New Roman" pitchFamily="18" charset="0"/>
              </a:rPr>
              <a:t>«Εκεί που είσαι ήμουνα κι εδώ που είμαι θα’ ρθεις». </a:t>
            </a:r>
            <a:endParaRPr lang="en-US" sz="3600" dirty="0">
              <a:ea typeface="Calibri" pitchFamily="34" charset="0"/>
              <a:cs typeface="Times New Roman" pitchFamily="18" charset="0"/>
            </a:endParaRPr>
          </a:p>
          <a:p>
            <a:r>
              <a:rPr lang="el-GR" sz="3600" dirty="0">
                <a:ea typeface="Calibri" pitchFamily="34" charset="0"/>
                <a:cs typeface="Times New Roman" pitchFamily="18" charset="0"/>
              </a:rPr>
              <a:t>«Ας ήμουν νιος και να ’ξερα, γέρος και να μπορούσα».</a:t>
            </a:r>
          </a:p>
          <a:p>
            <a:endParaRPr lang="el-GR" b="1" dirty="0">
              <a:ea typeface="Calibri" pitchFamily="34" charset="0"/>
              <a:cs typeface="Times New Roman" pitchFamily="18" charset="0"/>
            </a:endParaRPr>
          </a:p>
          <a:p>
            <a:endParaRPr lang="en-US" dirty="0"/>
          </a:p>
          <a:p>
            <a:endParaRPr lang="el-GR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</a:rPr>
              <a:t>Τα άτομα της Τρίτης Ηλικίας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71612"/>
            <a:ext cx="5653862" cy="5169186"/>
          </a:xfrm>
        </p:spPr>
        <p:txBody>
          <a:bodyPr>
            <a:normAutofit fontScale="92500"/>
          </a:bodyPr>
          <a:lstStyle/>
          <a:p>
            <a:r>
              <a:rPr lang="el-GR" dirty="0"/>
              <a:t>Έχουν γνώσεις, πείρα και σοφία.</a:t>
            </a:r>
          </a:p>
          <a:p>
            <a:r>
              <a:rPr lang="el-GR" dirty="0"/>
              <a:t>Δημιούργησαν οικογένεια και μεγάλωσαν τα παιδιά τους.</a:t>
            </a:r>
          </a:p>
          <a:p>
            <a:r>
              <a:rPr lang="el-GR" dirty="0"/>
              <a:t>Προσέφεραν κι εργάστηκαν για την οικογένειά τους και για την κοινωνία και μερικοί/-</a:t>
            </a:r>
            <a:r>
              <a:rPr lang="el-GR" dirty="0" err="1"/>
              <a:t>ές</a:t>
            </a:r>
            <a:r>
              <a:rPr lang="el-GR" dirty="0"/>
              <a:t> συνεχίζουν να το κάνουν ακόμα. </a:t>
            </a:r>
          </a:p>
          <a:p>
            <a:r>
              <a:rPr lang="el-GR" dirty="0"/>
              <a:t>Δικαιούνται το σεβασμό των επόμενων γενεών.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7455" y="1714488"/>
            <a:ext cx="3356545" cy="188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383577"/>
            <a:ext cx="3102450" cy="204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53988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Γιατί αυξάνονται τα άτομα Τρίτης Ηλικίας</a:t>
            </a:r>
            <a:r>
              <a:rPr lang="en-US" b="1" dirty="0">
                <a:solidFill>
                  <a:srgbClr val="C00000"/>
                </a:solidFill>
              </a:rPr>
              <a:t>;</a:t>
            </a:r>
            <a:r>
              <a:rPr lang="el-GR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571472" y="1571612"/>
            <a:ext cx="800323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τελευταία χρόνια έχει αυξηθεί ο μέσος όρος ζωής των ανθρώπων, διότι: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Βελτιώνεται το επίπεδο υγείας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Βελτιώνεται η επάρκεια και η ποιότητα των τροφίμων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Μειώνονται οι θάνατοι από μεταδοτικές 	ασθένειες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Βελτιώνεται η θεραπεία των χρόνιων νοσημάτων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Βελτιώνονται οι συνθήκες της ζωής στις μεγαλύτερες ηλικίες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Αλλαγές που συμβαίνουν στο σώμα του ηλικιωμένου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76886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i="1" dirty="0"/>
              <a:t>Οι περισσότεροι ηλικιωμένοι είναι υγιείς μέχρι πολύ μεγάλη ηλικία.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Σε αρκετούς ηλικιωμένους:</a:t>
            </a:r>
          </a:p>
          <a:p>
            <a:r>
              <a:rPr lang="el-GR" dirty="0"/>
              <a:t>Μειώνονται οι σωματικές δυνάμεις, εμφανίζεται αδυναμία στους μύες και τις αρθρώσεις, πχ. αργό βάδισμα, κουράζονται εύκολα, έχουν προβλήματα υγείας, τα όργανα δε λειτουργούν με τον ίδιο τρόπο.</a:t>
            </a:r>
          </a:p>
          <a:p>
            <a:r>
              <a:rPr lang="el-GR" dirty="0"/>
              <a:t>Μειώνεται η απόδοση των αισθήσεων, δεν βλέπουν ή δεν ακούν καλά ή χρησιμοποιούν βοηθήματα (γυαλιά, ακουστικά).</a:t>
            </a:r>
          </a:p>
          <a:p>
            <a:r>
              <a:rPr lang="el-GR" dirty="0"/>
              <a:t>Το δέρμα αποκτά ρυτίδες, τα μαλλιά ασπρίζουν.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Σε κάποιους ηλικιωμένους:</a:t>
            </a:r>
          </a:p>
          <a:p>
            <a:r>
              <a:rPr lang="el-GR" dirty="0"/>
              <a:t>Η στοματική υγεία επιδεινώνεται και τα δόντια μπορεί να χρειαστεί να αντικατασταθούν με τεχνητές οδοντοστοιχίες.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Αλλαγές που συμβαίνουν στην καθημερινή ζωή των ηλικιωμένων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714488"/>
            <a:ext cx="7962108" cy="4968552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Οι περισσότεροι ηλικιωμένοι είναι δραστήριοι στην οικογένεια και στην κοινωνία.</a:t>
            </a:r>
          </a:p>
          <a:p>
            <a:r>
              <a:rPr lang="el-GR" dirty="0"/>
              <a:t>Εκείνοι που έχουν προβλήματα υγείας μπορεί να είναι απαισιόδοξοι ή να απομονώνονται.</a:t>
            </a:r>
          </a:p>
          <a:p>
            <a:r>
              <a:rPr lang="el-GR" dirty="0"/>
              <a:t>Μερικοί, ανάλογα με τις συνθήκες της ζωής τους, π.χ. αν ζουν μακρυά από την οικογένειά τους, αισθάνονται παραμελημένοι.</a:t>
            </a:r>
          </a:p>
          <a:p>
            <a:r>
              <a:rPr lang="el-GR" dirty="0"/>
              <a:t>Όταν χάνεται ο/η σύζυγος αισθάνονται μεγαλύτερη μοναξιά. </a:t>
            </a:r>
          </a:p>
          <a:p>
            <a:r>
              <a:rPr lang="el-GR" dirty="0"/>
              <a:t>Κάποιοι ηλικιωμένοι μπορεί να μη θυμούνται καλά.</a:t>
            </a:r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Βασικά χαρακτηριστικά της ζωής και της καθημερινότητας του ηλικιωμένου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67941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Οι ηλικιωμένοι δεν έχουν την ικανότητα να κάνουν πάντα όλα όσα έκαναν μόνοι τους σε μικρότερη ηλικία.</a:t>
            </a:r>
          </a:p>
          <a:p>
            <a:r>
              <a:rPr lang="el-GR" dirty="0"/>
              <a:t>Κάποιες φορές παραμελούνται από συγγενείς και τρίτα πρόσωπα.</a:t>
            </a:r>
          </a:p>
          <a:p>
            <a:r>
              <a:rPr lang="el-GR" dirty="0"/>
              <a:t>Κάποιες φορές χάνουν το ενδιαφέρον τους για τη ζωή, εξαιτίας προβλημάτων που αντιμετωπίζουν.</a:t>
            </a:r>
          </a:p>
          <a:p>
            <a:r>
              <a:rPr lang="el-GR" dirty="0"/>
              <a:t>Η δυσκολία να βρουν και να εφαρμόσουν λύσεις στα προβλήματά τους μπορεί να του οδηγήσει σε αδράνεια ή και θλίψη.</a:t>
            </a:r>
          </a:p>
          <a:p>
            <a:endParaRPr lang="el-GR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1162</Words>
  <Application>Microsoft Macintosh PowerPoint</Application>
  <PresentationFormat>Προβολή στην οθόνη (4:3)</PresentationFormat>
  <Paragraphs>104</Paragraphs>
  <Slides>17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Arial</vt:lpstr>
      <vt:lpstr>Calibri</vt:lpstr>
      <vt:lpstr>Θέμα του Office</vt:lpstr>
      <vt:lpstr>Η ΑΞΙΑ ΤΗΣ ΤΡΙΤΗΣ ΗΛΙΚΙΑΣ ΚΑΤΑΝΟΩΝΤΑΣ ΚΑΙ ΦΡΟΝΤΙΖΟΝΤΑΣ  ΤΟΝ ΠΑΠΠΟΥ ΚΑΙ ΤΗΝ ΓΙΑΓΙΑ</vt:lpstr>
      <vt:lpstr>Τι είναι η Τρίτη Ηλικία</vt:lpstr>
      <vt:lpstr>Ο ηλικιωμένος στους μύθους και στην ιστορία</vt:lpstr>
      <vt:lpstr>Ο ηλικιωμένος στην παράδοση</vt:lpstr>
      <vt:lpstr>Τα άτομα της Τρίτης Ηλικίας</vt:lpstr>
      <vt:lpstr>Γιατί αυξάνονται τα άτομα Τρίτης Ηλικίας; </vt:lpstr>
      <vt:lpstr>Αλλαγές που συμβαίνουν στο σώμα του ηλικιωμένου</vt:lpstr>
      <vt:lpstr>Αλλαγές που συμβαίνουν στην καθημερινή ζωή των ηλικιωμένων</vt:lpstr>
      <vt:lpstr>Βασικά χαρακτηριστικά της ζωής και της καθημερινότητας του ηλικιωμένου </vt:lpstr>
      <vt:lpstr>Βασικές συμβουλές προς τους/τις ηλικιωμένους/-ες. </vt:lpstr>
      <vt:lpstr>Πως μπορούμε να βοηθήσουμε;</vt:lpstr>
      <vt:lpstr>Παρουσίαση του PowerPoint</vt:lpstr>
      <vt:lpstr>Παρουσίαση του PowerPoint</vt:lpstr>
      <vt:lpstr>Φροντίζοντας τον παππού και την γιαγιά </vt:lpstr>
      <vt:lpstr>Μαθαίνω στον παππού και την γιαγιά </vt:lpstr>
      <vt:lpstr>Σύζευξη των γενεών – μοίρασμα ζωής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ΑΞΙΑ ΤΩΝ ΓΗΡΑΤΙΩΝ ΚΑΤΑΝΟΩΝΤΑΣ ΚΑΙ ΦΡΟΝΤΙΖΟΝΤΑΣ  ΤΟΝ ΠΑΠΠΟΥ ΚΑΙ ΤΗΝ ΓΙΑΓΙΑ</dc:title>
  <dc:creator>Χρήστης των Windows</dc:creator>
  <cp:lastModifiedBy>kostis.aona4@gmail.com</cp:lastModifiedBy>
  <cp:revision>219</cp:revision>
  <dcterms:created xsi:type="dcterms:W3CDTF">2018-01-18T12:59:03Z</dcterms:created>
  <dcterms:modified xsi:type="dcterms:W3CDTF">2020-03-22T12:00:44Z</dcterms:modified>
</cp:coreProperties>
</file>